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4"/>
  </p:notesMasterIdLst>
  <p:sldIdLst>
    <p:sldId id="256" r:id="rId2"/>
    <p:sldId id="257" r:id="rId3"/>
    <p:sldId id="271" r:id="rId4"/>
    <p:sldId id="260" r:id="rId5"/>
    <p:sldId id="272" r:id="rId6"/>
    <p:sldId id="269" r:id="rId7"/>
    <p:sldId id="263" r:id="rId8"/>
    <p:sldId id="265" r:id="rId9"/>
    <p:sldId id="268" r:id="rId10"/>
    <p:sldId id="261" r:id="rId11"/>
    <p:sldId id="264" r:id="rId12"/>
    <p:sldId id="281" r:id="rId13"/>
  </p:sldIdLst>
  <p:sldSz cx="12192000" cy="6858000"/>
  <p:notesSz cx="6797675" cy="9926638"/>
  <p:embeddedFontLst>
    <p:embeddedFont>
      <p:font typeface="Adler" panose="020B0604020202020204" charset="0"/>
      <p:regular r:id="rId15"/>
    </p:embeddedFont>
    <p:embeddedFont>
      <p:font typeface="Amatic SC" panose="00000500000000000000" pitchFamily="2" charset="-79"/>
      <p:regular r:id="rId16"/>
      <p:bold r:id="rId17"/>
    </p:embeddedFont>
    <p:embeddedFont>
      <p:font typeface="Calibri" panose="020F0502020204030204" pitchFamily="34" charset="0"/>
      <p:regular r:id="rId18"/>
      <p:bold r:id="rId19"/>
      <p:italic r:id="rId20"/>
      <p:boldItalic r:id="rId21"/>
    </p:embeddedFont>
    <p:embeddedFont>
      <p:font typeface="Calibri Light" panose="020F0302020204030204" pitchFamily="34" charset="0"/>
      <p:regular r:id="rId22"/>
      <p:italic r:id="rId23"/>
    </p:embeddedFont>
    <p:embeddedFont>
      <p:font typeface="NTPreCursive" panose="020B0604020202020204" charset="0"/>
      <p:regular r:id="rId24"/>
    </p:embeddedFont>
    <p:embeddedFont>
      <p:font typeface="NTPreCursivefk" panose="020B0604020202020204" charset="0"/>
      <p:regular r:id="rId25"/>
    </p:embeddedFont>
    <p:embeddedFont>
      <p:font typeface="NTPrint" panose="020B0604020202020204" charset="0"/>
      <p:regular r:id="rId26"/>
    </p:embeddedFont>
    <p:embeddedFont>
      <p:font typeface="NTPrintfk" panose="020B0604020202020204" charset="0"/>
      <p:regular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3232"/>
    <a:srgbClr val="CCFFFF"/>
    <a:srgbClr val="FFCCFF"/>
    <a:srgbClr val="CC66FF"/>
    <a:srgbClr val="E1FFFF"/>
    <a:srgbClr val="FFEFFF"/>
    <a:srgbClr val="E6E5FB"/>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5226" autoAdjust="0"/>
  </p:normalViewPr>
  <p:slideViewPr>
    <p:cSldViewPr snapToGrid="0">
      <p:cViewPr>
        <p:scale>
          <a:sx n="80" d="100"/>
          <a:sy n="80" d="100"/>
        </p:scale>
        <p:origin x="100" y="404"/>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ndsey Dean" userId="d36f756e-ea21-4033-97a3-3371250d48a8" providerId="ADAL" clId="{D6D604E2-E910-47E8-9A73-C08D05FBDB1D}"/>
    <pc:docChg chg="modSld">
      <pc:chgData name="Lindsey Dean" userId="d36f756e-ea21-4033-97a3-3371250d48a8" providerId="ADAL" clId="{D6D604E2-E910-47E8-9A73-C08D05FBDB1D}" dt="2026-07-25T07:02:52.926" v="200" actId="255"/>
      <pc:docMkLst>
        <pc:docMk/>
      </pc:docMkLst>
      <pc:sldChg chg="addSp modSp mod">
        <pc:chgData name="Lindsey Dean" userId="d36f756e-ea21-4033-97a3-3371250d48a8" providerId="ADAL" clId="{D6D604E2-E910-47E8-9A73-C08D05FBDB1D}" dt="2026-07-25T06:58:26.092" v="136" actId="1076"/>
        <pc:sldMkLst>
          <pc:docMk/>
          <pc:sldMk cId="3793943773" sldId="257"/>
        </pc:sldMkLst>
        <pc:spChg chg="mod">
          <ac:chgData name="Lindsey Dean" userId="d36f756e-ea21-4033-97a3-3371250d48a8" providerId="ADAL" clId="{D6D604E2-E910-47E8-9A73-C08D05FBDB1D}" dt="2026-07-25T06:46:49.940" v="3" actId="20577"/>
          <ac:spMkLst>
            <pc:docMk/>
            <pc:sldMk cId="3793943773" sldId="257"/>
            <ac:spMk id="4" creationId="{53FE212D-BFC9-4D6B-BB25-2170A4F1783E}"/>
          </ac:spMkLst>
        </pc:spChg>
        <pc:grpChg chg="mod">
          <ac:chgData name="Lindsey Dean" userId="d36f756e-ea21-4033-97a3-3371250d48a8" providerId="ADAL" clId="{D6D604E2-E910-47E8-9A73-C08D05FBDB1D}" dt="2026-07-25T06:53:56.036" v="96" actId="1076"/>
          <ac:grpSpMkLst>
            <pc:docMk/>
            <pc:sldMk cId="3793943773" sldId="257"/>
            <ac:grpSpMk id="5" creationId="{C9BF9266-EB76-FAB6-86A8-4912C2606B66}"/>
          </ac:grpSpMkLst>
        </pc:grpChg>
        <pc:graphicFrameChg chg="mod modGraphic">
          <ac:chgData name="Lindsey Dean" userId="d36f756e-ea21-4033-97a3-3371250d48a8" providerId="ADAL" clId="{D6D604E2-E910-47E8-9A73-C08D05FBDB1D}" dt="2026-07-25T06:55:51.242" v="114" actId="255"/>
          <ac:graphicFrameMkLst>
            <pc:docMk/>
            <pc:sldMk cId="3793943773" sldId="257"/>
            <ac:graphicFrameMk id="3" creationId="{C309D6EC-D8CA-42E0-9877-E82797564D7C}"/>
          </ac:graphicFrameMkLst>
        </pc:graphicFrameChg>
        <pc:picChg chg="mod">
          <ac:chgData name="Lindsey Dean" userId="d36f756e-ea21-4033-97a3-3371250d48a8" providerId="ADAL" clId="{D6D604E2-E910-47E8-9A73-C08D05FBDB1D}" dt="2026-07-25T06:52:06.543" v="80" actId="14100"/>
          <ac:picMkLst>
            <pc:docMk/>
            <pc:sldMk cId="3793943773" sldId="257"/>
            <ac:picMk id="6" creationId="{CF723307-A94F-4C20-9CDA-ACAED3B7A0E0}"/>
          </ac:picMkLst>
        </pc:picChg>
        <pc:picChg chg="mod">
          <ac:chgData name="Lindsey Dean" userId="d36f756e-ea21-4033-97a3-3371250d48a8" providerId="ADAL" clId="{D6D604E2-E910-47E8-9A73-C08D05FBDB1D}" dt="2026-07-25T06:52:11.684" v="82" actId="14100"/>
          <ac:picMkLst>
            <pc:docMk/>
            <pc:sldMk cId="3793943773" sldId="257"/>
            <ac:picMk id="7" creationId="{00000000-0000-0000-0000-000000000000}"/>
          </ac:picMkLst>
        </pc:picChg>
        <pc:picChg chg="mod">
          <ac:chgData name="Lindsey Dean" userId="d36f756e-ea21-4033-97a3-3371250d48a8" providerId="ADAL" clId="{D6D604E2-E910-47E8-9A73-C08D05FBDB1D}" dt="2026-07-25T06:58:26.092" v="136" actId="1076"/>
          <ac:picMkLst>
            <pc:docMk/>
            <pc:sldMk cId="3793943773" sldId="257"/>
            <ac:picMk id="8" creationId="{999C7A09-E9EE-444E-8BA4-97B2427FB6F3}"/>
          </ac:picMkLst>
        </pc:picChg>
        <pc:picChg chg="mod">
          <ac:chgData name="Lindsey Dean" userId="d36f756e-ea21-4033-97a3-3371250d48a8" providerId="ADAL" clId="{D6D604E2-E910-47E8-9A73-C08D05FBDB1D}" dt="2026-07-25T06:53:47.281" v="95" actId="1076"/>
          <ac:picMkLst>
            <pc:docMk/>
            <pc:sldMk cId="3793943773" sldId="257"/>
            <ac:picMk id="10" creationId="{5F83B285-E596-342D-CCC4-E798FC996BE8}"/>
          </ac:picMkLst>
        </pc:picChg>
        <pc:picChg chg="add mod">
          <ac:chgData name="Lindsey Dean" userId="d36f756e-ea21-4033-97a3-3371250d48a8" providerId="ADAL" clId="{D6D604E2-E910-47E8-9A73-C08D05FBDB1D}" dt="2026-07-25T06:53:37.296" v="94" actId="1076"/>
          <ac:picMkLst>
            <pc:docMk/>
            <pc:sldMk cId="3793943773" sldId="257"/>
            <ac:picMk id="13" creationId="{0229898E-5115-4BDF-B2F8-F08997B64176}"/>
          </ac:picMkLst>
        </pc:picChg>
        <pc:picChg chg="mod">
          <ac:chgData name="Lindsey Dean" userId="d36f756e-ea21-4033-97a3-3371250d48a8" providerId="ADAL" clId="{D6D604E2-E910-47E8-9A73-C08D05FBDB1D}" dt="2026-07-25T06:53:37.296" v="94" actId="1076"/>
          <ac:picMkLst>
            <pc:docMk/>
            <pc:sldMk cId="3793943773" sldId="257"/>
            <ac:picMk id="15" creationId="{32549A82-A72D-4BDF-878C-6026E430D329}"/>
          </ac:picMkLst>
        </pc:picChg>
        <pc:picChg chg="add mod">
          <ac:chgData name="Lindsey Dean" userId="d36f756e-ea21-4033-97a3-3371250d48a8" providerId="ADAL" clId="{D6D604E2-E910-47E8-9A73-C08D05FBDB1D}" dt="2026-07-25T06:53:37.296" v="94" actId="1076"/>
          <ac:picMkLst>
            <pc:docMk/>
            <pc:sldMk cId="3793943773" sldId="257"/>
            <ac:picMk id="16" creationId="{F0A5D2A6-B8B6-425C-80CB-94F2B6F3BA50}"/>
          </ac:picMkLst>
        </pc:picChg>
        <pc:picChg chg="mod">
          <ac:chgData name="Lindsey Dean" userId="d36f756e-ea21-4033-97a3-3371250d48a8" providerId="ADAL" clId="{D6D604E2-E910-47E8-9A73-C08D05FBDB1D}" dt="2026-07-25T06:53:47.281" v="95" actId="1076"/>
          <ac:picMkLst>
            <pc:docMk/>
            <pc:sldMk cId="3793943773" sldId="257"/>
            <ac:picMk id="17" creationId="{824D7943-A15E-AFCC-8F71-42F3B8939223}"/>
          </ac:picMkLst>
        </pc:picChg>
        <pc:picChg chg="mod">
          <ac:chgData name="Lindsey Dean" userId="d36f756e-ea21-4033-97a3-3371250d48a8" providerId="ADAL" clId="{D6D604E2-E910-47E8-9A73-C08D05FBDB1D}" dt="2026-07-25T06:53:47.281" v="95" actId="1076"/>
          <ac:picMkLst>
            <pc:docMk/>
            <pc:sldMk cId="3793943773" sldId="257"/>
            <ac:picMk id="19" creationId="{2BEE8748-2BC0-A393-CFA6-296438709B48}"/>
          </ac:picMkLst>
        </pc:picChg>
        <pc:picChg chg="mod">
          <ac:chgData name="Lindsey Dean" userId="d36f756e-ea21-4033-97a3-3371250d48a8" providerId="ADAL" clId="{D6D604E2-E910-47E8-9A73-C08D05FBDB1D}" dt="2026-07-25T06:52:18.870" v="84" actId="14100"/>
          <ac:picMkLst>
            <pc:docMk/>
            <pc:sldMk cId="3793943773" sldId="257"/>
            <ac:picMk id="21" creationId="{47960C7E-779F-4709-9F2E-0E87DBB756BF}"/>
          </ac:picMkLst>
        </pc:picChg>
        <pc:picChg chg="mod">
          <ac:chgData name="Lindsey Dean" userId="d36f756e-ea21-4033-97a3-3371250d48a8" providerId="ADAL" clId="{D6D604E2-E910-47E8-9A73-C08D05FBDB1D}" dt="2026-07-25T06:53:58.372" v="97" actId="1076"/>
          <ac:picMkLst>
            <pc:docMk/>
            <pc:sldMk cId="3793943773" sldId="257"/>
            <ac:picMk id="22" creationId="{27D76A05-FD30-47E9-87AA-841C6A943564}"/>
          </ac:picMkLst>
        </pc:picChg>
        <pc:picChg chg="mod">
          <ac:chgData name="Lindsey Dean" userId="d36f756e-ea21-4033-97a3-3371250d48a8" providerId="ADAL" clId="{D6D604E2-E910-47E8-9A73-C08D05FBDB1D}" dt="2026-07-25T06:53:47.281" v="95" actId="1076"/>
          <ac:picMkLst>
            <pc:docMk/>
            <pc:sldMk cId="3793943773" sldId="257"/>
            <ac:picMk id="23" creationId="{EC1E07A6-0485-AE93-FB78-A040F99FE6E0}"/>
          </ac:picMkLst>
        </pc:picChg>
        <pc:picChg chg="mod">
          <ac:chgData name="Lindsey Dean" userId="d36f756e-ea21-4033-97a3-3371250d48a8" providerId="ADAL" clId="{D6D604E2-E910-47E8-9A73-C08D05FBDB1D}" dt="2026-07-25T06:54:00.736" v="98" actId="1076"/>
          <ac:picMkLst>
            <pc:docMk/>
            <pc:sldMk cId="3793943773" sldId="257"/>
            <ac:picMk id="24" creationId="{CC4CA55E-BB39-4915-B1B6-74E48C67854D}"/>
          </ac:picMkLst>
        </pc:picChg>
        <pc:picChg chg="mod">
          <ac:chgData name="Lindsey Dean" userId="d36f756e-ea21-4033-97a3-3371250d48a8" providerId="ADAL" clId="{D6D604E2-E910-47E8-9A73-C08D05FBDB1D}" dt="2026-07-25T06:53:47.281" v="95" actId="1076"/>
          <ac:picMkLst>
            <pc:docMk/>
            <pc:sldMk cId="3793943773" sldId="257"/>
            <ac:picMk id="26" creationId="{4A1B8981-4B48-A881-3CD7-CB9667969505}"/>
          </ac:picMkLst>
        </pc:picChg>
        <pc:picChg chg="mod">
          <ac:chgData name="Lindsey Dean" userId="d36f756e-ea21-4033-97a3-3371250d48a8" providerId="ADAL" clId="{D6D604E2-E910-47E8-9A73-C08D05FBDB1D}" dt="2026-07-25T06:54:04.857" v="99" actId="1076"/>
          <ac:picMkLst>
            <pc:docMk/>
            <pc:sldMk cId="3793943773" sldId="257"/>
            <ac:picMk id="27" creationId="{6FC514CA-5060-41D0-A989-7718395780C8}"/>
          </ac:picMkLst>
        </pc:picChg>
        <pc:picChg chg="mod">
          <ac:chgData name="Lindsey Dean" userId="d36f756e-ea21-4033-97a3-3371250d48a8" providerId="ADAL" clId="{D6D604E2-E910-47E8-9A73-C08D05FBDB1D}" dt="2026-07-25T06:54:04.857" v="99" actId="1076"/>
          <ac:picMkLst>
            <pc:docMk/>
            <pc:sldMk cId="3793943773" sldId="257"/>
            <ac:picMk id="28" creationId="{68A09D0C-846A-4ED7-86CB-27DB161E6A57}"/>
          </ac:picMkLst>
        </pc:picChg>
        <pc:picChg chg="mod">
          <ac:chgData name="Lindsey Dean" userId="d36f756e-ea21-4033-97a3-3371250d48a8" providerId="ADAL" clId="{D6D604E2-E910-47E8-9A73-C08D05FBDB1D}" dt="2026-07-25T06:55:09.907" v="107" actId="1076"/>
          <ac:picMkLst>
            <pc:docMk/>
            <pc:sldMk cId="3793943773" sldId="257"/>
            <ac:picMk id="29" creationId="{D0A2567F-1E68-4E97-9C12-E29DACAD64B2}"/>
          </ac:picMkLst>
        </pc:picChg>
        <pc:picChg chg="mod">
          <ac:chgData name="Lindsey Dean" userId="d36f756e-ea21-4033-97a3-3371250d48a8" providerId="ADAL" clId="{D6D604E2-E910-47E8-9A73-C08D05FBDB1D}" dt="2026-07-25T06:55:06.108" v="105" actId="1076"/>
          <ac:picMkLst>
            <pc:docMk/>
            <pc:sldMk cId="3793943773" sldId="257"/>
            <ac:picMk id="30" creationId="{23910FD0-6289-4C87-922E-19AB92B743EF}"/>
          </ac:picMkLst>
        </pc:picChg>
        <pc:picChg chg="mod">
          <ac:chgData name="Lindsey Dean" userId="d36f756e-ea21-4033-97a3-3371250d48a8" providerId="ADAL" clId="{D6D604E2-E910-47E8-9A73-C08D05FBDB1D}" dt="2026-07-25T06:55:25.658" v="112" actId="1076"/>
          <ac:picMkLst>
            <pc:docMk/>
            <pc:sldMk cId="3793943773" sldId="257"/>
            <ac:picMk id="31" creationId="{DB88AB0E-D9C1-4B02-BF3A-4032277EBD8A}"/>
          </ac:picMkLst>
        </pc:picChg>
        <pc:picChg chg="mod">
          <ac:chgData name="Lindsey Dean" userId="d36f756e-ea21-4033-97a3-3371250d48a8" providerId="ADAL" clId="{D6D604E2-E910-47E8-9A73-C08D05FBDB1D}" dt="2026-07-25T06:55:12.335" v="108" actId="1076"/>
          <ac:picMkLst>
            <pc:docMk/>
            <pc:sldMk cId="3793943773" sldId="257"/>
            <ac:picMk id="32" creationId="{AA5A5A6F-D656-4E43-BA07-50A0B7A8559A}"/>
          </ac:picMkLst>
        </pc:picChg>
        <pc:picChg chg="mod">
          <ac:chgData name="Lindsey Dean" userId="d36f756e-ea21-4033-97a3-3371250d48a8" providerId="ADAL" clId="{D6D604E2-E910-47E8-9A73-C08D05FBDB1D}" dt="2026-07-25T06:55:23.315" v="111" actId="1076"/>
          <ac:picMkLst>
            <pc:docMk/>
            <pc:sldMk cId="3793943773" sldId="257"/>
            <ac:picMk id="33" creationId="{8E3E77DE-494E-425A-988D-D36050CB8B20}"/>
          </ac:picMkLst>
        </pc:picChg>
        <pc:picChg chg="mod">
          <ac:chgData name="Lindsey Dean" userId="d36f756e-ea21-4033-97a3-3371250d48a8" providerId="ADAL" clId="{D6D604E2-E910-47E8-9A73-C08D05FBDB1D}" dt="2026-07-25T06:55:20.217" v="110" actId="1076"/>
          <ac:picMkLst>
            <pc:docMk/>
            <pc:sldMk cId="3793943773" sldId="257"/>
            <ac:picMk id="34" creationId="{5347A39D-2558-4C85-9C59-99E2A3160EE2}"/>
          </ac:picMkLst>
        </pc:picChg>
        <pc:picChg chg="mod">
          <ac:chgData name="Lindsey Dean" userId="d36f756e-ea21-4033-97a3-3371250d48a8" providerId="ADAL" clId="{D6D604E2-E910-47E8-9A73-C08D05FBDB1D}" dt="2026-07-25T06:55:15.748" v="109" actId="1076"/>
          <ac:picMkLst>
            <pc:docMk/>
            <pc:sldMk cId="3793943773" sldId="257"/>
            <ac:picMk id="35" creationId="{28068FF5-0A86-4F86-9EE5-329BA3536639}"/>
          </ac:picMkLst>
        </pc:picChg>
        <pc:picChg chg="mod">
          <ac:chgData name="Lindsey Dean" userId="d36f756e-ea21-4033-97a3-3371250d48a8" providerId="ADAL" clId="{D6D604E2-E910-47E8-9A73-C08D05FBDB1D}" dt="2026-07-25T06:55:07.827" v="106" actId="1076"/>
          <ac:picMkLst>
            <pc:docMk/>
            <pc:sldMk cId="3793943773" sldId="257"/>
            <ac:picMk id="36" creationId="{69D4FB43-A94F-4969-B3E8-ECA2181B7BFA}"/>
          </ac:picMkLst>
        </pc:picChg>
        <pc:picChg chg="mod">
          <ac:chgData name="Lindsey Dean" userId="d36f756e-ea21-4033-97a3-3371250d48a8" providerId="ADAL" clId="{D6D604E2-E910-47E8-9A73-C08D05FBDB1D}" dt="2026-07-25T06:55:27.793" v="113" actId="1076"/>
          <ac:picMkLst>
            <pc:docMk/>
            <pc:sldMk cId="3793943773" sldId="257"/>
            <ac:picMk id="37" creationId="{7A720DF4-F247-4BBD-A3FE-28FCC8B4199B}"/>
          </ac:picMkLst>
        </pc:picChg>
      </pc:sldChg>
      <pc:sldChg chg="modSp mod">
        <pc:chgData name="Lindsey Dean" userId="d36f756e-ea21-4033-97a3-3371250d48a8" providerId="ADAL" clId="{D6D604E2-E910-47E8-9A73-C08D05FBDB1D}" dt="2026-07-25T06:57:51" v="135" actId="20577"/>
        <pc:sldMkLst>
          <pc:docMk/>
          <pc:sldMk cId="4193036855" sldId="260"/>
        </pc:sldMkLst>
        <pc:spChg chg="mod">
          <ac:chgData name="Lindsey Dean" userId="d36f756e-ea21-4033-97a3-3371250d48a8" providerId="ADAL" clId="{D6D604E2-E910-47E8-9A73-C08D05FBDB1D}" dt="2026-07-25T06:57:51" v="135" actId="20577"/>
          <ac:spMkLst>
            <pc:docMk/>
            <pc:sldMk cId="4193036855" sldId="260"/>
            <ac:spMk id="4" creationId="{53FE212D-BFC9-4D6B-BB25-2170A4F1783E}"/>
          </ac:spMkLst>
        </pc:spChg>
        <pc:graphicFrameChg chg="modGraphic">
          <ac:chgData name="Lindsey Dean" userId="d36f756e-ea21-4033-97a3-3371250d48a8" providerId="ADAL" clId="{D6D604E2-E910-47E8-9A73-C08D05FBDB1D}" dt="2026-07-25T06:57:21.070" v="118" actId="14734"/>
          <ac:graphicFrameMkLst>
            <pc:docMk/>
            <pc:sldMk cId="4193036855" sldId="260"/>
            <ac:graphicFrameMk id="3" creationId="{C309D6EC-D8CA-42E0-9877-E82797564D7C}"/>
          </ac:graphicFrameMkLst>
        </pc:graphicFrameChg>
      </pc:sldChg>
      <pc:sldChg chg="modSp mod">
        <pc:chgData name="Lindsey Dean" userId="d36f756e-ea21-4033-97a3-3371250d48a8" providerId="ADAL" clId="{D6D604E2-E910-47E8-9A73-C08D05FBDB1D}" dt="2026-07-25T07:02:07.325" v="191" actId="14734"/>
        <pc:sldMkLst>
          <pc:docMk/>
          <pc:sldMk cId="540966190" sldId="261"/>
        </pc:sldMkLst>
        <pc:spChg chg="mod">
          <ac:chgData name="Lindsey Dean" userId="d36f756e-ea21-4033-97a3-3371250d48a8" providerId="ADAL" clId="{D6D604E2-E910-47E8-9A73-C08D05FBDB1D}" dt="2026-07-25T07:01:17.388" v="187" actId="20577"/>
          <ac:spMkLst>
            <pc:docMk/>
            <pc:sldMk cId="540966190" sldId="261"/>
            <ac:spMk id="4" creationId="{53FE212D-BFC9-4D6B-BB25-2170A4F1783E}"/>
          </ac:spMkLst>
        </pc:spChg>
        <pc:graphicFrameChg chg="modGraphic">
          <ac:chgData name="Lindsey Dean" userId="d36f756e-ea21-4033-97a3-3371250d48a8" providerId="ADAL" clId="{D6D604E2-E910-47E8-9A73-C08D05FBDB1D}" dt="2026-07-25T07:02:07.325" v="191" actId="14734"/>
          <ac:graphicFrameMkLst>
            <pc:docMk/>
            <pc:sldMk cId="540966190" sldId="261"/>
            <ac:graphicFrameMk id="3" creationId="{C309D6EC-D8CA-42E0-9877-E82797564D7C}"/>
          </ac:graphicFrameMkLst>
        </pc:graphicFrameChg>
      </pc:sldChg>
      <pc:sldChg chg="modSp mod">
        <pc:chgData name="Lindsey Dean" userId="d36f756e-ea21-4033-97a3-3371250d48a8" providerId="ADAL" clId="{D6D604E2-E910-47E8-9A73-C08D05FBDB1D}" dt="2026-07-25T07:00:15.728" v="163" actId="20577"/>
        <pc:sldMkLst>
          <pc:docMk/>
          <pc:sldMk cId="3500215024" sldId="263"/>
        </pc:sldMkLst>
        <pc:spChg chg="mod">
          <ac:chgData name="Lindsey Dean" userId="d36f756e-ea21-4033-97a3-3371250d48a8" providerId="ADAL" clId="{D6D604E2-E910-47E8-9A73-C08D05FBDB1D}" dt="2026-07-25T07:00:15.728" v="163" actId="20577"/>
          <ac:spMkLst>
            <pc:docMk/>
            <pc:sldMk cId="3500215024" sldId="263"/>
            <ac:spMk id="4" creationId="{53FE212D-BFC9-4D6B-BB25-2170A4F1783E}"/>
          </ac:spMkLst>
        </pc:spChg>
        <pc:graphicFrameChg chg="modGraphic">
          <ac:chgData name="Lindsey Dean" userId="d36f756e-ea21-4033-97a3-3371250d48a8" providerId="ADAL" clId="{D6D604E2-E910-47E8-9A73-C08D05FBDB1D}" dt="2026-07-25T07:00:05.028" v="156" actId="255"/>
          <ac:graphicFrameMkLst>
            <pc:docMk/>
            <pc:sldMk cId="3500215024" sldId="263"/>
            <ac:graphicFrameMk id="3" creationId="{C309D6EC-D8CA-42E0-9877-E82797564D7C}"/>
          </ac:graphicFrameMkLst>
        </pc:graphicFrameChg>
      </pc:sldChg>
      <pc:sldChg chg="modSp mod">
        <pc:chgData name="Lindsey Dean" userId="d36f756e-ea21-4033-97a3-3371250d48a8" providerId="ADAL" clId="{D6D604E2-E910-47E8-9A73-C08D05FBDB1D}" dt="2026-07-25T07:02:52.926" v="200" actId="255"/>
        <pc:sldMkLst>
          <pc:docMk/>
          <pc:sldMk cId="2315999893" sldId="264"/>
        </pc:sldMkLst>
        <pc:spChg chg="mod">
          <ac:chgData name="Lindsey Dean" userId="d36f756e-ea21-4033-97a3-3371250d48a8" providerId="ADAL" clId="{D6D604E2-E910-47E8-9A73-C08D05FBDB1D}" dt="2026-07-25T07:02:40.560" v="199" actId="20577"/>
          <ac:spMkLst>
            <pc:docMk/>
            <pc:sldMk cId="2315999893" sldId="264"/>
            <ac:spMk id="4" creationId="{53FE212D-BFC9-4D6B-BB25-2170A4F1783E}"/>
          </ac:spMkLst>
        </pc:spChg>
        <pc:graphicFrameChg chg="modGraphic">
          <ac:chgData name="Lindsey Dean" userId="d36f756e-ea21-4033-97a3-3371250d48a8" providerId="ADAL" clId="{D6D604E2-E910-47E8-9A73-C08D05FBDB1D}" dt="2026-07-25T07:02:52.926" v="200" actId="255"/>
          <ac:graphicFrameMkLst>
            <pc:docMk/>
            <pc:sldMk cId="2315999893" sldId="264"/>
            <ac:graphicFrameMk id="3" creationId="{C309D6EC-D8CA-42E0-9877-E82797564D7C}"/>
          </ac:graphicFrameMkLst>
        </pc:graphicFrameChg>
      </pc:sldChg>
      <pc:sldChg chg="modSp mod">
        <pc:chgData name="Lindsey Dean" userId="d36f756e-ea21-4033-97a3-3371250d48a8" providerId="ADAL" clId="{D6D604E2-E910-47E8-9A73-C08D05FBDB1D}" dt="2026-07-25T07:00:37.374" v="172" actId="20577"/>
        <pc:sldMkLst>
          <pc:docMk/>
          <pc:sldMk cId="1583067573" sldId="265"/>
        </pc:sldMkLst>
        <pc:spChg chg="mod">
          <ac:chgData name="Lindsey Dean" userId="d36f756e-ea21-4033-97a3-3371250d48a8" providerId="ADAL" clId="{D6D604E2-E910-47E8-9A73-C08D05FBDB1D}" dt="2026-07-25T07:00:37.374" v="172" actId="20577"/>
          <ac:spMkLst>
            <pc:docMk/>
            <pc:sldMk cId="1583067573" sldId="265"/>
            <ac:spMk id="4" creationId="{53FE212D-BFC9-4D6B-BB25-2170A4F1783E}"/>
          </ac:spMkLst>
        </pc:spChg>
        <pc:graphicFrameChg chg="modGraphic">
          <ac:chgData name="Lindsey Dean" userId="d36f756e-ea21-4033-97a3-3371250d48a8" providerId="ADAL" clId="{D6D604E2-E910-47E8-9A73-C08D05FBDB1D}" dt="2026-07-25T07:00:29.483" v="164" actId="255"/>
          <ac:graphicFrameMkLst>
            <pc:docMk/>
            <pc:sldMk cId="1583067573" sldId="265"/>
            <ac:graphicFrameMk id="3" creationId="{C309D6EC-D8CA-42E0-9877-E82797564D7C}"/>
          </ac:graphicFrameMkLst>
        </pc:graphicFrameChg>
      </pc:sldChg>
      <pc:sldChg chg="modSp mod">
        <pc:chgData name="Lindsey Dean" userId="d36f756e-ea21-4033-97a3-3371250d48a8" providerId="ADAL" clId="{D6D604E2-E910-47E8-9A73-C08D05FBDB1D}" dt="2026-07-25T07:00:56.823" v="179" actId="20577"/>
        <pc:sldMkLst>
          <pc:docMk/>
          <pc:sldMk cId="1440818941" sldId="268"/>
        </pc:sldMkLst>
        <pc:spChg chg="mod">
          <ac:chgData name="Lindsey Dean" userId="d36f756e-ea21-4033-97a3-3371250d48a8" providerId="ADAL" clId="{D6D604E2-E910-47E8-9A73-C08D05FBDB1D}" dt="2026-07-25T07:00:56.823" v="179" actId="20577"/>
          <ac:spMkLst>
            <pc:docMk/>
            <pc:sldMk cId="1440818941" sldId="268"/>
            <ac:spMk id="4" creationId="{53FE212D-BFC9-4D6B-BB25-2170A4F1783E}"/>
          </ac:spMkLst>
        </pc:spChg>
      </pc:sldChg>
      <pc:sldChg chg="modSp mod">
        <pc:chgData name="Lindsey Dean" userId="d36f756e-ea21-4033-97a3-3371250d48a8" providerId="ADAL" clId="{D6D604E2-E910-47E8-9A73-C08D05FBDB1D}" dt="2026-07-25T06:59:57.153" v="155" actId="1076"/>
        <pc:sldMkLst>
          <pc:docMk/>
          <pc:sldMk cId="4269740980" sldId="269"/>
        </pc:sldMkLst>
        <pc:spChg chg="mod">
          <ac:chgData name="Lindsey Dean" userId="d36f756e-ea21-4033-97a3-3371250d48a8" providerId="ADAL" clId="{D6D604E2-E910-47E8-9A73-C08D05FBDB1D}" dt="2026-07-25T06:59:49.140" v="154" actId="20577"/>
          <ac:spMkLst>
            <pc:docMk/>
            <pc:sldMk cId="4269740980" sldId="269"/>
            <ac:spMk id="4" creationId="{53FE212D-BFC9-4D6B-BB25-2170A4F1783E}"/>
          </ac:spMkLst>
        </pc:spChg>
        <pc:graphicFrameChg chg="modGraphic">
          <ac:chgData name="Lindsey Dean" userId="d36f756e-ea21-4033-97a3-3371250d48a8" providerId="ADAL" clId="{D6D604E2-E910-47E8-9A73-C08D05FBDB1D}" dt="2026-07-25T06:59:33.939" v="146" actId="255"/>
          <ac:graphicFrameMkLst>
            <pc:docMk/>
            <pc:sldMk cId="4269740980" sldId="269"/>
            <ac:graphicFrameMk id="3" creationId="{C309D6EC-D8CA-42E0-9877-E82797564D7C}"/>
          </ac:graphicFrameMkLst>
        </pc:graphicFrameChg>
        <pc:picChg chg="mod">
          <ac:chgData name="Lindsey Dean" userId="d36f756e-ea21-4033-97a3-3371250d48a8" providerId="ADAL" clId="{D6D604E2-E910-47E8-9A73-C08D05FBDB1D}" dt="2026-07-25T06:59:57.153" v="155" actId="1076"/>
          <ac:picMkLst>
            <pc:docMk/>
            <pc:sldMk cId="4269740980" sldId="269"/>
            <ac:picMk id="9" creationId="{2A52EF99-E88A-4C68-8B8E-150BEAF60629}"/>
          </ac:picMkLst>
        </pc:picChg>
      </pc:sldChg>
      <pc:sldChg chg="modSp mod">
        <pc:chgData name="Lindsey Dean" userId="d36f756e-ea21-4033-97a3-3371250d48a8" providerId="ADAL" clId="{D6D604E2-E910-47E8-9A73-C08D05FBDB1D}" dt="2026-07-25T06:58:33.024" v="137" actId="255"/>
        <pc:sldMkLst>
          <pc:docMk/>
          <pc:sldMk cId="712499438" sldId="271"/>
        </pc:sldMkLst>
        <pc:spChg chg="mod">
          <ac:chgData name="Lindsey Dean" userId="d36f756e-ea21-4033-97a3-3371250d48a8" providerId="ADAL" clId="{D6D604E2-E910-47E8-9A73-C08D05FBDB1D}" dt="2026-07-25T06:57:40.042" v="128" actId="20577"/>
          <ac:spMkLst>
            <pc:docMk/>
            <pc:sldMk cId="712499438" sldId="271"/>
            <ac:spMk id="4" creationId="{53FE212D-BFC9-4D6B-BB25-2170A4F1783E}"/>
          </ac:spMkLst>
        </pc:spChg>
        <pc:graphicFrameChg chg="modGraphic">
          <ac:chgData name="Lindsey Dean" userId="d36f756e-ea21-4033-97a3-3371250d48a8" providerId="ADAL" clId="{D6D604E2-E910-47E8-9A73-C08D05FBDB1D}" dt="2026-07-25T06:58:33.024" v="137" actId="255"/>
          <ac:graphicFrameMkLst>
            <pc:docMk/>
            <pc:sldMk cId="712499438" sldId="271"/>
            <ac:graphicFrameMk id="3" creationId="{C309D6EC-D8CA-42E0-9877-E82797564D7C}"/>
          </ac:graphicFrameMkLst>
        </pc:graphicFrameChg>
      </pc:sldChg>
      <pc:sldChg chg="modSp mod">
        <pc:chgData name="Lindsey Dean" userId="d36f756e-ea21-4033-97a3-3371250d48a8" providerId="ADAL" clId="{D6D604E2-E910-47E8-9A73-C08D05FBDB1D}" dt="2026-07-25T06:59:22.706" v="145" actId="20577"/>
        <pc:sldMkLst>
          <pc:docMk/>
          <pc:sldMk cId="2721651703" sldId="272"/>
        </pc:sldMkLst>
        <pc:spChg chg="mod">
          <ac:chgData name="Lindsey Dean" userId="d36f756e-ea21-4033-97a3-3371250d48a8" providerId="ADAL" clId="{D6D604E2-E910-47E8-9A73-C08D05FBDB1D}" dt="2026-07-25T06:59:22.706" v="145" actId="20577"/>
          <ac:spMkLst>
            <pc:docMk/>
            <pc:sldMk cId="2721651703" sldId="272"/>
            <ac:spMk id="4" creationId="{53FE212D-BFC9-4D6B-BB25-2170A4F1783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976DE5F-DF04-4F27-A344-93FB2E432C72}" type="datetimeFigureOut">
              <a:rPr lang="en-GB" smtClean="0"/>
              <a:t>25/07/2026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1</a:t>
            </a:fld>
            <a:endParaRPr lang="en-GB"/>
          </a:p>
        </p:txBody>
      </p:sp>
    </p:spTree>
    <p:extLst>
      <p:ext uri="{BB962C8B-B14F-4D97-AF65-F5344CB8AC3E}">
        <p14:creationId xmlns:p14="http://schemas.microsoft.com/office/powerpoint/2010/main" val="8673177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2</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4</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EE44C5-FA99-4680-9B86-B28965A57CB9}" type="slidenum">
              <a:rPr lang="en-GB" smtClean="0"/>
              <a:t>5</a:t>
            </a:fld>
            <a:endParaRPr lang="en-GB"/>
          </a:p>
        </p:txBody>
      </p:sp>
    </p:spTree>
    <p:extLst>
      <p:ext uri="{BB962C8B-B14F-4D97-AF65-F5344CB8AC3E}">
        <p14:creationId xmlns:p14="http://schemas.microsoft.com/office/powerpoint/2010/main" val="131905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9</a:t>
            </a:fld>
            <a:endParaRPr lang="en-GB"/>
          </a:p>
        </p:txBody>
      </p:sp>
    </p:spTree>
    <p:extLst>
      <p:ext uri="{BB962C8B-B14F-4D97-AF65-F5344CB8AC3E}">
        <p14:creationId xmlns:p14="http://schemas.microsoft.com/office/powerpoint/2010/main" val="1784133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25/07/2026</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25/07/2026</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25/07/2026</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25/07/2026</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25/07/2026</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25/07/2026</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25/07/2026</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25/07/2026</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25/07/2026</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25/07/2026</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25/07/2026</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25/07/2026</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2.png"/><Relationship Id="rId18" Type="http://schemas.openxmlformats.org/officeDocument/2006/relationships/image" Target="../media/image17.png"/><Relationship Id="rId26" Type="http://schemas.openxmlformats.org/officeDocument/2006/relationships/image" Target="../media/image25.png"/><Relationship Id="rId3" Type="http://schemas.openxmlformats.org/officeDocument/2006/relationships/image" Target="../media/image3.png"/><Relationship Id="rId21" Type="http://schemas.openxmlformats.org/officeDocument/2006/relationships/image" Target="../media/image20.png"/><Relationship Id="rId7" Type="http://schemas.openxmlformats.org/officeDocument/2006/relationships/image" Target="../media/image7.png"/><Relationship Id="rId12" Type="http://schemas.openxmlformats.org/officeDocument/2006/relationships/image" Target="../media/image2.png"/><Relationship Id="rId17" Type="http://schemas.openxmlformats.org/officeDocument/2006/relationships/image" Target="../media/image16.png"/><Relationship Id="rId25" Type="http://schemas.openxmlformats.org/officeDocument/2006/relationships/image" Target="../media/image24.png"/><Relationship Id="rId2" Type="http://schemas.openxmlformats.org/officeDocument/2006/relationships/notesSlide" Target="../notesSlides/notesSlide2.xml"/><Relationship Id="rId16" Type="http://schemas.openxmlformats.org/officeDocument/2006/relationships/image" Target="../media/image15.png"/><Relationship Id="rId20" Type="http://schemas.openxmlformats.org/officeDocument/2006/relationships/image" Target="../media/image19.png"/><Relationship Id="rId29" Type="http://schemas.openxmlformats.org/officeDocument/2006/relationships/image" Target="../media/image28.png"/><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png"/><Relationship Id="rId24" Type="http://schemas.openxmlformats.org/officeDocument/2006/relationships/image" Target="../media/image23.png"/><Relationship Id="rId5" Type="http://schemas.openxmlformats.org/officeDocument/2006/relationships/image" Target="../media/image5.jpeg"/><Relationship Id="rId15" Type="http://schemas.openxmlformats.org/officeDocument/2006/relationships/image" Target="../media/image14.png"/><Relationship Id="rId23" Type="http://schemas.openxmlformats.org/officeDocument/2006/relationships/image" Target="../media/image22.png"/><Relationship Id="rId28" Type="http://schemas.openxmlformats.org/officeDocument/2006/relationships/image" Target="../media/image27.png"/><Relationship Id="rId10" Type="http://schemas.openxmlformats.org/officeDocument/2006/relationships/image" Target="../media/image10.png"/><Relationship Id="rId19" Type="http://schemas.openxmlformats.org/officeDocument/2006/relationships/image" Target="../media/image18.png"/><Relationship Id="rId4" Type="http://schemas.openxmlformats.org/officeDocument/2006/relationships/image" Target="../media/image4.jpg"/><Relationship Id="rId9" Type="http://schemas.openxmlformats.org/officeDocument/2006/relationships/image" Target="../media/image9.png"/><Relationship Id="rId14" Type="http://schemas.openxmlformats.org/officeDocument/2006/relationships/image" Target="../media/image13.png"/><Relationship Id="rId22" Type="http://schemas.openxmlformats.org/officeDocument/2006/relationships/image" Target="../media/image21.png"/><Relationship Id="rId27" Type="http://schemas.openxmlformats.org/officeDocument/2006/relationships/image" Target="../media/image26.png"/><Relationship Id="rId30" Type="http://schemas.openxmlformats.org/officeDocument/2006/relationships/image" Target="../media/image29.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0.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2.png"/><Relationship Id="rId2" Type="http://schemas.openxmlformats.org/officeDocument/2006/relationships/image" Target="../media/image34.png"/><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9.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png"/><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2.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image" Target="../media/image44.png"/><Relationship Id="rId1" Type="http://schemas.openxmlformats.org/officeDocument/2006/relationships/slideLayout" Target="../slideLayouts/slideLayout1.xml"/><Relationship Id="rId6" Type="http://schemas.openxmlformats.org/officeDocument/2006/relationships/image" Target="../media/image48.png"/><Relationship Id="rId5" Type="http://schemas.openxmlformats.org/officeDocument/2006/relationships/image" Target="../media/image47.png"/><Relationship Id="rId10" Type="http://schemas.openxmlformats.org/officeDocument/2006/relationships/image" Target="../media/image38.png"/><Relationship Id="rId4" Type="http://schemas.openxmlformats.org/officeDocument/2006/relationships/image" Target="../media/image46.png"/><Relationship Id="rId9"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9899608-ADC8-ADAD-0FA5-08D614862596}"/>
              </a:ext>
            </a:extLst>
          </p:cNvPr>
          <p:cNvSpPr/>
          <p:nvPr/>
        </p:nvSpPr>
        <p:spPr>
          <a:xfrm>
            <a:off x="199701" y="1411551"/>
            <a:ext cx="4588763" cy="5335478"/>
          </a:xfrm>
          <a:prstGeom prst="rect">
            <a:avLst/>
          </a:prstGeom>
          <a:gradFill flip="none" rotWithShape="1">
            <a:gsLst>
              <a:gs pos="0">
                <a:srgbClr val="D63232">
                  <a:tint val="66000"/>
                  <a:satMod val="160000"/>
                </a:srgbClr>
              </a:gs>
              <a:gs pos="50000">
                <a:srgbClr val="D63232">
                  <a:tint val="44500"/>
                  <a:satMod val="160000"/>
                </a:srgbClr>
              </a:gs>
              <a:gs pos="100000">
                <a:srgbClr val="D63232">
                  <a:tint val="23500"/>
                  <a:satMod val="160000"/>
                </a:srgbClr>
              </a:gs>
            </a:gsLst>
            <a:path path="circle">
              <a:fillToRect r="100000" b="100000"/>
            </a:path>
            <a:tileRect l="-100000" t="-100000"/>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rotWithShape="1">
          <a:blip r:embed="rId3"/>
          <a:srcRect l="2391"/>
          <a:stretch/>
        </p:blipFill>
        <p:spPr>
          <a:xfrm>
            <a:off x="4869007" y="1008665"/>
            <a:ext cx="7148933" cy="5738364"/>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199701" y="-622107"/>
            <a:ext cx="11792597" cy="176644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Amatic SC" panose="00000500000000000000" pitchFamily="2" charset="-79"/>
                <a:cs typeface="Amatic SC" panose="00000500000000000000" pitchFamily="2" charset="-79"/>
              </a:rPr>
              <a:t>Foundation 2:  Long Term Plan 2025-26</a:t>
            </a:r>
            <a:endParaRPr lang="en-GB" sz="4800" dirty="0">
              <a:latin typeface="Amatic SC" panose="00000500000000000000" pitchFamily="2" charset="-79"/>
              <a:cs typeface="Amatic SC" panose="00000500000000000000" pitchFamily="2" charset="-79"/>
            </a:endParaRPr>
          </a:p>
        </p:txBody>
      </p:sp>
      <p:sp>
        <p:nvSpPr>
          <p:cNvPr id="9" name="Rectangle 8"/>
          <p:cNvSpPr/>
          <p:nvPr/>
        </p:nvSpPr>
        <p:spPr>
          <a:xfrm>
            <a:off x="214332" y="1293447"/>
            <a:ext cx="4614404" cy="5632311"/>
          </a:xfrm>
          <a:prstGeom prst="rect">
            <a:avLst/>
          </a:prstGeom>
          <a:noFill/>
        </p:spPr>
        <p:txBody>
          <a:bodyPr wrap="square">
            <a:spAutoFit/>
          </a:bodyPr>
          <a:lstStyle/>
          <a:p>
            <a:pPr algn="ctr" fontAlgn="t"/>
            <a:r>
              <a:rPr lang="en-GB" sz="3200" dirty="0">
                <a:solidFill>
                  <a:srgbClr val="C00000"/>
                </a:solidFill>
                <a:latin typeface="Amatic SC" panose="00000500000000000000" pitchFamily="2" charset="-79"/>
                <a:cs typeface="Amatic SC" panose="00000500000000000000" pitchFamily="2" charset="-79"/>
              </a:rPr>
              <a:t>OUR INTENT</a:t>
            </a:r>
          </a:p>
          <a:p>
            <a:pPr algn="ctr" fontAlgn="t"/>
            <a:endParaRPr lang="en-GB" sz="2000" dirty="0">
              <a:solidFill>
                <a:srgbClr val="C00000"/>
              </a:solidFill>
              <a:latin typeface="Amatic SC" panose="00000500000000000000" pitchFamily="2" charset="-79"/>
              <a:cs typeface="Amatic SC" panose="00000500000000000000" pitchFamily="2" charset="-79"/>
            </a:endParaRPr>
          </a:p>
          <a:p>
            <a:pPr algn="ctr" fontAlgn="t"/>
            <a:r>
              <a:rPr lang="en-GB" sz="1600" dirty="0">
                <a:latin typeface="NTPrint" panose="03000400000000000000" pitchFamily="66" charset="0"/>
                <a:cs typeface="Amatic SC" panose="020B0604020202020204" charset="-79"/>
              </a:rPr>
              <a:t>At Lawns Park, we want our children to learn the core values of </a:t>
            </a:r>
            <a:r>
              <a:rPr lang="en-GB" sz="1600" b="1" dirty="0">
                <a:solidFill>
                  <a:srgbClr val="FF0000"/>
                </a:solidFill>
                <a:latin typeface="NTPrint" panose="03000400000000000000" pitchFamily="66" charset="0"/>
                <a:cs typeface="Amatic SC" panose="020B0604020202020204" charset="-79"/>
              </a:rPr>
              <a:t>Positivity</a:t>
            </a:r>
            <a:r>
              <a:rPr lang="en-GB" sz="1600" dirty="0">
                <a:latin typeface="NTPrint" panose="03000400000000000000" pitchFamily="66" charset="0"/>
                <a:cs typeface="Amatic SC" panose="020B0604020202020204" charset="-79"/>
              </a:rPr>
              <a:t>, </a:t>
            </a:r>
            <a:r>
              <a:rPr lang="en-GB" sz="1600" b="1" dirty="0">
                <a:solidFill>
                  <a:srgbClr val="0070C0"/>
                </a:solidFill>
                <a:latin typeface="NTPrint" panose="03000400000000000000" pitchFamily="66" charset="0"/>
                <a:cs typeface="Amatic SC" panose="020B0604020202020204" charset="-79"/>
              </a:rPr>
              <a:t>Perseverance</a:t>
            </a:r>
            <a:r>
              <a:rPr lang="en-GB" sz="1600" dirty="0">
                <a:latin typeface="NTPrint" panose="03000400000000000000" pitchFamily="66" charset="0"/>
                <a:cs typeface="Amatic SC" panose="020B0604020202020204" charset="-79"/>
              </a:rPr>
              <a:t>, </a:t>
            </a:r>
            <a:r>
              <a:rPr lang="en-GB" sz="1600" b="1" dirty="0">
                <a:solidFill>
                  <a:srgbClr val="00B050"/>
                </a:solidFill>
                <a:latin typeface="NTPrint" panose="03000400000000000000" pitchFamily="66" charset="0"/>
                <a:cs typeface="Amatic SC" panose="020B0604020202020204" charset="-79"/>
              </a:rPr>
              <a:t>Patience</a:t>
            </a:r>
            <a:r>
              <a:rPr lang="en-GB" sz="1600" dirty="0">
                <a:latin typeface="NTPrint" panose="03000400000000000000" pitchFamily="66" charset="0"/>
                <a:cs typeface="Amatic SC" panose="020B0604020202020204" charset="-79"/>
              </a:rPr>
              <a:t> and </a:t>
            </a:r>
            <a:r>
              <a:rPr lang="en-GB" sz="1600" b="1" dirty="0">
                <a:solidFill>
                  <a:srgbClr val="FFC000"/>
                </a:solidFill>
                <a:latin typeface="NTPrint" panose="03000400000000000000" pitchFamily="66" charset="0"/>
                <a:cs typeface="Amatic SC" panose="020B0604020202020204" charset="-79"/>
              </a:rPr>
              <a:t>Politeness</a:t>
            </a:r>
            <a:r>
              <a:rPr lang="en-GB" sz="1600" dirty="0">
                <a:latin typeface="NTPrint" panose="03000400000000000000" pitchFamily="66" charset="0"/>
                <a:cs typeface="Amatic SC" panose="020B0604020202020204" charset="-79"/>
              </a:rPr>
              <a:t>.</a:t>
            </a:r>
          </a:p>
          <a:p>
            <a:pPr algn="ctr" fontAlgn="t"/>
            <a:endParaRPr lang="en-GB" sz="1600" dirty="0">
              <a:latin typeface="NTPrint" panose="03000400000000000000" pitchFamily="66" charset="0"/>
              <a:cs typeface="Amatic SC" panose="020B0604020202020204" charset="-79"/>
            </a:endParaRPr>
          </a:p>
          <a:p>
            <a:pPr algn="ctr" fontAlgn="t"/>
            <a:r>
              <a:rPr lang="en-GB" sz="1400" dirty="0">
                <a:latin typeface="NTPrint" panose="03000400000000000000" pitchFamily="66" charset="0"/>
                <a:cs typeface="Amatic SC" panose="020B0604020202020204" charset="-79"/>
              </a:rPr>
              <a:t>At Lawns Park we want our children to show a sense of pride in themselves and respect for others in their immediate school and local community environment. We want our children to have opportunities that will enable them to exercise their growing intellectual and emotional muscles as well as their physical ones. We want them to develop their ability to think, feel, see and understand, do and represent, and express. We want them to imagine, puzzle, wonder, explore, befriend and share. We encourage our parents and carers to work in partnership with us to develop independent, happy, life-long learners, who thrive in school. We want our children and families to have a sense of belonging, working collaboratively and respectfully in our diverse world. We will work collaboratively, drawing upon the support of other professional bodies and agencies to ensure that our curriculum remains, ambitious, purposeful and meets the needs of all our super Lawns Park Leaners.</a:t>
            </a:r>
          </a:p>
          <a:p>
            <a:pPr algn="ctr" fontAlgn="t"/>
            <a:endParaRPr lang="en-GB" sz="1400" dirty="0">
              <a:latin typeface="NTPrint" panose="03000400000000000000" pitchFamily="66" charset="0"/>
              <a:cs typeface="Amatic SC" panose="020B0604020202020204" charset="-79"/>
            </a:endParaRPr>
          </a:p>
          <a:p>
            <a:pPr algn="ctr" fontAlgn="t"/>
            <a:r>
              <a:rPr lang="en-GB" sz="1400" dirty="0">
                <a:latin typeface="NTPrint" panose="03000400000000000000" pitchFamily="66" charset="0"/>
                <a:cs typeface="Amatic SC" panose="020B0604020202020204" charset="-79"/>
              </a:rPr>
              <a:t>Our school is an amazing place to be, and the staff and children are all very proud to be part of the Lawns Park Team!</a:t>
            </a:r>
          </a:p>
          <a:p>
            <a:pPr algn="ctr" fontAlgn="t"/>
            <a:endParaRPr lang="en-GB" sz="1400" dirty="0">
              <a:latin typeface="NTPrint" panose="03000400000000000000" pitchFamily="66" charset="0"/>
              <a:cs typeface="Amatic SC" panose="020B0604020202020204" charset="-79"/>
            </a:endParaRPr>
          </a:p>
          <a:p>
            <a:pPr algn="ctr" fontAlgn="t"/>
            <a:r>
              <a:rPr lang="en-GB" sz="1400" dirty="0">
                <a:latin typeface="NTPrint" panose="03000400000000000000" pitchFamily="66" charset="0"/>
                <a:cs typeface="Amatic SC" panose="020B0604020202020204" charset="-79"/>
              </a:rPr>
              <a:t>The EYFS Team</a:t>
            </a:r>
            <a:br>
              <a:rPr lang="en-GB" sz="800" dirty="0">
                <a:latin typeface="NTPrint" panose="03000400000000000000" pitchFamily="66" charset="0"/>
              </a:rPr>
            </a:br>
            <a:endParaRPr lang="en-GB" sz="800" dirty="0">
              <a:latin typeface="NTPrint" panose="03000400000000000000" pitchFamily="66" charset="0"/>
            </a:endParaRPr>
          </a:p>
        </p:txBody>
      </p:sp>
      <p:pic>
        <p:nvPicPr>
          <p:cNvPr id="5" name="Picture 4">
            <a:extLst>
              <a:ext uri="{FF2B5EF4-FFF2-40B4-BE49-F238E27FC236}">
                <a16:creationId xmlns:a16="http://schemas.microsoft.com/office/drawing/2014/main" id="{BF9AD81F-2D06-49F1-8BA3-10166FF0E4F1}"/>
              </a:ext>
            </a:extLst>
          </p:cNvPr>
          <p:cNvPicPr>
            <a:picLocks noChangeAspect="1"/>
          </p:cNvPicPr>
          <p:nvPr/>
        </p:nvPicPr>
        <p:blipFill>
          <a:blip r:embed="rId4"/>
          <a:stretch>
            <a:fillRect/>
          </a:stretch>
        </p:blipFill>
        <p:spPr>
          <a:xfrm>
            <a:off x="1290125" y="110971"/>
            <a:ext cx="1318393" cy="1182476"/>
          </a:xfrm>
          <a:prstGeom prst="rect">
            <a:avLst/>
          </a:prstGeom>
        </p:spPr>
      </p:pic>
      <p:pic>
        <p:nvPicPr>
          <p:cNvPr id="7" name="Picture 6">
            <a:extLst>
              <a:ext uri="{FF2B5EF4-FFF2-40B4-BE49-F238E27FC236}">
                <a16:creationId xmlns:a16="http://schemas.microsoft.com/office/drawing/2014/main" id="{FD570CB7-1A27-D55E-5F64-594FB66EE083}"/>
              </a:ext>
            </a:extLst>
          </p:cNvPr>
          <p:cNvPicPr>
            <a:picLocks noChangeAspect="1"/>
          </p:cNvPicPr>
          <p:nvPr/>
        </p:nvPicPr>
        <p:blipFill>
          <a:blip r:embed="rId4"/>
          <a:stretch>
            <a:fillRect/>
          </a:stretch>
        </p:blipFill>
        <p:spPr>
          <a:xfrm>
            <a:off x="9681003" y="118206"/>
            <a:ext cx="1310327" cy="1175242"/>
          </a:xfrm>
          <a:prstGeom prst="rect">
            <a:avLst/>
          </a:prstGeom>
        </p:spPr>
      </p:pic>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2 Long Term Plan 2026-27</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938677333"/>
              </p:ext>
            </p:extLst>
          </p:nvPr>
        </p:nvGraphicFramePr>
        <p:xfrm>
          <a:off x="188512" y="418584"/>
          <a:ext cx="11925018" cy="6455832"/>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867214">
                  <a:extLst>
                    <a:ext uri="{9D8B030D-6E8A-4147-A177-3AD203B41FA5}">
                      <a16:colId xmlns:a16="http://schemas.microsoft.com/office/drawing/2014/main" val="2865123548"/>
                    </a:ext>
                  </a:extLst>
                </a:gridCol>
                <a:gridCol w="1953087">
                  <a:extLst>
                    <a:ext uri="{9D8B030D-6E8A-4147-A177-3AD203B41FA5}">
                      <a16:colId xmlns:a16="http://schemas.microsoft.com/office/drawing/2014/main" val="872926247"/>
                    </a:ext>
                  </a:extLst>
                </a:gridCol>
                <a:gridCol w="1571348">
                  <a:extLst>
                    <a:ext uri="{9D8B030D-6E8A-4147-A177-3AD203B41FA5}">
                      <a16:colId xmlns:a16="http://schemas.microsoft.com/office/drawing/2014/main" val="1315738151"/>
                    </a:ext>
                  </a:extLst>
                </a:gridCol>
                <a:gridCol w="1660124">
                  <a:extLst>
                    <a:ext uri="{9D8B030D-6E8A-4147-A177-3AD203B41FA5}">
                      <a16:colId xmlns:a16="http://schemas.microsoft.com/office/drawing/2014/main" val="2709165749"/>
                    </a:ext>
                  </a:extLst>
                </a:gridCol>
                <a:gridCol w="1651247">
                  <a:extLst>
                    <a:ext uri="{9D8B030D-6E8A-4147-A177-3AD203B41FA5}">
                      <a16:colId xmlns:a16="http://schemas.microsoft.com/office/drawing/2014/main" val="2335150482"/>
                    </a:ext>
                  </a:extLst>
                </a:gridCol>
                <a:gridCol w="1671635">
                  <a:extLst>
                    <a:ext uri="{9D8B030D-6E8A-4147-A177-3AD203B41FA5}">
                      <a16:colId xmlns:a16="http://schemas.microsoft.com/office/drawing/2014/main" val="4046203905"/>
                    </a:ext>
                  </a:extLst>
                </a:gridCol>
              </a:tblGrid>
              <a:tr h="43003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Autumn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bg1">
                              <a:lumMod val="50000"/>
                            </a:schemeClr>
                          </a:solidFill>
                          <a:latin typeface="Amatic SC" panose="00000500000000000000" pitchFamily="2" charset="-79"/>
                          <a:cs typeface="Amatic SC" panose="00000500000000000000" pitchFamily="2" charset="-79"/>
                        </a:rPr>
                        <a:t>Autumn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264861">
                <a:tc>
                  <a:txBody>
                    <a:bodyPr/>
                    <a:lstStyle/>
                    <a:p>
                      <a:pPr algn="ctr"/>
                      <a:r>
                        <a:rPr lang="en-US" sz="1600" b="0" dirty="0">
                          <a:latin typeface="Amatic SC" panose="00000500000000000000" pitchFamily="2" charset="-79"/>
                          <a:cs typeface="Amatic SC" panose="00000500000000000000" pitchFamily="2" charset="-79"/>
                        </a:rPr>
                        <a:t>General Themes </a:t>
                      </a:r>
                    </a:p>
                    <a:p>
                      <a:pPr algn="ctr"/>
                      <a:endParaRPr lang="en-US" sz="1600" b="1" dirty="0">
                        <a:latin typeface="Amatic SC" panose="00000500000000000000" pitchFamily="2" charset="-79"/>
                        <a:cs typeface="Amatic SC" panose="00000500000000000000" pitchFamily="2" charset="-79"/>
                      </a:endParaRPr>
                    </a:p>
                    <a:p>
                      <a:pPr algn="ctr"/>
                      <a:r>
                        <a:rPr lang="en-US" sz="1600" b="1" i="0" dirty="0">
                          <a:latin typeface="Amatic SC" panose="00000500000000000000" pitchFamily="2" charset="-79"/>
                          <a:cs typeface="Amatic SC" panose="00000500000000000000" pitchFamily="2" charset="-79"/>
                        </a:rPr>
                        <a:t>NB: These themes may be adapted at various points to allow for children’s interests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b="1" dirty="0">
                          <a:solidFill>
                            <a:srgbClr val="7030A0"/>
                          </a:solidFill>
                          <a:latin typeface="Amatic SC" panose="00000500000000000000" pitchFamily="2" charset="-79"/>
                          <a:cs typeface="Amatic SC" panose="00000500000000000000" pitchFamily="2" charset="-79"/>
                        </a:rPr>
                        <a:t>Super lawns Parkers</a:t>
                      </a:r>
                    </a:p>
                    <a:p>
                      <a:pPr algn="ctr"/>
                      <a:r>
                        <a:rPr lang="en-US" sz="1200" dirty="0">
                          <a:solidFill>
                            <a:srgbClr val="C00000"/>
                          </a:solidFill>
                          <a:latin typeface="NTPrintfk" panose="03000400000000000000" pitchFamily="66" charset="0"/>
                          <a:cs typeface="Amatic SC" panose="00000500000000000000" pitchFamily="2" charset="-79"/>
                        </a:rPr>
                        <a:t>New Beginnings</a:t>
                      </a:r>
                    </a:p>
                    <a:p>
                      <a:pPr algn="ctr"/>
                      <a:r>
                        <a:rPr lang="en-US" sz="1200" dirty="0">
                          <a:solidFill>
                            <a:schemeClr val="tx1"/>
                          </a:solidFill>
                          <a:latin typeface="NTPrintfk" panose="03000400000000000000" pitchFamily="66" charset="0"/>
                          <a:cs typeface="Amatic SC" panose="00000500000000000000" pitchFamily="2" charset="-79"/>
                        </a:rPr>
                        <a:t> Starting school / getting to know each other/Building relationships/Our new school community &amp;expectations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intfk" panose="03000400000000000000" pitchFamily="66" charset="0"/>
                          <a:cs typeface="Amatic SC" panose="00000500000000000000" pitchFamily="2" charset="-79"/>
                        </a:rPr>
                        <a:t>People who help us / Careers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intfk" panose="03000400000000000000" pitchFamily="66" charset="0"/>
                          <a:cs typeface="Amatic SC" panose="00000500000000000000" pitchFamily="2" charset="-79"/>
                        </a:rPr>
                        <a:t>My family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solidFill>
                            <a:srgbClr val="C00000"/>
                          </a:solidFill>
                          <a:latin typeface="NTPrintfk" panose="03000400000000000000" pitchFamily="66" charset="0"/>
                          <a:cs typeface="Amatic SC" panose="00000500000000000000" pitchFamily="2" charset="-79"/>
                        </a:rPr>
                        <a:t>Key Drivers: Prime</a:t>
                      </a:r>
                      <a:endParaRPr lang="en-GB" sz="1200" b="1" dirty="0">
                        <a:solidFill>
                          <a:srgbClr val="C00000"/>
                        </a:solidFill>
                        <a:latin typeface="NTPrint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7030A0"/>
                          </a:solidFill>
                          <a:latin typeface="Amatic SC" panose="00000500000000000000" pitchFamily="2" charset="-79"/>
                          <a:cs typeface="Amatic SC" panose="00000500000000000000" pitchFamily="2" charset="-79"/>
                        </a:rPr>
                        <a:t>Let’s </a:t>
                      </a:r>
                      <a:r>
                        <a:rPr lang="en-US" sz="1600" b="1" baseline="0" dirty="0">
                          <a:solidFill>
                            <a:srgbClr val="7030A0"/>
                          </a:solidFill>
                          <a:latin typeface="Amatic SC" panose="00000500000000000000" pitchFamily="2" charset="-79"/>
                          <a:cs typeface="Amatic SC" panose="00000500000000000000" pitchFamily="2" charset="-79"/>
                        </a:rPr>
                        <a:t>Celebrate</a:t>
                      </a:r>
                      <a:r>
                        <a:rPr lang="en-US" sz="1600" b="1" dirty="0">
                          <a:solidFill>
                            <a:srgbClr val="7030A0"/>
                          </a:solidFill>
                          <a:latin typeface="Amatic SC" panose="00000500000000000000" pitchFamily="2" charset="-79"/>
                          <a:cs typeface="Amatic SC" panose="00000500000000000000" pitchFamily="2" charset="-79"/>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kern="1200" dirty="0">
                          <a:solidFill>
                            <a:srgbClr val="C00000"/>
                          </a:solidFill>
                          <a:effectLst/>
                          <a:latin typeface="NTPrint" panose="03000400000000000000" pitchFamily="66" charset="0"/>
                          <a:ea typeface="+mn-ea"/>
                          <a:cs typeface="+mn-cs"/>
                        </a:rPr>
                        <a:t>Celebrations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NTPrint" panose="03000400000000000000" pitchFamily="66" charset="0"/>
                          <a:ea typeface="+mn-ea"/>
                          <a:cs typeface="+mn-cs"/>
                        </a:rPr>
                        <a:t>Halloween Recollections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NTPrint" panose="03000400000000000000" pitchFamily="66" charset="0"/>
                          <a:ea typeface="+mn-ea"/>
                          <a:cs typeface="+mn-cs"/>
                        </a:rPr>
                        <a:t>10</a:t>
                      </a:r>
                      <a:r>
                        <a:rPr lang="en-GB" sz="1200" kern="1200" baseline="30000" dirty="0">
                          <a:solidFill>
                            <a:schemeClr val="dk1"/>
                          </a:solidFill>
                          <a:effectLst/>
                          <a:latin typeface="NTPrint" panose="03000400000000000000" pitchFamily="66" charset="0"/>
                          <a:ea typeface="+mn-ea"/>
                          <a:cs typeface="+mn-cs"/>
                        </a:rPr>
                        <a:t>th</a:t>
                      </a:r>
                      <a:r>
                        <a:rPr lang="en-GB" sz="1200" kern="1200" dirty="0">
                          <a:solidFill>
                            <a:schemeClr val="dk1"/>
                          </a:solidFill>
                          <a:effectLst/>
                          <a:latin typeface="NTPrint" panose="03000400000000000000" pitchFamily="66" charset="0"/>
                          <a:ea typeface="+mn-ea"/>
                          <a:cs typeface="+mn-cs"/>
                        </a:rPr>
                        <a:t>-14</a:t>
                      </a:r>
                      <a:r>
                        <a:rPr lang="en-GB" sz="1200" kern="1200" baseline="30000" dirty="0">
                          <a:solidFill>
                            <a:schemeClr val="dk1"/>
                          </a:solidFill>
                          <a:effectLst/>
                          <a:latin typeface="NTPrint" panose="03000400000000000000" pitchFamily="66" charset="0"/>
                          <a:ea typeface="+mn-ea"/>
                          <a:cs typeface="+mn-cs"/>
                        </a:rPr>
                        <a:t>th</a:t>
                      </a:r>
                      <a:r>
                        <a:rPr lang="en-GB" sz="1200" kern="1200" dirty="0">
                          <a:solidFill>
                            <a:schemeClr val="dk1"/>
                          </a:solidFill>
                          <a:effectLst/>
                          <a:latin typeface="NTPrint" panose="03000400000000000000" pitchFamily="66" charset="0"/>
                          <a:ea typeface="+mn-ea"/>
                          <a:cs typeface="+mn-cs"/>
                        </a:rPr>
                        <a:t> November– Nursery Rhyme  Week</a:t>
                      </a:r>
                      <a:endParaRPr lang="en-US" sz="1200" dirty="0">
                        <a:solidFill>
                          <a:schemeClr val="tx1"/>
                        </a:solidFill>
                        <a:latin typeface="NTPrint" panose="03000400000000000000" pitchFamily="66" charset="0"/>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int" panose="03000400000000000000" pitchFamily="66" charset="0"/>
                          <a:cs typeface="RM Typerighter old" panose="00000400000000000000" pitchFamily="2" charset="-79"/>
                        </a:rPr>
                        <a:t>Bonfire</a:t>
                      </a:r>
                      <a:r>
                        <a:rPr lang="en-US" sz="1200" baseline="0" dirty="0">
                          <a:solidFill>
                            <a:schemeClr val="tx1"/>
                          </a:solidFill>
                          <a:latin typeface="NTPrint" panose="03000400000000000000" pitchFamily="66" charset="0"/>
                          <a:cs typeface="RM Typerighter old" panose="00000400000000000000" pitchFamily="2" charset="-79"/>
                        </a:rPr>
                        <a:t> Night celebrations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aseline="0" dirty="0">
                          <a:solidFill>
                            <a:schemeClr val="tx1"/>
                          </a:solidFill>
                          <a:latin typeface="NTPrint" panose="03000400000000000000" pitchFamily="66" charset="0"/>
                          <a:cs typeface="RM Typerighter old" panose="00000400000000000000" pitchFamily="2" charset="-79"/>
                        </a:rPr>
                        <a:t>Remembrance Day</a:t>
                      </a:r>
                      <a:endParaRPr lang="en-US" sz="1200" dirty="0">
                        <a:solidFill>
                          <a:schemeClr val="tx1"/>
                        </a:solidFill>
                        <a:latin typeface="NTPrint" panose="03000400000000000000" pitchFamily="66" charset="0"/>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int" panose="03000400000000000000" pitchFamily="66" charset="0"/>
                          <a:cs typeface="RM Typerighter old" panose="00000400000000000000" pitchFamily="2" charset="-79"/>
                        </a:rPr>
                        <a:t>Harvest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int" panose="03000400000000000000" pitchFamily="66" charset="0"/>
                          <a:cs typeface="Amatic SC" panose="00000500000000000000" pitchFamily="2" charset="-79"/>
                        </a:rPr>
                        <a:t>The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int" panose="03000400000000000000" pitchFamily="66" charset="0"/>
                          <a:cs typeface="Amatic SC" panose="00000500000000000000" pitchFamily="2" charset="-79"/>
                        </a:rPr>
                        <a:t>Christmas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solidFill>
                            <a:srgbClr val="C00000"/>
                          </a:solidFill>
                          <a:latin typeface="NTPrint" panose="03000400000000000000" pitchFamily="66" charset="0"/>
                          <a:cs typeface="Amatic SC" panose="00000500000000000000" pitchFamily="2" charset="-79"/>
                        </a:rPr>
                        <a:t>Key Drivers: Understanding of the World</a:t>
                      </a:r>
                      <a:endParaRPr lang="en-GB" sz="1200" b="1" dirty="0">
                        <a:solidFill>
                          <a:srgbClr val="C00000"/>
                        </a:solidFill>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200" b="1" dirty="0">
                          <a:solidFill>
                            <a:srgbClr val="CC66FF"/>
                          </a:solidFill>
                          <a:latin typeface="Amatic SC" panose="00000500000000000000" pitchFamily="2" charset="-79"/>
                          <a:cs typeface="Amatic SC" panose="00000500000000000000" pitchFamily="2" charset="-79"/>
                        </a:rPr>
                        <a:t>Poetry!</a:t>
                      </a:r>
                    </a:p>
                    <a:p>
                      <a:pPr algn="ctr"/>
                      <a:r>
                        <a:rPr lang="en-GB" sz="1200" b="0" kern="1200" dirty="0">
                          <a:solidFill>
                            <a:srgbClr val="C00000"/>
                          </a:solidFill>
                          <a:effectLst/>
                          <a:latin typeface="NTPreCursive" panose="03000400000000000000" pitchFamily="66" charset="0"/>
                          <a:ea typeface="+mn-ea"/>
                          <a:cs typeface="+mn-cs"/>
                        </a:rPr>
                        <a:t>An introduction to the world of Poetry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NTPreCursive" panose="03000400000000000000" pitchFamily="66" charset="0"/>
                          <a:ea typeface="+mn-ea"/>
                          <a:cs typeface="+mn-cs"/>
                        </a:rPr>
                        <a:t>A.A. Milne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NTPreCursive" panose="03000400000000000000" pitchFamily="66" charset="0"/>
                          <a:ea typeface="+mn-ea"/>
                          <a:cs typeface="+mn-cs"/>
                        </a:rPr>
                        <a:t>Spike Milligan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NTPreCursive" panose="03000400000000000000" pitchFamily="66" charset="0"/>
                          <a:ea typeface="+mn-ea"/>
                          <a:cs typeface="+mn-cs"/>
                        </a:rPr>
                        <a:t>Michael Rosen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rgbClr val="C00000"/>
                          </a:solidFill>
                          <a:effectLst/>
                          <a:latin typeface="NTPreCursive" panose="03000400000000000000" pitchFamily="66" charset="0"/>
                          <a:ea typeface="+mn-ea"/>
                          <a:cs typeface="+mn-cs"/>
                        </a:rPr>
                        <a:t>EAD</a:t>
                      </a:r>
                      <a:r>
                        <a:rPr lang="en-GB" sz="1200" b="0" kern="1200" dirty="0">
                          <a:solidFill>
                            <a:schemeClr val="tx1"/>
                          </a:solidFill>
                          <a:effectLst/>
                          <a:latin typeface="NTPreCursive" panose="03000400000000000000" pitchFamily="66" charset="0"/>
                          <a:ea typeface="+mn-ea"/>
                          <a:cs typeface="+mn-cs"/>
                        </a:rPr>
                        <a:t>: Artist Studies – E.H. Shepherd: Sketching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NTPreCursive" panose="03000400000000000000" pitchFamily="66" charset="0"/>
                          <a:ea typeface="+mn-ea"/>
                          <a:cs typeface="+mn-cs"/>
                        </a:rPr>
                        <a:t>Henri Matisse: Collage linked to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NTPreCursive" panose="03000400000000000000" pitchFamily="66" charset="0"/>
                          <a:ea typeface="+mn-ea"/>
                          <a:cs typeface="+mn-cs"/>
                        </a:rPr>
                        <a:t>RSPB Big Schools birdwatch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kern="1200" dirty="0">
                          <a:solidFill>
                            <a:srgbClr val="C00000"/>
                          </a:solidFill>
                          <a:effectLst/>
                          <a:latin typeface="NTPreCursive" panose="03000400000000000000" pitchFamily="66" charset="0"/>
                          <a:ea typeface="+mn-ea"/>
                          <a:cs typeface="+mn-cs"/>
                        </a:rPr>
                        <a:t>Key Drivers: Literacy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kern="1200" dirty="0">
                          <a:solidFill>
                            <a:srgbClr val="C00000"/>
                          </a:solidFill>
                          <a:effectLst/>
                          <a:latin typeface="NTPreCursive" panose="03000400000000000000" pitchFamily="66" charset="0"/>
                          <a:ea typeface="+mn-ea"/>
                          <a:cs typeface="+mn-cs"/>
                        </a:rPr>
                        <a:t>Expressive </a:t>
                      </a:r>
                      <a:r>
                        <a:rPr lang="en-US" sz="1200" b="1" dirty="0">
                          <a:solidFill>
                            <a:srgbClr val="C00000"/>
                          </a:solidFill>
                          <a:latin typeface="NTPreCursive" panose="03000400000000000000" pitchFamily="66" charset="0"/>
                          <a:cs typeface="Amatic SC" panose="00000500000000000000" pitchFamily="2" charset="-79"/>
                        </a:rPr>
                        <a:t>Arts</a:t>
                      </a:r>
                      <a:r>
                        <a:rPr lang="en-US" sz="1200" b="1" baseline="0" dirty="0">
                          <a:solidFill>
                            <a:srgbClr val="C00000"/>
                          </a:solidFill>
                          <a:latin typeface="NTPreCursive" panose="03000400000000000000" pitchFamily="66" charset="0"/>
                          <a:cs typeface="Amatic SC" panose="00000500000000000000" pitchFamily="2" charset="-79"/>
                        </a:rPr>
                        <a:t> &amp;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b="1" dirty="0">
                          <a:solidFill>
                            <a:srgbClr val="CC66FF"/>
                          </a:solidFill>
                          <a:latin typeface="Amatic SC" panose="00000500000000000000" pitchFamily="2" charset="-79"/>
                          <a:cs typeface="Amatic SC" panose="00000500000000000000" pitchFamily="2" charset="-79"/>
                        </a:rPr>
                        <a:t>Where in the World?</a:t>
                      </a:r>
                    </a:p>
                    <a:p>
                      <a:pPr algn="ctr"/>
                      <a:r>
                        <a:rPr lang="en-GB" sz="1200" b="0" kern="1200" dirty="0">
                          <a:solidFill>
                            <a:srgbClr val="C00000"/>
                          </a:solidFill>
                          <a:effectLst/>
                          <a:latin typeface="NTPrint" panose="03000400000000000000" pitchFamily="66" charset="0"/>
                          <a:ea typeface="+mn-ea"/>
                          <a:cs typeface="+mn-cs"/>
                        </a:rPr>
                        <a:t>Geography /People</a:t>
                      </a:r>
                    </a:p>
                    <a:p>
                      <a:pPr algn="ctr"/>
                      <a:r>
                        <a:rPr lang="en-GB" sz="1200" b="0" kern="1200" dirty="0">
                          <a:solidFill>
                            <a:schemeClr val="tx1"/>
                          </a:solidFill>
                          <a:effectLst/>
                          <a:latin typeface="NTPrint" panose="03000400000000000000" pitchFamily="66" charset="0"/>
                          <a:ea typeface="+mn-ea"/>
                          <a:cs typeface="+mn-cs"/>
                        </a:rPr>
                        <a:t>Exploring the World/Personal likes/dislike/experiences</a:t>
                      </a:r>
                    </a:p>
                    <a:p>
                      <a:pPr algn="ctr"/>
                      <a:r>
                        <a:rPr lang="en-GB" sz="1200" b="1" kern="1200" dirty="0">
                          <a:solidFill>
                            <a:srgbClr val="C00000"/>
                          </a:solidFill>
                          <a:effectLst/>
                          <a:latin typeface="NTPrint" panose="03000400000000000000" pitchFamily="66" charset="0"/>
                          <a:ea typeface="+mn-ea"/>
                          <a:cs typeface="+mn-cs"/>
                        </a:rPr>
                        <a:t>Key Driver: Understanding of the World – Geography /people</a:t>
                      </a:r>
                      <a:endParaRPr lang="en-US" sz="2000" b="1" dirty="0">
                        <a:solidFill>
                          <a:srgbClr val="C00000"/>
                        </a:solidFill>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b="1" dirty="0">
                          <a:solidFill>
                            <a:srgbClr val="00B0F0"/>
                          </a:solidFill>
                          <a:latin typeface="Amatic SC" panose="00000500000000000000" pitchFamily="2" charset="-79"/>
                          <a:cs typeface="Amatic SC" panose="00000500000000000000" pitchFamily="2" charset="-79"/>
                        </a:rPr>
                        <a:t>What’s Growing on the Farm?</a:t>
                      </a:r>
                    </a:p>
                    <a:p>
                      <a:pPr algn="ctr"/>
                      <a:r>
                        <a:rPr lang="en-US" sz="1200" dirty="0">
                          <a:solidFill>
                            <a:srgbClr val="C00000"/>
                          </a:solidFill>
                          <a:latin typeface="NTPrint" panose="03000400000000000000" pitchFamily="66" charset="0"/>
                          <a:cs typeface="Amatic SC" panose="00000500000000000000" pitchFamily="2" charset="-79"/>
                        </a:rPr>
                        <a:t>Science - Animals</a:t>
                      </a:r>
                    </a:p>
                    <a:p>
                      <a:pPr algn="ctr"/>
                      <a:r>
                        <a:rPr lang="en-US" sz="1200" dirty="0">
                          <a:solidFill>
                            <a:schemeClr val="tx1"/>
                          </a:solidFill>
                          <a:latin typeface="NTPrint" panose="03000400000000000000" pitchFamily="66" charset="0"/>
                          <a:cs typeface="Amatic SC" panose="00000500000000000000" pitchFamily="2" charset="-79"/>
                        </a:rPr>
                        <a:t>What</a:t>
                      </a:r>
                      <a:r>
                        <a:rPr lang="en-US" sz="1200" baseline="0" dirty="0">
                          <a:solidFill>
                            <a:schemeClr val="tx1"/>
                          </a:solidFill>
                          <a:latin typeface="NTPrint" panose="03000400000000000000" pitchFamily="66" charset="0"/>
                          <a:cs typeface="Amatic SC" panose="00000500000000000000" pitchFamily="2" charset="-79"/>
                        </a:rPr>
                        <a:t> lives on the Farm?</a:t>
                      </a:r>
                    </a:p>
                    <a:p>
                      <a:pPr algn="ctr"/>
                      <a:r>
                        <a:rPr lang="en-US" sz="1200" baseline="0" dirty="0">
                          <a:solidFill>
                            <a:schemeClr val="tx1"/>
                          </a:solidFill>
                          <a:latin typeface="NTPrint" panose="03000400000000000000" pitchFamily="66" charset="0"/>
                          <a:cs typeface="Amatic SC" panose="00000500000000000000" pitchFamily="2" charset="-79"/>
                        </a:rPr>
                        <a:t>Life cycles</a:t>
                      </a:r>
                    </a:p>
                    <a:p>
                      <a:pPr algn="ctr"/>
                      <a:r>
                        <a:rPr lang="en-US" sz="1200" baseline="0" dirty="0">
                          <a:solidFill>
                            <a:schemeClr val="tx1"/>
                          </a:solidFill>
                          <a:latin typeface="NTPrint" panose="03000400000000000000" pitchFamily="66" charset="0"/>
                          <a:cs typeface="Amatic SC" panose="00000500000000000000" pitchFamily="2" charset="-79"/>
                        </a:rPr>
                        <a:t>Farm animals/trip</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kern="1200" dirty="0">
                          <a:solidFill>
                            <a:srgbClr val="C00000"/>
                          </a:solidFill>
                          <a:effectLst/>
                          <a:latin typeface="NTPrint" panose="03000400000000000000" pitchFamily="66" charset="0"/>
                          <a:ea typeface="+mn-ea"/>
                          <a:cs typeface="+mn-cs"/>
                        </a:rPr>
                        <a:t>Key Driver: Understanding of the World - Science</a:t>
                      </a:r>
                      <a:endParaRPr lang="en-US" sz="1200" b="1" dirty="0">
                        <a:solidFill>
                          <a:srgbClr val="C00000"/>
                        </a:solidFill>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00B0F0"/>
                          </a:solidFill>
                          <a:latin typeface="Amatic SC" panose="00000500000000000000" pitchFamily="2" charset="-79"/>
                          <a:cs typeface="Amatic SC" panose="00000500000000000000" pitchFamily="2" charset="-79"/>
                        </a:rPr>
                        <a:t>Wonderful Me!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rgbClr val="C00000"/>
                          </a:solidFill>
                          <a:effectLst/>
                          <a:latin typeface="NTPrint" panose="03000400000000000000" pitchFamily="66" charset="0"/>
                          <a:ea typeface="+mn-ea"/>
                          <a:cs typeface="+mn-cs"/>
                        </a:rPr>
                        <a:t>Personal Growth and Ambition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dk1"/>
                          </a:solidFill>
                          <a:effectLst/>
                          <a:latin typeface="NTPrint" panose="03000400000000000000" pitchFamily="66" charset="0"/>
                          <a:ea typeface="+mn-ea"/>
                          <a:cs typeface="+mn-cs"/>
                        </a:rPr>
                        <a:t> What have I learned?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dk1"/>
                          </a:solidFill>
                          <a:effectLst/>
                          <a:latin typeface="NTPrint" panose="03000400000000000000" pitchFamily="66" charset="0"/>
                          <a:ea typeface="+mn-ea"/>
                          <a:cs typeface="+mn-cs"/>
                        </a:rPr>
                        <a:t>What do I want to get better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dk1"/>
                          </a:solidFill>
                          <a:effectLst/>
                          <a:latin typeface="NTPrint" panose="03000400000000000000" pitchFamily="66" charset="0"/>
                          <a:ea typeface="+mn-ea"/>
                          <a:cs typeface="+mn-cs"/>
                        </a:rPr>
                        <a:t>How do I feel?</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kern="1200" dirty="0">
                          <a:solidFill>
                            <a:srgbClr val="C00000"/>
                          </a:solidFill>
                          <a:effectLst/>
                          <a:latin typeface="NTPrint" panose="03000400000000000000" pitchFamily="66" charset="0"/>
                          <a:ea typeface="+mn-ea"/>
                          <a:cs typeface="+mn-cs"/>
                        </a:rPr>
                        <a:t>Key Drivers: UW/EAD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29541">
                <a:tc>
                  <a:txBody>
                    <a:bodyPr/>
                    <a:lstStyle/>
                    <a:p>
                      <a:pPr algn="ctr"/>
                      <a:r>
                        <a:rPr lang="en-US" sz="1600" b="1" dirty="0">
                          <a:latin typeface="Amatic SC" panose="00000500000000000000" pitchFamily="2" charset="-79"/>
                          <a:cs typeface="Amatic SC" panose="00000500000000000000" pitchFamily="2" charset="-79"/>
                        </a:rPr>
                        <a:t>High</a:t>
                      </a:r>
                      <a:r>
                        <a:rPr lang="en-US" sz="1600" b="1" baseline="0" dirty="0">
                          <a:latin typeface="Amatic SC" panose="00000500000000000000" pitchFamily="2" charset="-79"/>
                          <a:cs typeface="Amatic SC" panose="00000500000000000000" pitchFamily="2" charset="-79"/>
                        </a:rPr>
                        <a:t> quality </a:t>
                      </a:r>
                      <a:r>
                        <a:rPr lang="en-US" sz="1600" b="1" dirty="0">
                          <a:latin typeface="Amatic SC" panose="00000500000000000000" pitchFamily="2" charset="-79"/>
                          <a:cs typeface="Amatic SC" panose="00000500000000000000" pitchFamily="2" charset="-79"/>
                        </a:rPr>
                        <a:t>Texts</a:t>
                      </a:r>
                    </a:p>
                    <a:p>
                      <a:pPr algn="ctr"/>
                      <a:endParaRPr lang="en-GB" sz="16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200" kern="1200" dirty="0">
                          <a:solidFill>
                            <a:schemeClr val="dk1"/>
                          </a:solidFill>
                          <a:effectLst/>
                          <a:latin typeface="NTPrint" panose="03000400000000000000" pitchFamily="66" charset="0"/>
                          <a:ea typeface="+mn-ea"/>
                          <a:cs typeface="+mn-cs"/>
                        </a:rPr>
                        <a:t>Little </a:t>
                      </a:r>
                      <a:r>
                        <a:rPr lang="en-GB" sz="1200" kern="1200" dirty="0" err="1">
                          <a:solidFill>
                            <a:schemeClr val="dk1"/>
                          </a:solidFill>
                          <a:effectLst/>
                          <a:latin typeface="NTPrint" panose="03000400000000000000" pitchFamily="66" charset="0"/>
                          <a:ea typeface="+mn-ea"/>
                          <a:cs typeface="+mn-cs"/>
                        </a:rPr>
                        <a:t>Lumpty</a:t>
                      </a:r>
                      <a:endParaRPr lang="en-GB" sz="1200" kern="1200" dirty="0">
                        <a:solidFill>
                          <a:schemeClr val="dk1"/>
                        </a:solidFill>
                        <a:effectLst/>
                        <a:latin typeface="NTPrint" panose="03000400000000000000" pitchFamily="66" charset="0"/>
                        <a:ea typeface="+mn-ea"/>
                        <a:cs typeface="+mn-cs"/>
                      </a:endParaRPr>
                    </a:p>
                    <a:p>
                      <a:pPr algn="ctr"/>
                      <a:r>
                        <a:rPr lang="en-GB" sz="1200" kern="1200" dirty="0">
                          <a:solidFill>
                            <a:schemeClr val="dk1"/>
                          </a:solidFill>
                          <a:effectLst/>
                          <a:latin typeface="NTPrint" panose="03000400000000000000" pitchFamily="66" charset="0"/>
                          <a:ea typeface="+mn-ea"/>
                          <a:cs typeface="+mn-cs"/>
                        </a:rPr>
                        <a:t>After the Fall</a:t>
                      </a:r>
                    </a:p>
                    <a:p>
                      <a:pPr algn="ctr"/>
                      <a:r>
                        <a:rPr lang="en-GB" sz="1200" kern="1200" dirty="0">
                          <a:solidFill>
                            <a:schemeClr val="dk1"/>
                          </a:solidFill>
                          <a:effectLst/>
                          <a:latin typeface="NTPrint" panose="03000400000000000000" pitchFamily="66" charset="0"/>
                          <a:ea typeface="+mn-ea"/>
                          <a:cs typeface="+mn-cs"/>
                        </a:rPr>
                        <a:t>Each Peach Pear Plum: </a:t>
                      </a:r>
                      <a:r>
                        <a:rPr lang="en-GB" sz="800" kern="1200" dirty="0">
                          <a:solidFill>
                            <a:schemeClr val="dk1"/>
                          </a:solidFill>
                          <a:effectLst/>
                          <a:latin typeface="NTPrint" panose="03000400000000000000" pitchFamily="66" charset="0"/>
                          <a:ea typeface="+mn-ea"/>
                          <a:cs typeface="+mn-cs"/>
                        </a:rPr>
                        <a:t>J&amp; A Ahlberg</a:t>
                      </a:r>
                    </a:p>
                    <a:p>
                      <a:pPr marL="171450" indent="-171450">
                        <a:buFont typeface="Arial" panose="020B0604020202020204" pitchFamily="34" charset="0"/>
                        <a:buChar char="•"/>
                      </a:pPr>
                      <a:endParaRPr lang="en-GB" sz="1200" kern="1200" dirty="0">
                        <a:solidFill>
                          <a:schemeClr val="dk1"/>
                        </a:solidFill>
                        <a:effectLst/>
                        <a:latin typeface="NTPrint" panose="03000400000000000000"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200" b="1" kern="1200" dirty="0">
                          <a:solidFill>
                            <a:schemeClr val="dk1"/>
                          </a:solidFill>
                          <a:effectLst/>
                          <a:latin typeface="NTPrint" panose="03000400000000000000" pitchFamily="66" charset="0"/>
                          <a:ea typeface="+mn-ea"/>
                          <a:cs typeface="+mn-cs"/>
                        </a:rPr>
                        <a:t>Focus Author: Julia Donaldson</a:t>
                      </a:r>
                    </a:p>
                    <a:p>
                      <a:pPr algn="ctr"/>
                      <a:r>
                        <a:rPr lang="en-GB" sz="1200" b="0" kern="1200" dirty="0">
                          <a:solidFill>
                            <a:schemeClr val="dk1"/>
                          </a:solidFill>
                          <a:effectLst/>
                          <a:latin typeface="NTPrint" panose="03000400000000000000" pitchFamily="66" charset="0"/>
                          <a:ea typeface="+mn-ea"/>
                          <a:cs typeface="+mn-cs"/>
                        </a:rPr>
                        <a:t>Room on the Broom</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dk1"/>
                          </a:solidFill>
                          <a:effectLst/>
                          <a:latin typeface="NTPrint" panose="03000400000000000000" pitchFamily="66" charset="0"/>
                          <a:ea typeface="+mn-ea"/>
                          <a:cs typeface="+mn-cs"/>
                        </a:rPr>
                        <a:t>Squash and A Squeeze</a:t>
                      </a:r>
                    </a:p>
                    <a:p>
                      <a:pPr algn="ctr"/>
                      <a:r>
                        <a:rPr lang="en-GB" sz="1200" b="0" kern="1200" dirty="0">
                          <a:solidFill>
                            <a:schemeClr val="dk1"/>
                          </a:solidFill>
                          <a:effectLst/>
                          <a:latin typeface="NTPrint" panose="03000400000000000000" pitchFamily="66" charset="0"/>
                          <a:ea typeface="+mn-ea"/>
                          <a:cs typeface="+mn-cs"/>
                        </a:rPr>
                        <a:t>The Gruffalo</a:t>
                      </a:r>
                    </a:p>
                    <a:p>
                      <a:pPr algn="ctr"/>
                      <a:r>
                        <a:rPr lang="en-GB" sz="1200" b="0" kern="1200" dirty="0">
                          <a:solidFill>
                            <a:schemeClr val="dk1"/>
                          </a:solidFill>
                          <a:effectLst/>
                          <a:latin typeface="NTPrint" panose="03000400000000000000" pitchFamily="66" charset="0"/>
                          <a:ea typeface="+mn-ea"/>
                          <a:cs typeface="+mn-cs"/>
                        </a:rPr>
                        <a:t>The Gruffalo’s Child</a:t>
                      </a:r>
                    </a:p>
                    <a:p>
                      <a:pPr algn="ctr"/>
                      <a:r>
                        <a:rPr lang="en-GB" sz="1200" b="0" kern="1200" dirty="0">
                          <a:solidFill>
                            <a:schemeClr val="dk1"/>
                          </a:solidFill>
                          <a:effectLst/>
                          <a:latin typeface="NTPrint" panose="03000400000000000000" pitchFamily="66" charset="0"/>
                          <a:ea typeface="+mn-ea"/>
                          <a:cs typeface="+mn-cs"/>
                        </a:rPr>
                        <a:t>Stick Man</a:t>
                      </a:r>
                    </a:p>
                    <a:p>
                      <a:pPr algn="ctr"/>
                      <a:endParaRPr lang="en-GB" sz="1200" b="0" kern="1200" dirty="0">
                        <a:solidFill>
                          <a:schemeClr val="dk1"/>
                        </a:solidFill>
                        <a:effectLst/>
                        <a:latin typeface="NTPrint" panose="03000400000000000000" pitchFamily="66" charset="0"/>
                        <a:ea typeface="+mn-ea"/>
                        <a:cs typeface="+mn-cs"/>
                      </a:endParaRPr>
                    </a:p>
                    <a:p>
                      <a:pPr algn="ctr"/>
                      <a:endParaRPr lang="en-GB" sz="1200" b="0" kern="1200" dirty="0">
                        <a:solidFill>
                          <a:schemeClr val="dk1"/>
                        </a:solidFill>
                        <a:effectLst/>
                        <a:latin typeface="NTPrint" panose="03000400000000000000"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endParaRPr lang="en-GB" sz="1200" dirty="0">
                        <a:effectLst/>
                        <a:latin typeface="NTPrint"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15000"/>
                        </a:lnSpc>
                        <a:spcAft>
                          <a:spcPts val="0"/>
                        </a:spcAft>
                      </a:pPr>
                      <a:r>
                        <a:rPr lang="en-GB" sz="1200" dirty="0" err="1">
                          <a:effectLst/>
                          <a:latin typeface="NTPrint" panose="03000400000000000000" pitchFamily="66" charset="0"/>
                          <a:ea typeface="Calibri" panose="020F0502020204030204" pitchFamily="34" charset="0"/>
                          <a:cs typeface="Times New Roman" panose="02020603050405020304" pitchFamily="18" charset="0"/>
                        </a:rPr>
                        <a:t>Handa’s</a:t>
                      </a:r>
                      <a:r>
                        <a:rPr lang="en-GB" sz="1200" dirty="0">
                          <a:effectLst/>
                          <a:latin typeface="NTPrint" panose="03000400000000000000" pitchFamily="66" charset="0"/>
                          <a:ea typeface="Calibri" panose="020F0502020204030204" pitchFamily="34" charset="0"/>
                          <a:cs typeface="Times New Roman" panose="02020603050405020304" pitchFamily="18" charset="0"/>
                        </a:rPr>
                        <a:t> Surprise</a:t>
                      </a:r>
                    </a:p>
                    <a:p>
                      <a:pPr algn="ctr">
                        <a:lnSpc>
                          <a:spcPct val="115000"/>
                        </a:lnSpc>
                        <a:spcAft>
                          <a:spcPts val="0"/>
                        </a:spcAft>
                      </a:pPr>
                      <a:endParaRPr lang="en-GB" sz="1200" dirty="0">
                        <a:effectLst/>
                        <a:latin typeface="NTPrint" panose="03000400000000000000" pitchFamily="66" charset="0"/>
                        <a:ea typeface="Calibri" panose="020F0502020204030204" pitchFamily="34" charset="0"/>
                        <a:cs typeface="Times New Roman" panose="02020603050405020304" pitchFamily="18" charset="0"/>
                      </a:endParaRPr>
                    </a:p>
                    <a:p>
                      <a:pPr algn="ctr">
                        <a:lnSpc>
                          <a:spcPct val="115000"/>
                        </a:lnSpc>
                        <a:spcAft>
                          <a:spcPts val="0"/>
                        </a:spcAft>
                      </a:pPr>
                      <a:endParaRPr lang="en-GB" sz="1200" dirty="0">
                        <a:effectLst/>
                        <a:latin typeface="NTPrint" panose="03000400000000000000" pitchFamily="66" charset="0"/>
                        <a:ea typeface="Calibri" panose="020F0502020204030204" pitchFamily="34" charset="0"/>
                        <a:cs typeface="Times New Roman" panose="02020603050405020304" pitchFamily="18" charset="0"/>
                      </a:endParaRPr>
                    </a:p>
                    <a:p>
                      <a:pPr algn="ctr">
                        <a:lnSpc>
                          <a:spcPct val="115000"/>
                        </a:lnSpc>
                        <a:spcAft>
                          <a:spcPts val="0"/>
                        </a:spcAft>
                      </a:pPr>
                      <a:endParaRPr lang="en-GB" sz="1200" dirty="0">
                        <a:effectLst/>
                        <a:latin typeface="NTPrint"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15000"/>
                        </a:lnSpc>
                        <a:spcAft>
                          <a:spcPts val="0"/>
                        </a:spcAft>
                      </a:pPr>
                      <a:r>
                        <a:rPr lang="en-GB" sz="1200" dirty="0">
                          <a:effectLst/>
                          <a:latin typeface="NTPrint" panose="03000400000000000000" pitchFamily="66" charset="0"/>
                          <a:ea typeface="Calibri" panose="020F0502020204030204" pitchFamily="34" charset="0"/>
                          <a:cs typeface="Times New Roman" panose="02020603050405020304" pitchFamily="18" charset="0"/>
                        </a:rPr>
                        <a:t>Dora’s Eggs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15000"/>
                        </a:lnSpc>
                        <a:spcAft>
                          <a:spcPts val="0"/>
                        </a:spcAft>
                      </a:pPr>
                      <a:r>
                        <a:rPr lang="en-GB" sz="1200" dirty="0">
                          <a:solidFill>
                            <a:srgbClr val="000000"/>
                          </a:solidFill>
                          <a:effectLst/>
                          <a:latin typeface="NTPrint" panose="03000400000000000000" pitchFamily="66" charset="0"/>
                          <a:ea typeface="Calibri" panose="020F0502020204030204" pitchFamily="34" charset="0"/>
                          <a:cs typeface="Times New Roman" panose="02020603050405020304" pitchFamily="18" charset="0"/>
                        </a:rPr>
                        <a:t>Super Duper You</a:t>
                      </a:r>
                    </a:p>
                    <a:p>
                      <a:pPr algn="ctr">
                        <a:lnSpc>
                          <a:spcPct val="115000"/>
                        </a:lnSpc>
                        <a:spcAft>
                          <a:spcPts val="0"/>
                        </a:spcAft>
                      </a:pPr>
                      <a:r>
                        <a:rPr lang="en-GB" sz="1200" dirty="0">
                          <a:solidFill>
                            <a:srgbClr val="000000"/>
                          </a:solidFill>
                          <a:effectLst/>
                          <a:latin typeface="NTPrint" panose="03000400000000000000" pitchFamily="66" charset="0"/>
                          <a:ea typeface="Calibri" panose="020F0502020204030204" pitchFamily="34" charset="0"/>
                          <a:cs typeface="Times New Roman" panose="02020603050405020304" pitchFamily="18" charset="0"/>
                        </a:rPr>
                        <a:t>In My Heart</a:t>
                      </a:r>
                      <a:endParaRPr lang="en-GB" sz="1200" dirty="0">
                        <a:effectLst/>
                        <a:latin typeface="NTPrint"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07345316"/>
                  </a:ext>
                </a:extLst>
              </a:tr>
              <a:tr h="551215">
                <a:tc>
                  <a:txBody>
                    <a:bodyPr/>
                    <a:lstStyle/>
                    <a:p>
                      <a:pPr algn="ctr"/>
                      <a:r>
                        <a:rPr lang="en-GB" sz="1600" b="1" dirty="0" err="1">
                          <a:latin typeface="Amatic SC" panose="00000500000000000000" pitchFamily="2" charset="-79"/>
                          <a:cs typeface="Amatic SC" panose="00000500000000000000" pitchFamily="2" charset="-79"/>
                        </a:rPr>
                        <a:t>Fantastics</a:t>
                      </a:r>
                      <a:endParaRPr lang="en-GB" sz="16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endParaRPr lang="en-GB" sz="1200" kern="1200" dirty="0">
                        <a:solidFill>
                          <a:schemeClr val="dk1"/>
                        </a:solidFill>
                        <a:effectLst/>
                        <a:latin typeface="NTPrint" panose="03000400000000000000"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050" kern="1200" dirty="0">
                        <a:solidFill>
                          <a:schemeClr val="dk1"/>
                        </a:solidFill>
                        <a:effectLst/>
                        <a:latin typeface="NTPreCursive" panose="03000400000000000000"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lnSpc>
                          <a:spcPct val="115000"/>
                        </a:lnSpc>
                        <a:spcAft>
                          <a:spcPts val="0"/>
                        </a:spcAft>
                      </a:pPr>
                      <a:endParaRPr lang="en-GB" sz="1050" dirty="0">
                        <a:effectLst/>
                        <a:latin typeface="NTPreCursive"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lnSpc>
                          <a:spcPct val="115000"/>
                        </a:lnSpc>
                        <a:spcAft>
                          <a:spcPts val="0"/>
                        </a:spcAft>
                      </a:pPr>
                      <a:endParaRPr lang="en-GB" sz="1050" dirty="0">
                        <a:effectLst/>
                        <a:latin typeface="NTPreCursive"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lnSpc>
                          <a:spcPct val="115000"/>
                        </a:lnSpc>
                        <a:spcAft>
                          <a:spcPts val="0"/>
                        </a:spcAft>
                      </a:pPr>
                      <a:endParaRPr lang="en-GB" sz="1050" dirty="0">
                        <a:effectLst/>
                        <a:latin typeface="NTPreCursive"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lnSpc>
                          <a:spcPct val="115000"/>
                        </a:lnSpc>
                        <a:spcAft>
                          <a:spcPts val="0"/>
                        </a:spcAft>
                      </a:pPr>
                      <a:endParaRPr lang="en-GB" sz="1050" dirty="0">
                        <a:effectLst/>
                        <a:latin typeface="NTPreCursive"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164760837"/>
                  </a:ext>
                </a:extLst>
              </a:tr>
              <a:tr h="1268340">
                <a:tc>
                  <a:txBody>
                    <a:bodyPr/>
                    <a:lstStyle/>
                    <a:p>
                      <a:pPr algn="ctr"/>
                      <a:r>
                        <a:rPr lang="en-US" sz="1600" b="1" dirty="0">
                          <a:latin typeface="Amatic SC" panose="00000500000000000000" pitchFamily="2" charset="-79"/>
                          <a:cs typeface="Amatic SC" panose="00000500000000000000" pitchFamily="2" charset="-79"/>
                        </a:rPr>
                        <a:t>‘Wow’ moments / </a:t>
                      </a:r>
                      <a:r>
                        <a:rPr lang="en-US" sz="1600" b="1" dirty="0">
                          <a:solidFill>
                            <a:srgbClr val="0070C0"/>
                          </a:solidFill>
                          <a:latin typeface="Amatic SC" panose="00000500000000000000" pitchFamily="2" charset="-79"/>
                          <a:cs typeface="Amatic SC" panose="00000500000000000000" pitchFamily="2" charset="-79"/>
                        </a:rPr>
                        <a:t>Enrichment </a:t>
                      </a:r>
                      <a:endParaRPr lang="en-GB" sz="1600" b="1" dirty="0">
                        <a:solidFill>
                          <a:srgbClr val="0070C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200" dirty="0">
                          <a:solidFill>
                            <a:schemeClr val="tx1"/>
                          </a:solidFill>
                          <a:latin typeface="NTPrint" panose="03000400000000000000" pitchFamily="66" charset="0"/>
                          <a:cs typeface="Amatic SC" panose="00000500000000000000" pitchFamily="2" charset="-79"/>
                        </a:rPr>
                        <a:t>Super Lawns Parker Day</a:t>
                      </a:r>
                    </a:p>
                    <a:p>
                      <a:pPr algn="ctr"/>
                      <a:r>
                        <a:rPr lang="en-GB" sz="1200" kern="1200" dirty="0">
                          <a:solidFill>
                            <a:schemeClr val="dk1"/>
                          </a:solidFill>
                          <a:effectLst/>
                          <a:latin typeface="NTPrint" panose="03000400000000000000" pitchFamily="66" charset="0"/>
                          <a:ea typeface="+mn-ea"/>
                          <a:cs typeface="+mn-cs"/>
                        </a:rPr>
                        <a:t>National Poetry Day- 2</a:t>
                      </a:r>
                      <a:r>
                        <a:rPr lang="en-GB" sz="1200" kern="1200" baseline="30000" dirty="0">
                          <a:solidFill>
                            <a:schemeClr val="dk1"/>
                          </a:solidFill>
                          <a:effectLst/>
                          <a:latin typeface="NTPrint" panose="03000400000000000000" pitchFamily="66" charset="0"/>
                          <a:ea typeface="+mn-ea"/>
                          <a:cs typeface="+mn-cs"/>
                        </a:rPr>
                        <a:t>nd</a:t>
                      </a:r>
                      <a:r>
                        <a:rPr lang="en-GB" sz="1200" kern="1200" dirty="0">
                          <a:solidFill>
                            <a:schemeClr val="dk1"/>
                          </a:solidFill>
                          <a:effectLst/>
                          <a:latin typeface="NTPrint" panose="03000400000000000000" pitchFamily="66" charset="0"/>
                          <a:ea typeface="+mn-ea"/>
                          <a:cs typeface="+mn-cs"/>
                        </a:rPr>
                        <a:t> October 2025 ‘Play’</a:t>
                      </a:r>
                    </a:p>
                    <a:p>
                      <a:pPr algn="ctr"/>
                      <a:r>
                        <a:rPr lang="en-GB" sz="1200" kern="1200" dirty="0">
                          <a:solidFill>
                            <a:schemeClr val="dk1"/>
                          </a:solidFill>
                          <a:effectLst/>
                          <a:latin typeface="NTPrint" panose="03000400000000000000" pitchFamily="66" charset="0"/>
                          <a:ea typeface="+mn-ea"/>
                          <a:cs typeface="+mn-cs"/>
                        </a:rPr>
                        <a:t>Dress Up Day</a:t>
                      </a:r>
                    </a:p>
                    <a:p>
                      <a:pPr algn="ctr"/>
                      <a:endParaRPr lang="en-US" sz="1200" dirty="0">
                        <a:solidFill>
                          <a:schemeClr val="tx1"/>
                        </a:solidFill>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int" panose="03000400000000000000" pitchFamily="66" charset="0"/>
                          <a:cs typeface="Amatic SC" panose="00000500000000000000" pitchFamily="2" charset="-79"/>
                        </a:rPr>
                        <a:t>Remembrance 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int" panose="03000400000000000000" pitchFamily="66" charset="0"/>
                          <a:cs typeface="Amatic SC" panose="00000500000000000000" pitchFamily="2" charset="-79"/>
                        </a:rPr>
                        <a:t>A visit to the woods- Gruffalo</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int" panose="03000400000000000000" pitchFamily="66" charset="0"/>
                          <a:cs typeface="Amatic SC" panose="00000500000000000000" pitchFamily="2" charset="-79"/>
                        </a:rPr>
                        <a:t>Christmas Time /Nativity/Santa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int" panose="03000400000000000000" pitchFamily="66" charset="0"/>
                          <a:cs typeface="Amatic SC" panose="00000500000000000000" pitchFamily="2" charset="-79"/>
                        </a:rPr>
                        <a:t>Theatre Visit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dirty="0">
                        <a:solidFill>
                          <a:schemeClr val="tx1"/>
                        </a:solidFill>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r>
                        <a:rPr lang="en-GB" sz="1200" dirty="0">
                          <a:effectLst/>
                          <a:latin typeface="NTPrint" panose="03000400000000000000" pitchFamily="66" charset="0"/>
                          <a:ea typeface="Calibri" panose="020F0502020204030204" pitchFamily="34" charset="0"/>
                          <a:cs typeface="Times New Roman" panose="02020603050405020304" pitchFamily="18" charset="0"/>
                        </a:rPr>
                        <a:t>National Handwriting Day 23</a:t>
                      </a:r>
                      <a:r>
                        <a:rPr lang="en-GB" sz="1200" baseline="30000" dirty="0">
                          <a:effectLst/>
                          <a:latin typeface="NTPrint" panose="03000400000000000000" pitchFamily="66" charset="0"/>
                          <a:ea typeface="Calibri" panose="020F0502020204030204" pitchFamily="34" charset="0"/>
                          <a:cs typeface="Times New Roman" panose="02020603050405020304" pitchFamily="18" charset="0"/>
                        </a:rPr>
                        <a:t>rd</a:t>
                      </a:r>
                      <a:r>
                        <a:rPr lang="en-GB" sz="1200" dirty="0">
                          <a:effectLst/>
                          <a:latin typeface="NTPrint" panose="03000400000000000000" pitchFamily="66" charset="0"/>
                          <a:ea typeface="Calibri" panose="020F0502020204030204" pitchFamily="34" charset="0"/>
                          <a:cs typeface="Times New Roman" panose="02020603050405020304" pitchFamily="18" charset="0"/>
                        </a:rPr>
                        <a:t> January</a:t>
                      </a:r>
                    </a:p>
                    <a:p>
                      <a:pPr algn="ctr">
                        <a:lnSpc>
                          <a:spcPct val="115000"/>
                        </a:lnSpc>
                        <a:spcAft>
                          <a:spcPts val="0"/>
                        </a:spcAft>
                      </a:pPr>
                      <a:r>
                        <a:rPr lang="en-GB" sz="1200" dirty="0">
                          <a:effectLst/>
                          <a:latin typeface="NTPrint" panose="03000400000000000000" pitchFamily="66" charset="0"/>
                          <a:ea typeface="Calibri" panose="020F0502020204030204" pitchFamily="34" charset="0"/>
                          <a:cs typeface="Times New Roman" panose="02020603050405020304" pitchFamily="18" charset="0"/>
                        </a:rPr>
                        <a:t>National Storytelling week 30</a:t>
                      </a:r>
                      <a:r>
                        <a:rPr lang="en-GB" sz="1200" baseline="30000" dirty="0">
                          <a:effectLst/>
                          <a:latin typeface="NTPrint" panose="03000400000000000000" pitchFamily="66" charset="0"/>
                          <a:ea typeface="Calibri" panose="020F0502020204030204" pitchFamily="34" charset="0"/>
                          <a:cs typeface="Times New Roman" panose="02020603050405020304" pitchFamily="18" charset="0"/>
                        </a:rPr>
                        <a:t>th</a:t>
                      </a:r>
                      <a:r>
                        <a:rPr lang="en-GB" sz="1200" dirty="0">
                          <a:effectLst/>
                          <a:latin typeface="NTPrint" panose="03000400000000000000" pitchFamily="66" charset="0"/>
                          <a:ea typeface="Calibri" panose="020F0502020204030204" pitchFamily="34" charset="0"/>
                          <a:cs typeface="Times New Roman" panose="02020603050405020304" pitchFamily="18" charset="0"/>
                        </a:rPr>
                        <a:t> Jan-6</a:t>
                      </a:r>
                      <a:r>
                        <a:rPr lang="en-GB" sz="1200" baseline="30000" dirty="0">
                          <a:effectLst/>
                          <a:latin typeface="NTPrint" panose="03000400000000000000" pitchFamily="66" charset="0"/>
                          <a:ea typeface="Calibri" panose="020F0502020204030204" pitchFamily="34" charset="0"/>
                          <a:cs typeface="Times New Roman" panose="02020603050405020304" pitchFamily="18" charset="0"/>
                        </a:rPr>
                        <a:t>th</a:t>
                      </a:r>
                      <a:r>
                        <a:rPr lang="en-GB" sz="1200" dirty="0">
                          <a:effectLst/>
                          <a:latin typeface="NTPrint" panose="03000400000000000000" pitchFamily="66" charset="0"/>
                          <a:ea typeface="Calibri" panose="020F0502020204030204" pitchFamily="34" charset="0"/>
                          <a:cs typeface="Times New Roman" panose="02020603050405020304" pitchFamily="18" charset="0"/>
                        </a:rPr>
                        <a:t> Feb</a:t>
                      </a:r>
                    </a:p>
                    <a:p>
                      <a:pPr algn="ctr">
                        <a:lnSpc>
                          <a:spcPct val="115000"/>
                        </a:lnSpc>
                        <a:spcAft>
                          <a:spcPts val="0"/>
                        </a:spcAft>
                      </a:pPr>
                      <a:r>
                        <a:rPr lang="en-GB" sz="1200" dirty="0">
                          <a:effectLst/>
                          <a:latin typeface="NTPrint" panose="03000400000000000000" pitchFamily="66" charset="0"/>
                          <a:ea typeface="Calibri" panose="020F0502020204030204" pitchFamily="34" charset="0"/>
                          <a:cs typeface="Times New Roman" panose="02020603050405020304" pitchFamily="18" charset="0"/>
                        </a:rPr>
                        <a:t>Baking Gingerbread people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int" panose="03000400000000000000" pitchFamily="66" charset="0"/>
                          <a:cs typeface="Amatic SC" panose="00000500000000000000" pitchFamily="2" charset="-79"/>
                        </a:rPr>
                        <a:t>Weather Forecast videos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int" panose="03000400000000000000" pitchFamily="66" charset="0"/>
                          <a:cs typeface="Amatic SC" panose="00000500000000000000" pitchFamily="2" charset="-79"/>
                        </a:rPr>
                        <a:t>Mother’s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int" panose="03000400000000000000" pitchFamily="66" charset="0"/>
                          <a:cs typeface="Amatic SC" panose="00000500000000000000" pitchFamily="2" charset="-79"/>
                        </a:rPr>
                        <a:t>Food tasting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int" panose="03000400000000000000" pitchFamily="66" charset="0"/>
                          <a:cs typeface="Amatic SC" panose="00000500000000000000" pitchFamily="2" charset="-79"/>
                        </a:rPr>
                        <a:t>World Book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NTPrint" panose="03000400000000000000" pitchFamily="66" charset="0"/>
                          <a:cs typeface="Amatic SC" panose="00000500000000000000" pitchFamily="2" charset="-79"/>
                        </a:rPr>
                        <a:t>7</a:t>
                      </a:r>
                      <a:r>
                        <a:rPr lang="en-US" sz="1000" baseline="30000" dirty="0">
                          <a:solidFill>
                            <a:schemeClr val="tx1"/>
                          </a:solidFill>
                          <a:latin typeface="NTPrint" panose="03000400000000000000" pitchFamily="66" charset="0"/>
                          <a:cs typeface="Amatic SC" panose="00000500000000000000" pitchFamily="2" charset="-79"/>
                        </a:rPr>
                        <a:t>th</a:t>
                      </a:r>
                      <a:r>
                        <a:rPr lang="en-US" sz="1000" dirty="0">
                          <a:solidFill>
                            <a:schemeClr val="tx1"/>
                          </a:solidFill>
                          <a:latin typeface="NTPrint" panose="03000400000000000000" pitchFamily="66" charset="0"/>
                          <a:cs typeface="Amatic SC" panose="00000500000000000000" pitchFamily="2" charset="-79"/>
                        </a:rPr>
                        <a:t> March 2024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effectLst/>
                          <a:latin typeface="NTPrint" panose="03000400000000000000" pitchFamily="66" charset="0"/>
                          <a:ea typeface="Calibri" panose="020F0502020204030204" pitchFamily="34" charset="0"/>
                          <a:cs typeface="Calibri" panose="020F0502020204030204" pitchFamily="34" charset="0"/>
                        </a:rPr>
                        <a:t>Easter Crafts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dirty="0">
                          <a:solidFill>
                            <a:schemeClr val="tx1"/>
                          </a:solidFill>
                          <a:latin typeface="NTPrint" panose="03000400000000000000" pitchFamily="66" charset="0"/>
                          <a:cs typeface="Amatic SC" panose="00000500000000000000" pitchFamily="2" charset="-79"/>
                        </a:rPr>
                        <a:t>  Visit to the farm</a:t>
                      </a:r>
                    </a:p>
                    <a:p>
                      <a:pPr algn="ctr"/>
                      <a:r>
                        <a:rPr lang="en-US" sz="1200" dirty="0">
                          <a:solidFill>
                            <a:schemeClr val="tx1"/>
                          </a:solidFill>
                          <a:latin typeface="NTPrint" panose="03000400000000000000" pitchFamily="66" charset="0"/>
                          <a:cs typeface="Amatic SC" panose="00000500000000000000" pitchFamily="2" charset="-79"/>
                        </a:rPr>
                        <a:t>Egg Incubation</a:t>
                      </a:r>
                    </a:p>
                    <a:p>
                      <a:pPr algn="ctr"/>
                      <a:r>
                        <a:rPr lang="en-US" sz="1200" dirty="0">
                          <a:solidFill>
                            <a:schemeClr val="tx1"/>
                          </a:solidFill>
                          <a:latin typeface="NTPrint" panose="03000400000000000000" pitchFamily="66" charset="0"/>
                          <a:cs typeface="Amatic SC" panose="00000500000000000000" pitchFamily="2" charset="-79"/>
                        </a:rPr>
                        <a:t>Allotment </a:t>
                      </a:r>
                    </a:p>
                    <a:p>
                      <a:pPr algn="ctr"/>
                      <a:endParaRPr lang="en-US" sz="1200" dirty="0">
                        <a:solidFill>
                          <a:schemeClr val="tx1"/>
                        </a:solidFill>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200" dirty="0">
                          <a:solidFill>
                            <a:schemeClr val="tx1"/>
                          </a:solidFill>
                          <a:latin typeface="NTPrint" panose="03000400000000000000" pitchFamily="66" charset="0"/>
                          <a:cs typeface="Amatic SC" panose="00000500000000000000" pitchFamily="2" charset="-79"/>
                        </a:rPr>
                        <a:t>Super Duper Me day</a:t>
                      </a:r>
                    </a:p>
                    <a:p>
                      <a:pPr algn="ctr"/>
                      <a:r>
                        <a:rPr lang="en-US" sz="1200" dirty="0">
                          <a:solidFill>
                            <a:schemeClr val="tx1"/>
                          </a:solidFill>
                          <a:latin typeface="NTPrint" panose="03000400000000000000" pitchFamily="66" charset="0"/>
                          <a:cs typeface="Amatic SC" panose="00000500000000000000" pitchFamily="2" charset="-79"/>
                        </a:rPr>
                        <a:t>Sports Day</a:t>
                      </a:r>
                    </a:p>
                    <a:p>
                      <a:pPr algn="ctr"/>
                      <a:r>
                        <a:rPr lang="en-US" sz="1200" dirty="0">
                          <a:solidFill>
                            <a:schemeClr val="tx1"/>
                          </a:solidFill>
                          <a:latin typeface="NTPrint" panose="03000400000000000000" pitchFamily="66" charset="0"/>
                          <a:cs typeface="Amatic SC" panose="00000500000000000000" pitchFamily="2" charset="-79"/>
                        </a:rPr>
                        <a:t>End of year Party</a:t>
                      </a:r>
                    </a:p>
                    <a:p>
                      <a:pPr algn="ctr"/>
                      <a:endParaRPr lang="en-GB" sz="1200" dirty="0">
                        <a:solidFill>
                          <a:schemeClr val="tx1"/>
                        </a:solidFill>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6" name="Picture 5">
            <a:extLst>
              <a:ext uri="{FF2B5EF4-FFF2-40B4-BE49-F238E27FC236}">
                <a16:creationId xmlns:a16="http://schemas.microsoft.com/office/drawing/2014/main" id="{CF723307-A94F-4C20-9CDA-ACAED3B7A0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364808" y="717365"/>
            <a:ext cx="311015" cy="31101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14202" y="752183"/>
            <a:ext cx="311016" cy="311016"/>
          </a:xfrm>
          <a:prstGeom prst="rect">
            <a:avLst/>
          </a:prstGeom>
        </p:spPr>
      </p:pic>
      <p:pic>
        <p:nvPicPr>
          <p:cNvPr id="15" name="Picture 14">
            <a:extLst>
              <a:ext uri="{FF2B5EF4-FFF2-40B4-BE49-F238E27FC236}">
                <a16:creationId xmlns:a16="http://schemas.microsoft.com/office/drawing/2014/main" id="{32549A82-A72D-4BDF-878C-6026E430D329}"/>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84924" y="4247213"/>
            <a:ext cx="404344" cy="483101"/>
          </a:xfrm>
          <a:prstGeom prst="rect">
            <a:avLst/>
          </a:prstGeom>
          <a:noFill/>
          <a:ln>
            <a:solidFill>
              <a:schemeClr val="tx1"/>
            </a:solidFill>
          </a:ln>
        </p:spPr>
      </p:pic>
      <p:sp>
        <p:nvSpPr>
          <p:cNvPr id="2" name="AutoShape 2" descr="The Little Red Hen: Ladybird First Favourite Tales by Ronne Randall |  Waterstones">
            <a:extLst>
              <a:ext uri="{FF2B5EF4-FFF2-40B4-BE49-F238E27FC236}">
                <a16:creationId xmlns:a16="http://schemas.microsoft.com/office/drawing/2014/main" id="{52250EC7-2AFF-4B41-84CA-19952248D74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999C7A09-E9EE-444E-8BA4-97B2427FB6F3}"/>
              </a:ext>
            </a:extLst>
          </p:cNvPr>
          <p:cNvPicPr>
            <a:picLocks noChangeAspect="1"/>
          </p:cNvPicPr>
          <p:nvPr/>
        </p:nvPicPr>
        <p:blipFill>
          <a:blip r:embed="rId6"/>
          <a:stretch>
            <a:fillRect/>
          </a:stretch>
        </p:blipFill>
        <p:spPr>
          <a:xfrm>
            <a:off x="6677728" y="747421"/>
            <a:ext cx="419629" cy="385556"/>
          </a:xfrm>
          <a:prstGeom prst="rect">
            <a:avLst/>
          </a:prstGeom>
        </p:spPr>
      </p:pic>
      <p:pic>
        <p:nvPicPr>
          <p:cNvPr id="21" name="Picture 20">
            <a:extLst>
              <a:ext uri="{FF2B5EF4-FFF2-40B4-BE49-F238E27FC236}">
                <a16:creationId xmlns:a16="http://schemas.microsoft.com/office/drawing/2014/main" id="{47960C7E-779F-4709-9F2E-0E87DBB756BF}"/>
              </a:ext>
            </a:extLst>
          </p:cNvPr>
          <p:cNvPicPr>
            <a:picLocks noChangeAspect="1"/>
          </p:cNvPicPr>
          <p:nvPr/>
        </p:nvPicPr>
        <p:blipFill>
          <a:blip r:embed="rId7"/>
          <a:stretch>
            <a:fillRect/>
          </a:stretch>
        </p:blipFill>
        <p:spPr>
          <a:xfrm>
            <a:off x="7761549" y="797893"/>
            <a:ext cx="271835" cy="335084"/>
          </a:xfrm>
          <a:prstGeom prst="rect">
            <a:avLst/>
          </a:prstGeom>
        </p:spPr>
      </p:pic>
      <p:pic>
        <p:nvPicPr>
          <p:cNvPr id="22" name="Picture 21">
            <a:extLst>
              <a:ext uri="{FF2B5EF4-FFF2-40B4-BE49-F238E27FC236}">
                <a16:creationId xmlns:a16="http://schemas.microsoft.com/office/drawing/2014/main" id="{27D76A05-FD30-47E9-87AA-841C6A943564}"/>
              </a:ext>
            </a:extLst>
          </p:cNvPr>
          <p:cNvPicPr>
            <a:picLocks noChangeAspect="1"/>
          </p:cNvPicPr>
          <p:nvPr/>
        </p:nvPicPr>
        <p:blipFill>
          <a:blip r:embed="rId8"/>
          <a:stretch>
            <a:fillRect/>
          </a:stretch>
        </p:blipFill>
        <p:spPr>
          <a:xfrm>
            <a:off x="7529222" y="3863322"/>
            <a:ext cx="836959" cy="1030629"/>
          </a:xfrm>
          <a:prstGeom prst="rect">
            <a:avLst/>
          </a:prstGeom>
          <a:ln>
            <a:solidFill>
              <a:schemeClr val="tx1"/>
            </a:solidFill>
          </a:ln>
        </p:spPr>
      </p:pic>
      <p:pic>
        <p:nvPicPr>
          <p:cNvPr id="24" name="Picture 23">
            <a:extLst>
              <a:ext uri="{FF2B5EF4-FFF2-40B4-BE49-F238E27FC236}">
                <a16:creationId xmlns:a16="http://schemas.microsoft.com/office/drawing/2014/main" id="{CC4CA55E-BB39-4915-B1B6-74E48C67854D}"/>
              </a:ext>
            </a:extLst>
          </p:cNvPr>
          <p:cNvPicPr/>
          <p:nvPr/>
        </p:nvPicPr>
        <p:blipFill>
          <a:blip r:embed="rId9"/>
          <a:stretch>
            <a:fillRect/>
          </a:stretch>
        </p:blipFill>
        <p:spPr>
          <a:xfrm>
            <a:off x="9164485" y="4001111"/>
            <a:ext cx="836959" cy="820306"/>
          </a:xfrm>
          <a:prstGeom prst="rect">
            <a:avLst/>
          </a:prstGeom>
          <a:ln>
            <a:solidFill>
              <a:schemeClr val="tx1"/>
            </a:solidFill>
          </a:ln>
        </p:spPr>
      </p:pic>
      <p:pic>
        <p:nvPicPr>
          <p:cNvPr id="27" name="Picture 26">
            <a:extLst>
              <a:ext uri="{FF2B5EF4-FFF2-40B4-BE49-F238E27FC236}">
                <a16:creationId xmlns:a16="http://schemas.microsoft.com/office/drawing/2014/main" id="{6FC514CA-5060-41D0-A989-7718395780C8}"/>
              </a:ext>
            </a:extLst>
          </p:cNvPr>
          <p:cNvPicPr/>
          <p:nvPr/>
        </p:nvPicPr>
        <p:blipFill>
          <a:blip r:embed="rId10"/>
          <a:stretch>
            <a:fillRect/>
          </a:stretch>
        </p:blipFill>
        <p:spPr>
          <a:xfrm>
            <a:off x="10526867" y="4106052"/>
            <a:ext cx="682353" cy="737818"/>
          </a:xfrm>
          <a:prstGeom prst="rect">
            <a:avLst/>
          </a:prstGeom>
          <a:ln>
            <a:solidFill>
              <a:schemeClr val="tx1"/>
            </a:solidFill>
          </a:ln>
        </p:spPr>
      </p:pic>
      <p:pic>
        <p:nvPicPr>
          <p:cNvPr id="28" name="Picture 27">
            <a:extLst>
              <a:ext uri="{FF2B5EF4-FFF2-40B4-BE49-F238E27FC236}">
                <a16:creationId xmlns:a16="http://schemas.microsoft.com/office/drawing/2014/main" id="{68A09D0C-846A-4ED7-86CB-27DB161E6A57}"/>
              </a:ext>
            </a:extLst>
          </p:cNvPr>
          <p:cNvPicPr/>
          <p:nvPr/>
        </p:nvPicPr>
        <p:blipFill rotWithShape="1">
          <a:blip r:embed="rId11"/>
          <a:srcRect l="26963" r="25177"/>
          <a:stretch/>
        </p:blipFill>
        <p:spPr bwMode="auto">
          <a:xfrm>
            <a:off x="11296451" y="4156410"/>
            <a:ext cx="726833" cy="637101"/>
          </a:xfrm>
          <a:prstGeom prst="rect">
            <a:avLst/>
          </a:prstGeom>
          <a:ln>
            <a:solidFill>
              <a:schemeClr val="tx1"/>
            </a:solidFill>
          </a:ln>
          <a:extLst>
            <a:ext uri="{53640926-AAD7-44D8-BBD7-CCE9431645EC}">
              <a14:shadowObscured xmlns:a14="http://schemas.microsoft.com/office/drawing/2010/main"/>
            </a:ext>
          </a:extLst>
        </p:spPr>
      </p:pic>
      <p:pic>
        <p:nvPicPr>
          <p:cNvPr id="25" name="Picture 24">
            <a:extLst>
              <a:ext uri="{FF2B5EF4-FFF2-40B4-BE49-F238E27FC236}">
                <a16:creationId xmlns:a16="http://schemas.microsoft.com/office/drawing/2014/main" id="{2849126E-A012-47F4-9D5B-12C9FD0D3D94}"/>
              </a:ext>
            </a:extLst>
          </p:cNvPr>
          <p:cNvPicPr>
            <a:picLocks noChangeAspect="1"/>
          </p:cNvPicPr>
          <p:nvPr/>
        </p:nvPicPr>
        <p:blipFill>
          <a:blip r:embed="rId12"/>
          <a:stretch>
            <a:fillRect/>
          </a:stretch>
        </p:blipFill>
        <p:spPr>
          <a:xfrm>
            <a:off x="601443" y="181392"/>
            <a:ext cx="869777" cy="780109"/>
          </a:xfrm>
          <a:prstGeom prst="rect">
            <a:avLst/>
          </a:prstGeom>
        </p:spPr>
      </p:pic>
      <p:pic>
        <p:nvPicPr>
          <p:cNvPr id="29" name="image14.png">
            <a:extLst>
              <a:ext uri="{FF2B5EF4-FFF2-40B4-BE49-F238E27FC236}">
                <a16:creationId xmlns:a16="http://schemas.microsoft.com/office/drawing/2014/main" id="{D0A2567F-1E68-4E97-9C12-E29DACAD64B2}"/>
              </a:ext>
            </a:extLst>
          </p:cNvPr>
          <p:cNvPicPr/>
          <p:nvPr/>
        </p:nvPicPr>
        <p:blipFill>
          <a:blip r:embed="rId13"/>
          <a:srcRect/>
          <a:stretch>
            <a:fillRect/>
          </a:stretch>
        </p:blipFill>
        <p:spPr>
          <a:xfrm>
            <a:off x="4300179" y="5081949"/>
            <a:ext cx="662555" cy="588223"/>
          </a:xfrm>
          <a:prstGeom prst="rect">
            <a:avLst/>
          </a:prstGeom>
          <a:ln/>
        </p:spPr>
      </p:pic>
      <p:pic>
        <p:nvPicPr>
          <p:cNvPr id="30" name="image8.png">
            <a:extLst>
              <a:ext uri="{FF2B5EF4-FFF2-40B4-BE49-F238E27FC236}">
                <a16:creationId xmlns:a16="http://schemas.microsoft.com/office/drawing/2014/main" id="{23910FD0-6289-4C87-922E-19AB92B743EF}"/>
              </a:ext>
            </a:extLst>
          </p:cNvPr>
          <p:cNvPicPr/>
          <p:nvPr/>
        </p:nvPicPr>
        <p:blipFill>
          <a:blip r:embed="rId14"/>
          <a:srcRect/>
          <a:stretch>
            <a:fillRect/>
          </a:stretch>
        </p:blipFill>
        <p:spPr>
          <a:xfrm>
            <a:off x="1914409" y="5061356"/>
            <a:ext cx="624196" cy="612856"/>
          </a:xfrm>
          <a:prstGeom prst="rect">
            <a:avLst/>
          </a:prstGeom>
          <a:ln/>
        </p:spPr>
      </p:pic>
      <p:pic>
        <p:nvPicPr>
          <p:cNvPr id="31" name="image1.png">
            <a:extLst>
              <a:ext uri="{FF2B5EF4-FFF2-40B4-BE49-F238E27FC236}">
                <a16:creationId xmlns:a16="http://schemas.microsoft.com/office/drawing/2014/main" id="{DB88AB0E-D9C1-4B02-BF3A-4032277EBD8A}"/>
              </a:ext>
            </a:extLst>
          </p:cNvPr>
          <p:cNvPicPr/>
          <p:nvPr/>
        </p:nvPicPr>
        <p:blipFill>
          <a:blip r:embed="rId15"/>
          <a:srcRect/>
          <a:stretch>
            <a:fillRect/>
          </a:stretch>
        </p:blipFill>
        <p:spPr>
          <a:xfrm>
            <a:off x="10204250" y="5009620"/>
            <a:ext cx="693937" cy="637101"/>
          </a:xfrm>
          <a:prstGeom prst="rect">
            <a:avLst/>
          </a:prstGeom>
          <a:ln/>
        </p:spPr>
      </p:pic>
      <p:pic>
        <p:nvPicPr>
          <p:cNvPr id="32" name="image6.png">
            <a:extLst>
              <a:ext uri="{FF2B5EF4-FFF2-40B4-BE49-F238E27FC236}">
                <a16:creationId xmlns:a16="http://schemas.microsoft.com/office/drawing/2014/main" id="{AA5A5A6F-D656-4E43-BA07-50A0B7A8559A}"/>
              </a:ext>
            </a:extLst>
          </p:cNvPr>
          <p:cNvPicPr/>
          <p:nvPr/>
        </p:nvPicPr>
        <p:blipFill>
          <a:blip r:embed="rId16"/>
          <a:srcRect/>
          <a:stretch>
            <a:fillRect/>
          </a:stretch>
        </p:blipFill>
        <p:spPr>
          <a:xfrm>
            <a:off x="5326899" y="5041153"/>
            <a:ext cx="729041" cy="629019"/>
          </a:xfrm>
          <a:prstGeom prst="rect">
            <a:avLst/>
          </a:prstGeom>
          <a:ln/>
        </p:spPr>
      </p:pic>
      <p:pic>
        <p:nvPicPr>
          <p:cNvPr id="33" name="image3.png">
            <a:extLst>
              <a:ext uri="{FF2B5EF4-FFF2-40B4-BE49-F238E27FC236}">
                <a16:creationId xmlns:a16="http://schemas.microsoft.com/office/drawing/2014/main" id="{8E3E77DE-494E-425A-988D-D36050CB8B20}"/>
              </a:ext>
            </a:extLst>
          </p:cNvPr>
          <p:cNvPicPr/>
          <p:nvPr/>
        </p:nvPicPr>
        <p:blipFill>
          <a:blip r:embed="rId17"/>
          <a:srcRect/>
          <a:stretch>
            <a:fillRect/>
          </a:stretch>
        </p:blipFill>
        <p:spPr>
          <a:xfrm>
            <a:off x="9020291" y="5017857"/>
            <a:ext cx="662555" cy="629019"/>
          </a:xfrm>
          <a:prstGeom prst="rect">
            <a:avLst/>
          </a:prstGeom>
          <a:ln/>
        </p:spPr>
      </p:pic>
      <p:pic>
        <p:nvPicPr>
          <p:cNvPr id="34" name="image12.png">
            <a:extLst>
              <a:ext uri="{FF2B5EF4-FFF2-40B4-BE49-F238E27FC236}">
                <a16:creationId xmlns:a16="http://schemas.microsoft.com/office/drawing/2014/main" id="{5347A39D-2558-4C85-9C59-99E2A3160EE2}"/>
              </a:ext>
            </a:extLst>
          </p:cNvPr>
          <p:cNvPicPr/>
          <p:nvPr/>
        </p:nvPicPr>
        <p:blipFill>
          <a:blip r:embed="rId18"/>
          <a:srcRect/>
          <a:stretch>
            <a:fillRect/>
          </a:stretch>
        </p:blipFill>
        <p:spPr>
          <a:xfrm>
            <a:off x="7931663" y="5017857"/>
            <a:ext cx="693938" cy="620628"/>
          </a:xfrm>
          <a:prstGeom prst="rect">
            <a:avLst/>
          </a:prstGeom>
          <a:ln/>
        </p:spPr>
      </p:pic>
      <p:pic>
        <p:nvPicPr>
          <p:cNvPr id="35" name="image10.png">
            <a:extLst>
              <a:ext uri="{FF2B5EF4-FFF2-40B4-BE49-F238E27FC236}">
                <a16:creationId xmlns:a16="http://schemas.microsoft.com/office/drawing/2014/main" id="{28068FF5-0A86-4F86-9EE5-329BA3536639}"/>
              </a:ext>
            </a:extLst>
          </p:cNvPr>
          <p:cNvPicPr/>
          <p:nvPr/>
        </p:nvPicPr>
        <p:blipFill>
          <a:blip r:embed="rId19"/>
          <a:srcRect/>
          <a:stretch>
            <a:fillRect/>
          </a:stretch>
        </p:blipFill>
        <p:spPr>
          <a:xfrm>
            <a:off x="6677728" y="5070565"/>
            <a:ext cx="662555" cy="586985"/>
          </a:xfrm>
          <a:prstGeom prst="rect">
            <a:avLst/>
          </a:prstGeom>
          <a:ln/>
        </p:spPr>
      </p:pic>
      <p:pic>
        <p:nvPicPr>
          <p:cNvPr id="36" name="image15.png">
            <a:extLst>
              <a:ext uri="{FF2B5EF4-FFF2-40B4-BE49-F238E27FC236}">
                <a16:creationId xmlns:a16="http://schemas.microsoft.com/office/drawing/2014/main" id="{69D4FB43-A94F-4969-B3E8-ECA2181B7BFA}"/>
              </a:ext>
            </a:extLst>
          </p:cNvPr>
          <p:cNvPicPr/>
          <p:nvPr/>
        </p:nvPicPr>
        <p:blipFill>
          <a:blip r:embed="rId20"/>
          <a:srcRect/>
          <a:stretch>
            <a:fillRect/>
          </a:stretch>
        </p:blipFill>
        <p:spPr>
          <a:xfrm>
            <a:off x="3084924" y="5094573"/>
            <a:ext cx="662555" cy="562977"/>
          </a:xfrm>
          <a:prstGeom prst="rect">
            <a:avLst/>
          </a:prstGeom>
          <a:ln/>
        </p:spPr>
      </p:pic>
      <p:pic>
        <p:nvPicPr>
          <p:cNvPr id="37" name="image4.png">
            <a:extLst>
              <a:ext uri="{FF2B5EF4-FFF2-40B4-BE49-F238E27FC236}">
                <a16:creationId xmlns:a16="http://schemas.microsoft.com/office/drawing/2014/main" id="{7A720DF4-F247-4BBD-A3FE-28FCC8B4199B}"/>
              </a:ext>
            </a:extLst>
          </p:cNvPr>
          <p:cNvPicPr/>
          <p:nvPr/>
        </p:nvPicPr>
        <p:blipFill>
          <a:blip r:embed="rId21"/>
          <a:srcRect/>
          <a:stretch>
            <a:fillRect/>
          </a:stretch>
        </p:blipFill>
        <p:spPr>
          <a:xfrm>
            <a:off x="11209827" y="5045506"/>
            <a:ext cx="712981" cy="637101"/>
          </a:xfrm>
          <a:prstGeom prst="rect">
            <a:avLst/>
          </a:prstGeom>
          <a:ln/>
        </p:spPr>
      </p:pic>
      <p:pic>
        <p:nvPicPr>
          <p:cNvPr id="10" name="Picture 9" descr="A book cover of a person flying on a broom&#10;&#10;AI-generated content may be incorrect.">
            <a:extLst>
              <a:ext uri="{FF2B5EF4-FFF2-40B4-BE49-F238E27FC236}">
                <a16:creationId xmlns:a16="http://schemas.microsoft.com/office/drawing/2014/main" id="{5F83B285-E596-342D-CCC4-E798FC996BE8}"/>
              </a:ext>
            </a:extLst>
          </p:cNvPr>
          <p:cNvPicPr>
            <a:picLocks noChangeAspect="1"/>
          </p:cNvPicPr>
          <p:nvPr/>
        </p:nvPicPr>
        <p:blipFill>
          <a:blip r:embed="rId22"/>
          <a:stretch>
            <a:fillRect/>
          </a:stretch>
        </p:blipFill>
        <p:spPr>
          <a:xfrm>
            <a:off x="3728349" y="4783326"/>
            <a:ext cx="310343" cy="278916"/>
          </a:xfrm>
          <a:prstGeom prst="rect">
            <a:avLst/>
          </a:prstGeom>
        </p:spPr>
      </p:pic>
      <p:pic>
        <p:nvPicPr>
          <p:cNvPr id="17" name="Picture 16" descr="A book cover of a book&#10;&#10;AI-generated content may be incorrect.">
            <a:extLst>
              <a:ext uri="{FF2B5EF4-FFF2-40B4-BE49-F238E27FC236}">
                <a16:creationId xmlns:a16="http://schemas.microsoft.com/office/drawing/2014/main" id="{824D7943-A15E-AFCC-8F71-42F3B8939223}"/>
              </a:ext>
            </a:extLst>
          </p:cNvPr>
          <p:cNvPicPr>
            <a:picLocks noChangeAspect="1"/>
          </p:cNvPicPr>
          <p:nvPr/>
        </p:nvPicPr>
        <p:blipFill>
          <a:blip r:embed="rId23"/>
          <a:stretch>
            <a:fillRect/>
          </a:stretch>
        </p:blipFill>
        <p:spPr>
          <a:xfrm>
            <a:off x="4462308" y="4735211"/>
            <a:ext cx="235400" cy="292786"/>
          </a:xfrm>
          <a:prstGeom prst="rect">
            <a:avLst/>
          </a:prstGeom>
        </p:spPr>
      </p:pic>
      <p:pic>
        <p:nvPicPr>
          <p:cNvPr id="19" name="Picture 18" descr="A book cover with a person and animals&#10;&#10;AI-generated content may be incorrect.">
            <a:extLst>
              <a:ext uri="{FF2B5EF4-FFF2-40B4-BE49-F238E27FC236}">
                <a16:creationId xmlns:a16="http://schemas.microsoft.com/office/drawing/2014/main" id="{2BEE8748-2BC0-A393-CFA6-296438709B48}"/>
              </a:ext>
            </a:extLst>
          </p:cNvPr>
          <p:cNvPicPr>
            <a:picLocks noChangeAspect="1"/>
          </p:cNvPicPr>
          <p:nvPr/>
        </p:nvPicPr>
        <p:blipFill>
          <a:blip r:embed="rId24"/>
          <a:stretch>
            <a:fillRect/>
          </a:stretch>
        </p:blipFill>
        <p:spPr>
          <a:xfrm>
            <a:off x="4105811" y="4710821"/>
            <a:ext cx="278583" cy="350535"/>
          </a:xfrm>
          <a:prstGeom prst="rect">
            <a:avLst/>
          </a:prstGeom>
        </p:spPr>
      </p:pic>
      <p:pic>
        <p:nvPicPr>
          <p:cNvPr id="23" name="Picture 22" descr="A book cover of a book&#10;&#10;AI-generated content may be incorrect.">
            <a:extLst>
              <a:ext uri="{FF2B5EF4-FFF2-40B4-BE49-F238E27FC236}">
                <a16:creationId xmlns:a16="http://schemas.microsoft.com/office/drawing/2014/main" id="{EC1E07A6-0485-AE93-FB78-A040F99FE6E0}"/>
              </a:ext>
            </a:extLst>
          </p:cNvPr>
          <p:cNvPicPr>
            <a:picLocks noChangeAspect="1"/>
          </p:cNvPicPr>
          <p:nvPr/>
        </p:nvPicPr>
        <p:blipFill>
          <a:blip r:embed="rId25"/>
          <a:stretch>
            <a:fillRect/>
          </a:stretch>
        </p:blipFill>
        <p:spPr>
          <a:xfrm>
            <a:off x="4789412" y="4688848"/>
            <a:ext cx="318414" cy="397621"/>
          </a:xfrm>
          <a:prstGeom prst="rect">
            <a:avLst/>
          </a:prstGeom>
        </p:spPr>
      </p:pic>
      <p:pic>
        <p:nvPicPr>
          <p:cNvPr id="26" name="Picture 25">
            <a:extLst>
              <a:ext uri="{FF2B5EF4-FFF2-40B4-BE49-F238E27FC236}">
                <a16:creationId xmlns:a16="http://schemas.microsoft.com/office/drawing/2014/main" id="{4A1B8981-4B48-A881-3CD7-CB9667969505}"/>
              </a:ext>
            </a:extLst>
          </p:cNvPr>
          <p:cNvPicPr>
            <a:picLocks noChangeAspect="1"/>
          </p:cNvPicPr>
          <p:nvPr/>
        </p:nvPicPr>
        <p:blipFill>
          <a:blip r:embed="rId26"/>
          <a:stretch>
            <a:fillRect/>
          </a:stretch>
        </p:blipFill>
        <p:spPr>
          <a:xfrm>
            <a:off x="5195906" y="4730314"/>
            <a:ext cx="263091" cy="331042"/>
          </a:xfrm>
          <a:prstGeom prst="rect">
            <a:avLst/>
          </a:prstGeom>
        </p:spPr>
      </p:pic>
      <p:grpSp>
        <p:nvGrpSpPr>
          <p:cNvPr id="5" name="Group 4">
            <a:extLst>
              <a:ext uri="{FF2B5EF4-FFF2-40B4-BE49-F238E27FC236}">
                <a16:creationId xmlns:a16="http://schemas.microsoft.com/office/drawing/2014/main" id="{C9BF9266-EB76-FAB6-86A8-4912C2606B66}"/>
              </a:ext>
            </a:extLst>
          </p:cNvPr>
          <p:cNvGrpSpPr/>
          <p:nvPr/>
        </p:nvGrpSpPr>
        <p:grpSpPr>
          <a:xfrm>
            <a:off x="5691420" y="4001111"/>
            <a:ext cx="1405942" cy="1016746"/>
            <a:chOff x="5598183" y="3885568"/>
            <a:chExt cx="1360953" cy="893446"/>
          </a:xfrm>
        </p:grpSpPr>
        <p:pic>
          <p:nvPicPr>
            <p:cNvPr id="9" name="Picture 8">
              <a:extLst>
                <a:ext uri="{FF2B5EF4-FFF2-40B4-BE49-F238E27FC236}">
                  <a16:creationId xmlns:a16="http://schemas.microsoft.com/office/drawing/2014/main" id="{5F4CAE98-0DA4-C132-C8C9-6A62BEF84F02}"/>
                </a:ext>
              </a:extLst>
            </p:cNvPr>
            <p:cNvPicPr>
              <a:picLocks noChangeAspect="1"/>
            </p:cNvPicPr>
            <p:nvPr/>
          </p:nvPicPr>
          <p:blipFill>
            <a:blip r:embed="rId27"/>
            <a:stretch>
              <a:fillRect/>
            </a:stretch>
          </p:blipFill>
          <p:spPr>
            <a:xfrm>
              <a:off x="5598183" y="3885568"/>
              <a:ext cx="645826" cy="834400"/>
            </a:xfrm>
            <a:prstGeom prst="rect">
              <a:avLst/>
            </a:prstGeom>
            <a:ln>
              <a:solidFill>
                <a:schemeClr val="tx1"/>
              </a:solidFill>
            </a:ln>
          </p:spPr>
        </p:pic>
        <p:pic>
          <p:nvPicPr>
            <p:cNvPr id="12" name="Picture 11">
              <a:extLst>
                <a:ext uri="{FF2B5EF4-FFF2-40B4-BE49-F238E27FC236}">
                  <a16:creationId xmlns:a16="http://schemas.microsoft.com/office/drawing/2014/main" id="{6513E021-4C07-E099-A5FA-C176E54D6079}"/>
                </a:ext>
              </a:extLst>
            </p:cNvPr>
            <p:cNvPicPr>
              <a:picLocks noChangeAspect="1"/>
            </p:cNvPicPr>
            <p:nvPr/>
          </p:nvPicPr>
          <p:blipFill>
            <a:blip r:embed="rId28"/>
            <a:stretch>
              <a:fillRect/>
            </a:stretch>
          </p:blipFill>
          <p:spPr>
            <a:xfrm>
              <a:off x="6305598" y="3895214"/>
              <a:ext cx="653538" cy="883800"/>
            </a:xfrm>
            <a:prstGeom prst="rect">
              <a:avLst/>
            </a:prstGeom>
          </p:spPr>
        </p:pic>
      </p:grpSp>
      <p:pic>
        <p:nvPicPr>
          <p:cNvPr id="13" name="Picture 12">
            <a:extLst>
              <a:ext uri="{FF2B5EF4-FFF2-40B4-BE49-F238E27FC236}">
                <a16:creationId xmlns:a16="http://schemas.microsoft.com/office/drawing/2014/main" id="{0229898E-5115-4BDF-B2F8-F08997B64176}"/>
              </a:ext>
            </a:extLst>
          </p:cNvPr>
          <p:cNvPicPr>
            <a:picLocks noChangeAspect="1"/>
          </p:cNvPicPr>
          <p:nvPr/>
        </p:nvPicPr>
        <p:blipFill>
          <a:blip r:embed="rId29"/>
          <a:stretch>
            <a:fillRect/>
          </a:stretch>
        </p:blipFill>
        <p:spPr>
          <a:xfrm>
            <a:off x="1914409" y="4273403"/>
            <a:ext cx="409469" cy="472163"/>
          </a:xfrm>
          <a:prstGeom prst="rect">
            <a:avLst/>
          </a:prstGeom>
        </p:spPr>
      </p:pic>
      <p:pic>
        <p:nvPicPr>
          <p:cNvPr id="16" name="Picture 15">
            <a:extLst>
              <a:ext uri="{FF2B5EF4-FFF2-40B4-BE49-F238E27FC236}">
                <a16:creationId xmlns:a16="http://schemas.microsoft.com/office/drawing/2014/main" id="{F0A5D2A6-B8B6-425C-80CB-94F2B6F3BA50}"/>
              </a:ext>
            </a:extLst>
          </p:cNvPr>
          <p:cNvPicPr>
            <a:picLocks noChangeAspect="1"/>
          </p:cNvPicPr>
          <p:nvPr/>
        </p:nvPicPr>
        <p:blipFill>
          <a:blip r:embed="rId30"/>
          <a:stretch>
            <a:fillRect/>
          </a:stretch>
        </p:blipFill>
        <p:spPr>
          <a:xfrm>
            <a:off x="2518737" y="4183170"/>
            <a:ext cx="488273" cy="610341"/>
          </a:xfrm>
          <a:prstGeom prst="rect">
            <a:avLst/>
          </a:prstGeom>
        </p:spPr>
      </p:pic>
    </p:spTree>
    <p:extLst>
      <p:ext uri="{BB962C8B-B14F-4D97-AF65-F5344CB8AC3E}">
        <p14:creationId xmlns:p14="http://schemas.microsoft.com/office/powerpoint/2010/main" val="3793943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2 Long Term Plan 2026-27</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230576898"/>
              </p:ext>
            </p:extLst>
          </p:nvPr>
        </p:nvGraphicFramePr>
        <p:xfrm>
          <a:off x="366318" y="476214"/>
          <a:ext cx="11459364" cy="6391763"/>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Autumn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bg1">
                              <a:lumMod val="50000"/>
                            </a:schemeClr>
                          </a:solidFill>
                          <a:latin typeface="Amatic SC" panose="00000500000000000000" pitchFamily="2" charset="-79"/>
                          <a:cs typeface="Amatic SC" panose="00000500000000000000" pitchFamily="2" charset="-79"/>
                        </a:rPr>
                        <a:t>Autumn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Super Lawns Parkers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a:t>
                      </a:r>
                      <a:r>
                        <a:rPr lang="en-US" sz="2000" baseline="0" dirty="0">
                          <a:latin typeface="Amatic SC" panose="00000500000000000000" pitchFamily="2" charset="-79"/>
                          <a:cs typeface="Amatic SC" panose="00000500000000000000" pitchFamily="2" charset="-79"/>
                        </a:rPr>
                        <a:t> celebrate</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Once upon a ,,, poem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Where in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What’s growing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Wonderful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0503">
                <a:tc rowSpan="2">
                  <a:txBody>
                    <a:bodyPr/>
                    <a:lstStyle/>
                    <a:p>
                      <a:pPr algn="ctr"/>
                      <a:r>
                        <a:rPr lang="en-US" sz="8000" b="0" dirty="0">
                          <a:latin typeface="Amatic SC" panose="00000500000000000000" pitchFamily="2" charset="-79"/>
                          <a:cs typeface="Amatic SC" panose="00000500000000000000" pitchFamily="2" charset="-79"/>
                        </a:rPr>
                        <a:t> </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600" b="1" dirty="0">
                          <a:solidFill>
                            <a:schemeClr val="bg1">
                              <a:lumMod val="50000"/>
                            </a:schemeClr>
                          </a:solidFill>
                          <a:latin typeface="Amatic SC" panose="00000500000000000000" pitchFamily="2" charset="-79"/>
                          <a:cs typeface="Amatic SC" panose="00000500000000000000" pitchFamily="2" charset="-79"/>
                        </a:rPr>
                        <a:t>Characteristics of Effective Learning </a:t>
                      </a:r>
                    </a:p>
                    <a:p>
                      <a:r>
                        <a:rPr lang="en-US" sz="1400" b="1" dirty="0">
                          <a:solidFill>
                            <a:srgbClr val="FF33CC"/>
                          </a:solidFill>
                          <a:latin typeface="NTPrint" panose="03000400000000000000" pitchFamily="66" charset="0"/>
                          <a:cs typeface="Amatic SC" panose="00000500000000000000" pitchFamily="2" charset="-79"/>
                        </a:rPr>
                        <a:t>Playing and exploring: </a:t>
                      </a:r>
                      <a:r>
                        <a:rPr lang="en-US" sz="1400" dirty="0">
                          <a:latin typeface="NTPrint" panose="03000400000000000000" pitchFamily="66" charset="0"/>
                          <a:cs typeface="RM Typerighter old" panose="00000400000000000000" pitchFamily="2" charset="-79"/>
                        </a:rPr>
                        <a:t>- Children investigate and experience things, and ‘have a go’. </a:t>
                      </a:r>
                      <a:r>
                        <a:rPr lang="en-GB" sz="1400" dirty="0">
                          <a:solidFill>
                            <a:srgbClr val="000000"/>
                          </a:solidFill>
                          <a:effectLst/>
                          <a:latin typeface="NTPrint" panose="03000400000000000000" pitchFamily="66" charset="0"/>
                          <a:ea typeface="Calibri" panose="020F0502020204030204" pitchFamily="34" charset="0"/>
                          <a:cs typeface="Acumin Pro"/>
                        </a:rPr>
                        <a:t>Children who actively participate in their </a:t>
                      </a:r>
                      <a:r>
                        <a:rPr lang="en-GB" sz="1400" dirty="0">
                          <a:solidFill>
                            <a:srgbClr val="000000"/>
                          </a:solidFill>
                          <a:latin typeface="NTPrint" panose="03000400000000000000" pitchFamily="66" charset="0"/>
                          <a:ea typeface="Calibri" panose="020F0502020204030204" pitchFamily="34" charset="0"/>
                          <a:cs typeface="Acumin Pro"/>
                        </a:rPr>
                        <a:t>own play </a:t>
                      </a:r>
                      <a:r>
                        <a:rPr lang="en-GB" sz="1400" dirty="0">
                          <a:solidFill>
                            <a:srgbClr val="000000"/>
                          </a:solidFill>
                          <a:effectLst/>
                          <a:latin typeface="NTPrint" panose="03000400000000000000" pitchFamily="66" charset="0"/>
                          <a:ea typeface="Calibri" panose="020F0502020204030204" pitchFamily="34" charset="0"/>
                          <a:cs typeface="Acumin Pro"/>
                        </a:rPr>
                        <a:t>develop a larger store of information and experiences to draw on which positively supports their learning </a:t>
                      </a:r>
                      <a:endParaRPr lang="en-US" sz="1400" dirty="0">
                        <a:latin typeface="NTPrint" panose="03000400000000000000" pitchFamily="66" charset="0"/>
                        <a:cs typeface="RM Typerighter old" panose="00000400000000000000" pitchFamily="2" charset="-79"/>
                      </a:endParaRPr>
                    </a:p>
                    <a:p>
                      <a:r>
                        <a:rPr lang="en-US" sz="1400" b="1" dirty="0">
                          <a:solidFill>
                            <a:srgbClr val="FF33CC"/>
                          </a:solidFill>
                          <a:latin typeface="NTPrint" panose="03000400000000000000" pitchFamily="66" charset="0"/>
                          <a:cs typeface="Amatic SC" panose="00000500000000000000" pitchFamily="2" charset="-79"/>
                        </a:rPr>
                        <a:t>Active learning: </a:t>
                      </a:r>
                      <a:r>
                        <a:rPr lang="en-US" sz="1400" dirty="0">
                          <a:latin typeface="NTPrint" panose="03000400000000000000" pitchFamily="66" charset="0"/>
                          <a:cs typeface="RM Typerighter old" panose="00000400000000000000" pitchFamily="2" charset="-79"/>
                        </a:rPr>
                        <a:t>- Children concentrate and keep on trying if they encounter difficulties. They are proud of their own achievements. </a:t>
                      </a:r>
                      <a:r>
                        <a:rPr lang="en-GB" sz="1400" dirty="0">
                          <a:effectLst/>
                          <a:latin typeface="NTPrint" panose="03000400000000000000" pitchFamily="66" charset="0"/>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400" b="1" dirty="0">
                          <a:solidFill>
                            <a:srgbClr val="FF33CC"/>
                          </a:solidFill>
                          <a:latin typeface="NTPrint" panose="03000400000000000000" pitchFamily="66" charset="0"/>
                          <a:cs typeface="Amatic SC" panose="00000500000000000000" pitchFamily="2" charset="-79"/>
                        </a:rPr>
                        <a:t>Creating and thinking critically: </a:t>
                      </a:r>
                      <a:r>
                        <a:rPr lang="en-US" sz="1400" dirty="0">
                          <a:latin typeface="NTPrint" panose="03000400000000000000" pitchFamily="66" charset="0"/>
                          <a:cs typeface="RM Typerighter old" panose="00000400000000000000" pitchFamily="2" charset="-79"/>
                        </a:rPr>
                        <a:t>- Children develop their own ideas and make links between these ideas. </a:t>
                      </a:r>
                      <a:r>
                        <a:rPr lang="en-GB" sz="1400" dirty="0">
                          <a:effectLst/>
                          <a:latin typeface="NTPrint" panose="03000400000000000000" pitchFamily="66" charset="0"/>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400" dirty="0">
                          <a:effectLst/>
                          <a:latin typeface="NTPrint" panose="03000400000000000000" pitchFamily="66" charset="0"/>
                          <a:ea typeface="Calibri" panose="020F0502020204030204" pitchFamily="34" charset="0"/>
                          <a:cs typeface="Arial" panose="020B0604020202020204" pitchFamily="3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400" b="1" i="0" dirty="0">
                          <a:solidFill>
                            <a:srgbClr val="7030A0"/>
                          </a:solidFill>
                          <a:latin typeface="NTPrint" panose="03000400000000000000" pitchFamily="66" charset="0"/>
                          <a:cs typeface="Amatic SC" panose="00000500000000000000" pitchFamily="2" charset="-79"/>
                        </a:rPr>
                        <a:t>Unique Child: </a:t>
                      </a:r>
                      <a:r>
                        <a:rPr lang="en-US" sz="1400" i="0" dirty="0">
                          <a:latin typeface="NTPrint" panose="03000400000000000000" pitchFamily="66" charset="0"/>
                          <a:cs typeface="RM Typerighter old" panose="00000400000000000000" pitchFamily="2" charset="-79"/>
                        </a:rPr>
                        <a:t>Every child is unique and has the potential to be resilient, capable, confident and self-assured.  </a:t>
                      </a:r>
                    </a:p>
                    <a:p>
                      <a:r>
                        <a:rPr lang="en-US" sz="1400" b="1" i="0" dirty="0">
                          <a:solidFill>
                            <a:srgbClr val="7030A0"/>
                          </a:solidFill>
                          <a:latin typeface="NTPrint" panose="03000400000000000000" pitchFamily="66" charset="0"/>
                          <a:cs typeface="Amatic SC" panose="00000500000000000000" pitchFamily="2" charset="-79"/>
                        </a:rPr>
                        <a:t>Positive Relationships: </a:t>
                      </a:r>
                      <a:r>
                        <a:rPr lang="en-US" sz="1400" i="0" dirty="0">
                          <a:latin typeface="NTPrint" panose="03000400000000000000" pitchFamily="66" charset="0"/>
                          <a:cs typeface="RM Typerighter old" panose="00000400000000000000" pitchFamily="2" charset="-79"/>
                        </a:rPr>
                        <a:t>Children flourish with warm, strong &amp; positive partnerships between all staff and parents/carers. This promotes independence across the EYFS curriculum. Children and practitioners are NOT alone – We respect, care for and celebrate each other.</a:t>
                      </a:r>
                    </a:p>
                    <a:p>
                      <a:r>
                        <a:rPr lang="en-US" sz="1400" b="1" i="0" dirty="0">
                          <a:solidFill>
                            <a:srgbClr val="7030A0"/>
                          </a:solidFill>
                          <a:latin typeface="NTPrint" panose="03000400000000000000" pitchFamily="66" charset="0"/>
                          <a:cs typeface="Amatic SC" panose="00000500000000000000" pitchFamily="2" charset="-79"/>
                        </a:rPr>
                        <a:t>Enabling environments: </a:t>
                      </a:r>
                      <a:r>
                        <a:rPr lang="en-US" sz="1400" i="0" dirty="0">
                          <a:latin typeface="NTPrint" panose="03000400000000000000" pitchFamily="66" charset="0"/>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400" b="1" i="0" dirty="0">
                          <a:solidFill>
                            <a:srgbClr val="7030A0"/>
                          </a:solidFill>
                          <a:latin typeface="NTPrint" panose="03000400000000000000" pitchFamily="66" charset="0"/>
                          <a:cs typeface="Amatic SC" panose="00000500000000000000" pitchFamily="2" charset="-79"/>
                        </a:rPr>
                        <a:t>Learning and Development: </a:t>
                      </a:r>
                      <a:r>
                        <a:rPr lang="en-US" sz="1400" i="0" dirty="0">
                          <a:latin typeface="NTPrint" panose="03000400000000000000" pitchFamily="66" charset="0"/>
                          <a:cs typeface="RM Typerighter old" panose="00000400000000000000" pitchFamily="2" charset="-79"/>
                        </a:rPr>
                        <a:t>Children develop and learn at different rates (not in different ways as it stated 2017). We must be aware of children who need greater support than others. </a:t>
                      </a:r>
                    </a:p>
                    <a:p>
                      <a:endParaRPr lang="en-US" sz="1400" i="0" dirty="0">
                        <a:latin typeface="NTPrint" panose="03000400000000000000" pitchFamily="66" charset="0"/>
                        <a:cs typeface="RM Typerighter old" panose="00000400000000000000" pitchFamily="2" charset="-79"/>
                      </a:endParaRPr>
                    </a:p>
                    <a:p>
                      <a:r>
                        <a:rPr lang="en-US" sz="1400" i="0" dirty="0">
                          <a:latin typeface="NTPrint" panose="03000400000000000000" pitchFamily="66" charset="0"/>
                          <a:cs typeface="RM Typerighter old" panose="00000400000000000000" pitchFamily="2" charset="-79"/>
                        </a:rPr>
                        <a:t>PLAY: We </a:t>
                      </a:r>
                      <a:r>
                        <a:rPr lang="en-US" sz="1400" b="0" i="0" kern="1200" dirty="0">
                          <a:solidFill>
                            <a:schemeClr val="dk1"/>
                          </a:solidFill>
                          <a:effectLst/>
                          <a:latin typeface="NTPrint" panose="03000400000000000000" pitchFamily="66" charset="0"/>
                          <a:ea typeface="+mn-ea"/>
                          <a:cs typeface="+mn-cs"/>
                        </a:rPr>
                        <a:t>understand that children learn best when they are absorbed, interested and active.  We understand that active learning involves other children, adults, objects, ideas, stimuli and events that aim to engage and involve children for sustained periods. We believe that Early Years education should be as practical as possible and therefore , we are proud that our EYFS setting has an underlying ethos of ‘Learning through play. </a:t>
                      </a:r>
                      <a:r>
                        <a:rPr lang="en-GB" sz="1400" i="0" dirty="0">
                          <a:solidFill>
                            <a:schemeClr val="tx1"/>
                          </a:solidFill>
                          <a:latin typeface="NTPrint" panose="03000400000000000000" pitchFamily="66" charset="0"/>
                          <a:cs typeface="RM Typerighter old" panose="00000400000000000000" pitchFamily="2" charset="-79"/>
                        </a:rPr>
                        <a:t>PLAY is essential for children’s development across all areas. Play builds on children’s confidence as they learn to explore, to relate to others around them and develop relationships , set their own goals and solve problems. Children learn by leading their own play and by taking part in play which is guided by adults.</a:t>
                      </a:r>
                      <a:r>
                        <a:rPr lang="en-US" sz="1400" b="0" i="0" kern="1200" dirty="0">
                          <a:solidFill>
                            <a:schemeClr val="dk1"/>
                          </a:solidFill>
                          <a:effectLst/>
                          <a:latin typeface="NTPrint" panose="03000400000000000000" pitchFamily="66" charset="0"/>
                          <a:ea typeface="+mn-ea"/>
                          <a:cs typeface="+mn-cs"/>
                        </a:rPr>
                        <a:t>’. EYFS Team</a:t>
                      </a:r>
                    </a:p>
                    <a:p>
                      <a:r>
                        <a:rPr lang="en-US" sz="1400" b="0" i="0" kern="1200" dirty="0">
                          <a:solidFill>
                            <a:schemeClr val="dk1"/>
                          </a:solidFill>
                          <a:effectLst/>
                          <a:latin typeface="NTPrint" panose="03000400000000000000" pitchFamily="66" charset="0"/>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dirty="0">
                          <a:latin typeface="NTPrint" panose="03000400000000000000" pitchFamily="66" charset="0"/>
                          <a:cs typeface="Amatic SC" panose="00000500000000000000" pitchFamily="2" charset="-79"/>
                        </a:rPr>
                        <a:t>We will ensure that all children learn and develop well and are kept healthy and safe at ALL times. </a:t>
                      </a:r>
                      <a:endParaRPr lang="en-GB" sz="1600" b="1" i="0" dirty="0">
                        <a:latin typeface="NTPrint" panose="03000400000000000000" pitchFamily="66" charset="0"/>
                        <a:cs typeface="Amatic SC" panose="00000500000000000000" pitchFamily="2" charset="-79"/>
                      </a:endParaRPr>
                    </a:p>
                    <a:p>
                      <a:endParaRPr lang="en-US" sz="1200" i="0" dirty="0">
                        <a:latin typeface="NTPreCursivefk" panose="03000400000000000000" pitchFamily="66" charset="0"/>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2" name="Arrow: Curved Down 1">
            <a:extLst>
              <a:ext uri="{FF2B5EF4-FFF2-40B4-BE49-F238E27FC236}">
                <a16:creationId xmlns:a16="http://schemas.microsoft.com/office/drawing/2014/main" id="{EDEE4DCC-E742-421C-AA1B-CCCBC03083AB}"/>
              </a:ext>
            </a:extLst>
          </p:cNvPr>
          <p:cNvSpPr/>
          <p:nvPr/>
        </p:nvSpPr>
        <p:spPr>
          <a:xfrm>
            <a:off x="585926" y="4169339"/>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416929" y="95555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dirty="0">
                <a:ln/>
                <a:solidFill>
                  <a:schemeClr val="accent3"/>
                </a:solidFill>
                <a:latin typeface="Adler" panose="00000400000000000000" pitchFamily="2" charset="0"/>
              </a:rPr>
              <a:t>COEL</a:t>
            </a:r>
          </a:p>
        </p:txBody>
      </p:sp>
      <p:pic>
        <p:nvPicPr>
          <p:cNvPr id="8" name="Picture 7">
            <a:extLst>
              <a:ext uri="{FF2B5EF4-FFF2-40B4-BE49-F238E27FC236}">
                <a16:creationId xmlns:a16="http://schemas.microsoft.com/office/drawing/2014/main" id="{205937D1-2277-4C44-A96E-C35426B9FECF}"/>
              </a:ext>
            </a:extLst>
          </p:cNvPr>
          <p:cNvPicPr>
            <a:picLocks noChangeAspect="1"/>
          </p:cNvPicPr>
          <p:nvPr/>
        </p:nvPicPr>
        <p:blipFill>
          <a:blip r:embed="rId4"/>
          <a:stretch>
            <a:fillRect/>
          </a:stretch>
        </p:blipFill>
        <p:spPr>
          <a:xfrm>
            <a:off x="870128" y="205665"/>
            <a:ext cx="869777" cy="780109"/>
          </a:xfrm>
          <a:prstGeom prst="rect">
            <a:avLst/>
          </a:prstGeom>
        </p:spPr>
      </p:pic>
    </p:spTree>
    <p:extLst>
      <p:ext uri="{BB962C8B-B14F-4D97-AF65-F5344CB8AC3E}">
        <p14:creationId xmlns:p14="http://schemas.microsoft.com/office/powerpoint/2010/main" val="7124994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2 Long Term Plan 2026-7</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815211928"/>
              </p:ext>
            </p:extLst>
          </p:nvPr>
        </p:nvGraphicFramePr>
        <p:xfrm>
          <a:off x="197738" y="485691"/>
          <a:ext cx="11796523" cy="5987797"/>
        </p:xfrm>
        <a:graphic>
          <a:graphicData uri="http://schemas.openxmlformats.org/drawingml/2006/table">
            <a:tbl>
              <a:tblPr firstRow="1" bandRow="1">
                <a:tableStyleId>{5C22544A-7EE6-4342-B048-85BDC9FD1C3A}</a:tableStyleId>
              </a:tblPr>
              <a:tblGrid>
                <a:gridCol w="1653922">
                  <a:extLst>
                    <a:ext uri="{9D8B030D-6E8A-4147-A177-3AD203B41FA5}">
                      <a16:colId xmlns:a16="http://schemas.microsoft.com/office/drawing/2014/main" val="385991600"/>
                    </a:ext>
                  </a:extLst>
                </a:gridCol>
                <a:gridCol w="1620182">
                  <a:extLst>
                    <a:ext uri="{9D8B030D-6E8A-4147-A177-3AD203B41FA5}">
                      <a16:colId xmlns:a16="http://schemas.microsoft.com/office/drawing/2014/main" val="2865123548"/>
                    </a:ext>
                  </a:extLst>
                </a:gridCol>
                <a:gridCol w="116840">
                  <a:extLst>
                    <a:ext uri="{9D8B030D-6E8A-4147-A177-3AD203B41FA5}">
                      <a16:colId xmlns:a16="http://schemas.microsoft.com/office/drawing/2014/main" val="872926247"/>
                    </a:ext>
                  </a:extLst>
                </a:gridCol>
                <a:gridCol w="1554705">
                  <a:extLst>
                    <a:ext uri="{9D8B030D-6E8A-4147-A177-3AD203B41FA5}">
                      <a16:colId xmlns:a16="http://schemas.microsoft.com/office/drawing/2014/main" val="2690459710"/>
                    </a:ext>
                  </a:extLst>
                </a:gridCol>
                <a:gridCol w="116840">
                  <a:extLst>
                    <a:ext uri="{9D8B030D-6E8A-4147-A177-3AD203B41FA5}">
                      <a16:colId xmlns:a16="http://schemas.microsoft.com/office/drawing/2014/main" val="1315738151"/>
                    </a:ext>
                  </a:extLst>
                </a:gridCol>
                <a:gridCol w="1571174">
                  <a:extLst>
                    <a:ext uri="{9D8B030D-6E8A-4147-A177-3AD203B41FA5}">
                      <a16:colId xmlns:a16="http://schemas.microsoft.com/office/drawing/2014/main" val="1848787987"/>
                    </a:ext>
                  </a:extLst>
                </a:gridCol>
                <a:gridCol w="116840">
                  <a:extLst>
                    <a:ext uri="{9D8B030D-6E8A-4147-A177-3AD203B41FA5}">
                      <a16:colId xmlns:a16="http://schemas.microsoft.com/office/drawing/2014/main" val="2709165749"/>
                    </a:ext>
                  </a:extLst>
                </a:gridCol>
                <a:gridCol w="1587644">
                  <a:extLst>
                    <a:ext uri="{9D8B030D-6E8A-4147-A177-3AD203B41FA5}">
                      <a16:colId xmlns:a16="http://schemas.microsoft.com/office/drawing/2014/main" val="1626726412"/>
                    </a:ext>
                  </a:extLst>
                </a:gridCol>
                <a:gridCol w="116840">
                  <a:extLst>
                    <a:ext uri="{9D8B030D-6E8A-4147-A177-3AD203B41FA5}">
                      <a16:colId xmlns:a16="http://schemas.microsoft.com/office/drawing/2014/main" val="2335150482"/>
                    </a:ext>
                  </a:extLst>
                </a:gridCol>
                <a:gridCol w="1604113">
                  <a:extLst>
                    <a:ext uri="{9D8B030D-6E8A-4147-A177-3AD203B41FA5}">
                      <a16:colId xmlns:a16="http://schemas.microsoft.com/office/drawing/2014/main" val="3189764146"/>
                    </a:ext>
                  </a:extLst>
                </a:gridCol>
                <a:gridCol w="116840">
                  <a:extLst>
                    <a:ext uri="{9D8B030D-6E8A-4147-A177-3AD203B41FA5}">
                      <a16:colId xmlns:a16="http://schemas.microsoft.com/office/drawing/2014/main" val="4046203905"/>
                    </a:ext>
                  </a:extLst>
                </a:gridCol>
                <a:gridCol w="1620583">
                  <a:extLst>
                    <a:ext uri="{9D8B030D-6E8A-4147-A177-3AD203B41FA5}">
                      <a16:colId xmlns:a16="http://schemas.microsoft.com/office/drawing/2014/main" val="1588033082"/>
                    </a:ext>
                  </a:extLst>
                </a:gridCol>
              </a:tblGrid>
              <a:tr h="53030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Autumn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bg1">
                              <a:lumMod val="50000"/>
                            </a:schemeClr>
                          </a:solidFill>
                          <a:latin typeface="Amatic SC" panose="00000500000000000000" pitchFamily="2" charset="-79"/>
                          <a:cs typeface="Amatic SC" panose="00000500000000000000" pitchFamily="2" charset="-79"/>
                        </a:rPr>
                        <a:t>Autumn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362931">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Super Lawns Parkers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000" dirty="0">
                          <a:latin typeface="Amatic SC" panose="00000500000000000000" pitchFamily="2" charset="-79"/>
                          <a:cs typeface="Amatic SC" panose="00000500000000000000" pitchFamily="2" charset="-79"/>
                        </a:rPr>
                        <a:t>Once upon a ,,, poem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Where in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dirty="0"/>
                    </a:p>
                  </a:txBody>
                  <a:tcPr/>
                </a:tc>
                <a:tc gridSpan="2">
                  <a:txBody>
                    <a:bodyPr/>
                    <a:lstStyle/>
                    <a:p>
                      <a:pPr algn="ctr"/>
                      <a:r>
                        <a:rPr lang="en-US" sz="2000" dirty="0">
                          <a:latin typeface="Amatic SC" panose="00000500000000000000" pitchFamily="2" charset="-79"/>
                          <a:cs typeface="Amatic SC" panose="00000500000000000000" pitchFamily="2" charset="-79"/>
                        </a:rPr>
                        <a:t>What’s growing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Wonderful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134005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b="1" dirty="0">
                          <a:latin typeface="Amatic SC" panose="00000500000000000000" pitchFamily="2" charset="-79"/>
                          <a:cs typeface="Amatic SC" panose="00000500000000000000" pitchFamily="2" charset="-79"/>
                        </a:rPr>
                        <a:t>Communication and Language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NTPrint" panose="03000400000000000000" pitchFamily="66" charset="0"/>
                        </a:rPr>
                        <a:t>Talk to parents about what language they speak at home, try and learn a few key words and celebrate multilingualism in our setting. </a:t>
                      </a:r>
                      <a:endParaRPr lang="en-GB" sz="800" b="1" dirty="0">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1">
                  <a:txBody>
                    <a:bodyPr/>
                    <a:lstStyle/>
                    <a:p>
                      <a:pPr algn="l"/>
                      <a:r>
                        <a:rPr lang="en-US" sz="1200" b="0" i="0" dirty="0">
                          <a:latin typeface="NTPrint" panose="03000400000000000000" pitchFamily="66" charset="0"/>
                        </a:rPr>
                        <a:t>The development of children’s spoken language underpins all seven areas of learning and development. Children’s </a:t>
                      </a:r>
                      <a:r>
                        <a:rPr lang="en-US" sz="1200" b="1" i="0" dirty="0">
                          <a:latin typeface="NTPrint" panose="03000400000000000000" pitchFamily="66" charset="0"/>
                        </a:rPr>
                        <a:t>back-and-forth interactions </a:t>
                      </a:r>
                      <a:r>
                        <a:rPr lang="en-US" sz="1200" b="0" i="0" dirty="0">
                          <a:latin typeface="NTPrint" panose="03000400000000000000" pitchFamily="66" charset="0"/>
                        </a:rPr>
                        <a:t>from an early age form the foundations for language and cognitive development. The number and quality of the conversations they have with adults and peers throughout the day in a </a:t>
                      </a:r>
                      <a:r>
                        <a:rPr lang="en-US" sz="1200" b="1" i="0" dirty="0">
                          <a:latin typeface="NTPrint" panose="03000400000000000000" pitchFamily="66" charset="0"/>
                        </a:rPr>
                        <a:t>language-rich environment</a:t>
                      </a:r>
                      <a:r>
                        <a:rPr lang="en-US" sz="1200" b="0" i="0" dirty="0">
                          <a:latin typeface="NTPrint" panose="03000400000000000000" pitchFamily="66" charset="0"/>
                        </a:rPr>
                        <a:t> is crucial. By commenting on what children are interested in or doing and echoing back what they say with </a:t>
                      </a:r>
                      <a:r>
                        <a:rPr lang="en-US" sz="1200" b="1" i="0" dirty="0">
                          <a:latin typeface="NTPrint" panose="03000400000000000000" pitchFamily="66" charset="0"/>
                        </a:rPr>
                        <a:t>new vocabulary added</a:t>
                      </a:r>
                      <a:r>
                        <a:rPr lang="en-US" sz="1200" b="0" i="0" dirty="0">
                          <a:latin typeface="NTPrint" panose="03000400000000000000" pitchFamily="66" charset="0"/>
                        </a:rPr>
                        <a:t>, practitioners will build children's language effectively</a:t>
                      </a:r>
                      <a:r>
                        <a:rPr lang="en-US" sz="1200" b="1" i="0" dirty="0">
                          <a:latin typeface="NTPrint" panose="03000400000000000000" pitchFamily="66" charset="0"/>
                        </a:rPr>
                        <a:t>. Reading frequently to children</a:t>
                      </a:r>
                      <a:r>
                        <a:rPr lang="en-US" sz="1200" b="0" i="0" dirty="0">
                          <a:latin typeface="NTPrint" panose="03000400000000000000" pitchFamily="66" charset="0"/>
                        </a:rPr>
                        <a:t>, and </a:t>
                      </a:r>
                      <a:r>
                        <a:rPr lang="en-US" sz="1200" b="1" i="0" dirty="0">
                          <a:latin typeface="NTPrint" panose="03000400000000000000" pitchFamily="66" charset="0"/>
                        </a:rPr>
                        <a:t>engaging them actively in stories</a:t>
                      </a:r>
                      <a:r>
                        <a:rPr lang="en-US" sz="1200" b="0" i="0" dirty="0">
                          <a:latin typeface="NTPrint" panose="03000400000000000000" pitchFamily="66" charset="0"/>
                        </a:rPr>
                        <a:t>, non-fiction, rhymes and poems, and then providing them with extensive opportunities to use and </a:t>
                      </a:r>
                      <a:r>
                        <a:rPr lang="en-US" sz="1200" b="1" i="0" dirty="0">
                          <a:latin typeface="NTPrint" panose="03000400000000000000" pitchFamily="66" charset="0"/>
                        </a:rPr>
                        <a:t>embed new words in a range of contexts, </a:t>
                      </a:r>
                      <a:r>
                        <a:rPr lang="en-US" sz="1200" b="0" i="0" dirty="0">
                          <a:latin typeface="NTPrint" panose="03000400000000000000" pitchFamily="66" charset="0"/>
                        </a:rPr>
                        <a:t>will give children the opportunity to thrive. Through </a:t>
                      </a:r>
                      <a:r>
                        <a:rPr lang="en-US" sz="1200" b="1" i="0" dirty="0">
                          <a:latin typeface="NTPrint" panose="03000400000000000000" pitchFamily="66" charset="0"/>
                        </a:rPr>
                        <a:t>conversation, story-telling and role play</a:t>
                      </a:r>
                      <a:r>
                        <a:rPr lang="en-US" sz="1200" b="0" i="0" dirty="0">
                          <a:latin typeface="NTPrint" panose="03000400000000000000" pitchFamily="66" charset="0"/>
                        </a:rPr>
                        <a:t>, where children </a:t>
                      </a:r>
                      <a:r>
                        <a:rPr lang="en-US" sz="1200" b="1" i="0" dirty="0">
                          <a:latin typeface="NTPrint" panose="03000400000000000000" pitchFamily="66" charset="0"/>
                        </a:rPr>
                        <a:t>share their ideas </a:t>
                      </a:r>
                      <a:r>
                        <a:rPr lang="en-US" sz="1200" b="0" i="0" dirty="0">
                          <a:latin typeface="NTPrint" panose="03000400000000000000" pitchFamily="66" charset="0"/>
                        </a:rPr>
                        <a:t>with support and </a:t>
                      </a:r>
                      <a:r>
                        <a:rPr lang="en-US" sz="1200" b="1" i="0" dirty="0">
                          <a:latin typeface="NTPrint" panose="03000400000000000000" pitchFamily="66" charset="0"/>
                        </a:rPr>
                        <a:t>modelling</a:t>
                      </a:r>
                      <a:r>
                        <a:rPr lang="en-US" sz="1200" b="0" i="0" dirty="0">
                          <a:latin typeface="NTPrint" panose="03000400000000000000" pitchFamily="66" charset="0"/>
                        </a:rPr>
                        <a:t> from their teacher, and sensitive questioning that invites them to elaborate, children become comfortable using a </a:t>
                      </a:r>
                      <a:r>
                        <a:rPr lang="en-US" sz="1200" b="1" i="0" dirty="0">
                          <a:latin typeface="NTPrint" panose="03000400000000000000" pitchFamily="66" charset="0"/>
                        </a:rPr>
                        <a:t>rich range of vocabulary </a:t>
                      </a:r>
                      <a:r>
                        <a:rPr lang="en-US" sz="1200" b="0" i="0" dirty="0">
                          <a:latin typeface="NTPrint" panose="03000400000000000000" pitchFamily="66" charset="0"/>
                        </a:rPr>
                        <a:t>and </a:t>
                      </a:r>
                      <a:r>
                        <a:rPr lang="en-US" sz="1200" b="1" i="0" dirty="0">
                          <a:latin typeface="NTPrint" panose="03000400000000000000" pitchFamily="66" charset="0"/>
                        </a:rPr>
                        <a:t>language structures.</a:t>
                      </a:r>
                      <a:endParaRPr lang="en-US" sz="1200" b="1" i="0" dirty="0">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765929432"/>
                  </a:ext>
                </a:extLst>
              </a:tr>
              <a:tr h="3598208">
                <a:tc>
                  <a:txBody>
                    <a:bodyPr/>
                    <a:lstStyle/>
                    <a:p>
                      <a:pPr algn="ctr"/>
                      <a:r>
                        <a:rPr lang="en-US" sz="1100" dirty="0">
                          <a:latin typeface="NTPrint" panose="03000400000000000000" pitchFamily="66" charset="0"/>
                        </a:rPr>
                        <a:t>Whole EYFS Focus – C&amp;L is developed throughout the year through high quality interactions, daily group discussions, Circle Time, PSHE times,  stories, singing, speech and language interventions (</a:t>
                      </a:r>
                      <a:r>
                        <a:rPr lang="en-US" sz="1100" dirty="0" err="1">
                          <a:latin typeface="NTPrint" panose="03000400000000000000" pitchFamily="66" charset="0"/>
                        </a:rPr>
                        <a:t>Neli</a:t>
                      </a:r>
                      <a:r>
                        <a:rPr lang="en-US" sz="1100" dirty="0">
                          <a:latin typeface="NTPrint" panose="03000400000000000000" pitchFamily="66" charset="0"/>
                        </a:rPr>
                        <a:t>), EYFS productions, and Word Aware.</a:t>
                      </a:r>
                    </a:p>
                    <a:p>
                      <a:pPr algn="ctr"/>
                      <a:r>
                        <a:rPr lang="en-US" sz="1100" dirty="0">
                          <a:solidFill>
                            <a:srgbClr val="FF0000"/>
                          </a:solidFill>
                          <a:latin typeface="NTPrint" panose="03000400000000000000" pitchFamily="66" charset="0"/>
                        </a:rPr>
                        <a:t>The two strands of Communication and Language are:</a:t>
                      </a:r>
                    </a:p>
                    <a:p>
                      <a:pPr marL="171450" indent="-171450" algn="ctr">
                        <a:buFont typeface="Arial" panose="020B0604020202020204" pitchFamily="34" charset="0"/>
                        <a:buChar char="•"/>
                      </a:pPr>
                      <a:r>
                        <a:rPr lang="en-US" sz="1100" dirty="0">
                          <a:latin typeface="NTPrint" panose="03000400000000000000" pitchFamily="66" charset="0"/>
                        </a:rPr>
                        <a:t>Listening, Attention and Understanding</a:t>
                      </a:r>
                    </a:p>
                    <a:p>
                      <a:pPr marL="171450" indent="-171450" algn="ctr">
                        <a:buFont typeface="Arial" panose="020B0604020202020204" pitchFamily="34" charset="0"/>
                        <a:buChar char="•"/>
                      </a:pPr>
                      <a:r>
                        <a:rPr lang="en-US" sz="1100" dirty="0">
                          <a:latin typeface="NTPrint" panose="03000400000000000000" pitchFamily="66" charset="0"/>
                        </a:rPr>
                        <a:t>Speaking.</a:t>
                      </a:r>
                    </a:p>
                    <a:p>
                      <a:pPr algn="ctr"/>
                      <a:endParaRPr lang="en-US" sz="1100" b="1" dirty="0">
                        <a:latin typeface="NTPrint" panose="03000400000000000000" pitchFamily="66" charset="0"/>
                        <a:cs typeface="Amatic SC" panose="00000500000000000000" pitchFamily="2" charset="-79"/>
                      </a:endParaRPr>
                    </a:p>
                    <a:p>
                      <a:pPr algn="ctr"/>
                      <a:r>
                        <a:rPr lang="en-US" sz="1100" b="0" dirty="0">
                          <a:solidFill>
                            <a:srgbClr val="C00000"/>
                          </a:solidFill>
                          <a:latin typeface="NTPrint" panose="03000400000000000000" pitchFamily="66" charset="0"/>
                          <a:cs typeface="Amatic SC" panose="00000500000000000000" pitchFamily="2" charset="-79"/>
                        </a:rPr>
                        <a:t>Daily story time using high quality texts relating to the current theme or recommendations from children.</a:t>
                      </a:r>
                      <a:endParaRPr lang="en-GB" sz="1100" b="0" dirty="0">
                        <a:solidFill>
                          <a:srgbClr val="C00000"/>
                        </a:solidFill>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1100" b="1" dirty="0">
                          <a:solidFill>
                            <a:schemeClr val="tx1"/>
                          </a:solidFill>
                          <a:latin typeface="NTPrint" panose="03000400000000000000" pitchFamily="66" charset="0"/>
                          <a:cs typeface="Amatic SC" panose="00000500000000000000" pitchFamily="2" charset="-79"/>
                        </a:rPr>
                        <a:t>In Autumn 1 children will:</a:t>
                      </a:r>
                    </a:p>
                    <a:p>
                      <a:pPr marL="171450" indent="-171450" algn="ctr">
                        <a:buFont typeface="Arial" panose="020B0604020202020204" pitchFamily="34" charset="0"/>
                        <a:buChar char="•"/>
                      </a:pPr>
                      <a:r>
                        <a:rPr lang="en-US" sz="1100" b="0" dirty="0">
                          <a:solidFill>
                            <a:schemeClr val="tx1"/>
                          </a:solidFill>
                          <a:latin typeface="NTPrint" panose="03000400000000000000" pitchFamily="66" charset="0"/>
                          <a:cs typeface="Amatic SC" panose="00000500000000000000" pitchFamily="2" charset="-79"/>
                        </a:rPr>
                        <a:t>Introduce themselves and make new friends. </a:t>
                      </a:r>
                    </a:p>
                    <a:p>
                      <a:pPr marL="171450" indent="-171450" algn="ctr">
                        <a:buFont typeface="Arial" panose="020B0604020202020204" pitchFamily="34" charset="0"/>
                        <a:buChar char="•"/>
                      </a:pPr>
                      <a:r>
                        <a:rPr lang="en-US" sz="1100" b="0" dirty="0">
                          <a:solidFill>
                            <a:schemeClr val="tx1"/>
                          </a:solidFill>
                          <a:latin typeface="NTPrint" panose="03000400000000000000" pitchFamily="66" charset="0"/>
                          <a:cs typeface="Amatic SC" panose="00000500000000000000" pitchFamily="2" charset="-79"/>
                        </a:rPr>
                        <a:t>Use formal greetings: Good Morning/Good Afternoon</a:t>
                      </a:r>
                    </a:p>
                    <a:p>
                      <a:pPr marL="171450" indent="-171450" algn="ctr">
                        <a:buFont typeface="Arial" panose="020B0604020202020204" pitchFamily="34" charset="0"/>
                        <a:buChar char="•"/>
                      </a:pPr>
                      <a:r>
                        <a:rPr lang="en-US" sz="1100" dirty="0">
                          <a:latin typeface="NTPrint" panose="03000400000000000000" pitchFamily="66" charset="0"/>
                        </a:rPr>
                        <a:t>Talk about experiences that are familiar to them.</a:t>
                      </a:r>
                    </a:p>
                    <a:p>
                      <a:pPr marL="171450" indent="-171450" algn="ctr">
                        <a:buFont typeface="Arial" panose="020B0604020202020204" pitchFamily="34" charset="0"/>
                        <a:buChar char="•"/>
                      </a:pPr>
                      <a:r>
                        <a:rPr lang="en-US" sz="1100" b="0" dirty="0">
                          <a:solidFill>
                            <a:schemeClr val="tx1"/>
                          </a:solidFill>
                          <a:latin typeface="NTPrint" panose="03000400000000000000" pitchFamily="66" charset="0"/>
                          <a:cs typeface="Amatic SC" panose="00000500000000000000" pitchFamily="2" charset="-79"/>
                        </a:rPr>
                        <a:t>Share their passions and  dreams? </a:t>
                      </a:r>
                    </a:p>
                    <a:p>
                      <a:pPr marL="171450" indent="-171450" algn="ctr">
                        <a:buFont typeface="Arial" panose="020B0604020202020204" pitchFamily="34" charset="0"/>
                        <a:buChar char="•"/>
                      </a:pPr>
                      <a:r>
                        <a:rPr lang="en-US" sz="1100" b="0" dirty="0">
                          <a:solidFill>
                            <a:schemeClr val="tx1"/>
                          </a:solidFill>
                          <a:latin typeface="NTPrint" panose="03000400000000000000" pitchFamily="66" charset="0"/>
                          <a:cs typeface="Amatic SC" panose="00000500000000000000" pitchFamily="2" charset="-79"/>
                        </a:rPr>
                        <a:t>Talk about their families and s</a:t>
                      </a:r>
                      <a:r>
                        <a:rPr lang="en-GB" sz="1100" b="0" baseline="0" dirty="0">
                          <a:solidFill>
                            <a:schemeClr val="tx1"/>
                          </a:solidFill>
                          <a:effectLst/>
                          <a:latin typeface="NTPrint" panose="03000400000000000000" pitchFamily="66" charset="0"/>
                          <a:ea typeface="Calibri" panose="020F0502020204030204" pitchFamily="34" charset="0"/>
                          <a:cs typeface="Amatic SC" panose="00000500000000000000" pitchFamily="2" charset="-79"/>
                        </a:rPr>
                        <a:t>how an </a:t>
                      </a:r>
                      <a:r>
                        <a:rPr lang="en-GB" sz="1100" dirty="0">
                          <a:effectLst/>
                          <a:latin typeface="NTPrint" panose="03000400000000000000" pitchFamily="66" charset="0"/>
                          <a:ea typeface="Calibri" panose="020F0502020204030204" pitchFamily="34" charset="0"/>
                          <a:cs typeface="Times New Roman" panose="02020603050405020304" pitchFamily="18" charset="0"/>
                        </a:rPr>
                        <a:t>interest in the lives of other people</a:t>
                      </a:r>
                    </a:p>
                    <a:p>
                      <a:pPr marL="171450" indent="-171450" algn="ctr">
                        <a:buFont typeface="Arial" panose="020B0604020202020204" pitchFamily="34" charset="0"/>
                        <a:buChar char="•"/>
                      </a:pPr>
                      <a:r>
                        <a:rPr lang="en-GB" sz="1100" dirty="0">
                          <a:effectLst/>
                          <a:latin typeface="NTPrint" panose="03000400000000000000" pitchFamily="66" charset="0"/>
                          <a:ea typeface="Calibri" panose="020F0502020204030204" pitchFamily="34" charset="0"/>
                          <a:cs typeface="Times New Roman" panose="02020603050405020304" pitchFamily="18" charset="0"/>
                        </a:rPr>
                        <a:t>Ask and answer simple questions in response to what they hear.</a:t>
                      </a:r>
                    </a:p>
                    <a:p>
                      <a:pPr marL="171450" indent="-171450" algn="ctr">
                        <a:buFont typeface="Arial" panose="020B0604020202020204" pitchFamily="34" charset="0"/>
                        <a:buChar char="•"/>
                      </a:pPr>
                      <a:r>
                        <a:rPr lang="en-GB" sz="1100" dirty="0">
                          <a:effectLst/>
                          <a:latin typeface="NTPrint" panose="03000400000000000000" pitchFamily="66" charset="0"/>
                          <a:ea typeface="Calibri" panose="020F0502020204030204" pitchFamily="34" charset="0"/>
                          <a:cs typeface="Times New Roman" panose="02020603050405020304" pitchFamily="18" charset="0"/>
                        </a:rPr>
                        <a:t>Follow instructions with support</a:t>
                      </a:r>
                    </a:p>
                    <a:p>
                      <a:pPr marL="171450" indent="-171450" algn="ctr">
                        <a:buFont typeface="Arial" panose="020B0604020202020204" pitchFamily="34" charset="0"/>
                        <a:buChar char="•"/>
                      </a:pPr>
                      <a:r>
                        <a:rPr lang="en-GB" sz="1100" dirty="0">
                          <a:effectLst/>
                          <a:latin typeface="NTPrint" panose="03000400000000000000" pitchFamily="66" charset="0"/>
                          <a:ea typeface="Calibri" panose="020F0502020204030204" pitchFamily="34" charset="0"/>
                          <a:cs typeface="Times New Roman" panose="02020603050405020304" pitchFamily="18" charset="0"/>
                        </a:rPr>
                        <a:t>Learn New Words:</a:t>
                      </a:r>
                      <a:endParaRPr lang="en-GB" sz="1100" dirty="0">
                        <a:solidFill>
                          <a:srgbClr val="C00000"/>
                        </a:solidFill>
                        <a:effectLst/>
                        <a:latin typeface="NTPrint" panose="03000400000000000000" pitchFamily="66" charset="0"/>
                        <a:ea typeface="Calibri" panose="020F0502020204030204" pitchFamily="34" charset="0"/>
                        <a:cs typeface="Times New Roman" panose="02020603050405020304" pitchFamily="18" charset="0"/>
                      </a:endParaRPr>
                    </a:p>
                    <a:p>
                      <a:pPr marL="171450" indent="-171450" algn="ctr">
                        <a:buFont typeface="Arial" panose="020B0604020202020204" pitchFamily="34" charset="0"/>
                        <a:buChar char="•"/>
                      </a:pPr>
                      <a:r>
                        <a:rPr lang="en-GB" sz="1100" dirty="0">
                          <a:solidFill>
                            <a:schemeClr val="tx1"/>
                          </a:solidFill>
                          <a:effectLst/>
                          <a:latin typeface="NTPrint" panose="03000400000000000000" pitchFamily="66" charset="0"/>
                          <a:ea typeface="Calibri" panose="020F0502020204030204" pitchFamily="34" charset="0"/>
                          <a:cs typeface="Times New Roman" panose="02020603050405020304" pitchFamily="18" charset="0"/>
                        </a:rPr>
                        <a:t>Listen and respond to stories.</a:t>
                      </a:r>
                    </a:p>
                    <a:p>
                      <a:pPr marL="171450" indent="-171450" algn="ctr">
                        <a:buFont typeface="Arial" panose="020B0604020202020204" pitchFamily="34" charset="0"/>
                        <a:buChar char="•"/>
                      </a:pPr>
                      <a:r>
                        <a:rPr lang="en-GB" sz="1100" dirty="0">
                          <a:solidFill>
                            <a:schemeClr val="tx1"/>
                          </a:solidFill>
                          <a:effectLst/>
                          <a:latin typeface="NTPrint" panose="03000400000000000000" pitchFamily="66" charset="0"/>
                          <a:ea typeface="Calibri" panose="020F0502020204030204" pitchFamily="34" charset="0"/>
                          <a:cs typeface="Times New Roman" panose="02020603050405020304" pitchFamily="18" charset="0"/>
                        </a:rPr>
                        <a:t>Join in with traditional rhymes/songs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1100" b="1" dirty="0">
                          <a:solidFill>
                            <a:schemeClr val="tx1"/>
                          </a:solidFill>
                          <a:latin typeface="NTPrint" panose="03000400000000000000" pitchFamily="66" charset="0"/>
                          <a:cs typeface="Amatic SC" panose="00000500000000000000" pitchFamily="2" charset="-79"/>
                        </a:rPr>
                        <a:t>In Autumn 2 Children will:</a:t>
                      </a:r>
                    </a:p>
                    <a:p>
                      <a:pPr marL="171450" indent="-171450" algn="ctr">
                        <a:buFont typeface="Arial" panose="020B0604020202020204" pitchFamily="34" charset="0"/>
                        <a:buChar char="•"/>
                      </a:pPr>
                      <a:r>
                        <a:rPr lang="en-US" sz="1100" b="0" dirty="0">
                          <a:solidFill>
                            <a:schemeClr val="tx1"/>
                          </a:solidFill>
                          <a:latin typeface="NTPrint" panose="03000400000000000000" pitchFamily="66" charset="0"/>
                          <a:cs typeface="Amatic SC" panose="00000500000000000000" pitchFamily="2" charset="-79"/>
                        </a:rPr>
                        <a:t>Learn and use new vocabulary </a:t>
                      </a:r>
                      <a:r>
                        <a:rPr lang="en-US" sz="1100" b="0" dirty="0">
                          <a:solidFill>
                            <a:srgbClr val="C00000"/>
                          </a:solidFill>
                          <a:latin typeface="NTPrint" panose="03000400000000000000" pitchFamily="66" charset="0"/>
                          <a:cs typeface="Amatic SC" panose="00000500000000000000" pitchFamily="2" charset="-79"/>
                        </a:rPr>
                        <a:t>(topic words see MTP)</a:t>
                      </a:r>
                    </a:p>
                    <a:p>
                      <a:pPr marL="171450" indent="-171450" algn="ctr">
                        <a:buFont typeface="Arial" panose="020B0604020202020204" pitchFamily="34" charset="0"/>
                        <a:buChar char="•"/>
                      </a:pPr>
                      <a:r>
                        <a:rPr lang="en-US" sz="1100" b="0" dirty="0">
                          <a:solidFill>
                            <a:schemeClr val="tx1"/>
                          </a:solidFill>
                          <a:latin typeface="NTPrint" panose="03000400000000000000" pitchFamily="66" charset="0"/>
                          <a:cs typeface="Amatic SC" panose="00000500000000000000" pitchFamily="2" charset="-79"/>
                        </a:rPr>
                        <a:t>Tell stories through words and actions</a:t>
                      </a:r>
                    </a:p>
                    <a:p>
                      <a:pPr marL="171450" indent="-171450" algn="ctr">
                        <a:buFont typeface="Arial" panose="020B0604020202020204" pitchFamily="34" charset="0"/>
                        <a:buChar char="•"/>
                      </a:pPr>
                      <a:r>
                        <a:rPr lang="en-US" sz="1100" b="0" dirty="0">
                          <a:solidFill>
                            <a:schemeClr val="tx1"/>
                          </a:solidFill>
                          <a:latin typeface="NTPrint" panose="03000400000000000000" pitchFamily="66" charset="0"/>
                          <a:cs typeface="Amatic SC" panose="00000500000000000000" pitchFamily="2" charset="-79"/>
                        </a:rPr>
                        <a:t>Listen, respond to and give opinions about stories.</a:t>
                      </a:r>
                    </a:p>
                    <a:p>
                      <a:pPr marL="171450" indent="-171450" algn="ctr">
                        <a:buFont typeface="Arial" panose="020B0604020202020204" pitchFamily="34" charset="0"/>
                        <a:buChar char="•"/>
                      </a:pPr>
                      <a:r>
                        <a:rPr lang="en-US" sz="1100" b="0" dirty="0">
                          <a:solidFill>
                            <a:schemeClr val="tx1"/>
                          </a:solidFill>
                          <a:latin typeface="NTPrint" panose="03000400000000000000" pitchFamily="66" charset="0"/>
                          <a:cs typeface="Amatic SC" panose="00000500000000000000" pitchFamily="2" charset="-79"/>
                        </a:rPr>
                        <a:t>Begin to follow instructions independently.  </a:t>
                      </a:r>
                    </a:p>
                    <a:p>
                      <a:pPr marL="171450" indent="-171450" algn="ctr">
                        <a:buFont typeface="Arial" panose="020B0604020202020204" pitchFamily="34" charset="0"/>
                        <a:buChar char="•"/>
                      </a:pPr>
                      <a:r>
                        <a:rPr lang="en-US" sz="1100" b="0" dirty="0">
                          <a:solidFill>
                            <a:schemeClr val="tx1"/>
                          </a:solidFill>
                          <a:latin typeface="NTPrint" panose="03000400000000000000" pitchFamily="66" charset="0"/>
                          <a:cs typeface="Amatic SC" panose="00000500000000000000" pitchFamily="2" charset="-79"/>
                        </a:rPr>
                        <a:t>Takes part in group discussions </a:t>
                      </a:r>
                    </a:p>
                    <a:p>
                      <a:pPr marL="171450" indent="-171450" algn="ctr">
                        <a:buFont typeface="Arial" panose="020B0604020202020204" pitchFamily="34" charset="0"/>
                        <a:buChar char="•"/>
                      </a:pPr>
                      <a:r>
                        <a:rPr lang="en-US" sz="1100" dirty="0">
                          <a:latin typeface="NTPrint" panose="03000400000000000000" pitchFamily="66" charset="0"/>
                        </a:rPr>
                        <a:t>Understand how to listen carefully and why listening is important.</a:t>
                      </a:r>
                    </a:p>
                    <a:p>
                      <a:pPr marL="171450" indent="-171450" algn="ctr">
                        <a:buFont typeface="Arial" panose="020B0604020202020204" pitchFamily="34" charset="0"/>
                        <a:buChar char="•"/>
                      </a:pPr>
                      <a:r>
                        <a:rPr lang="en-US" sz="1100" dirty="0">
                          <a:latin typeface="NTPrint" panose="03000400000000000000" pitchFamily="66" charset="0"/>
                        </a:rPr>
                        <a:t>Begin to use past and present tense appropriately  with prompts</a:t>
                      </a:r>
                    </a:p>
                    <a:p>
                      <a:pPr marL="171450" indent="-171450" algn="ctr">
                        <a:buFont typeface="Arial" panose="020B0604020202020204" pitchFamily="34" charset="0"/>
                        <a:buChar char="•"/>
                      </a:pPr>
                      <a:r>
                        <a:rPr lang="en-US" sz="1100" b="0" dirty="0">
                          <a:solidFill>
                            <a:schemeClr val="tx1"/>
                          </a:solidFill>
                          <a:latin typeface="NTPrint" panose="03000400000000000000" pitchFamily="66" charset="0"/>
                          <a:cs typeface="Amatic SC" panose="00000500000000000000" pitchFamily="2" charset="-79"/>
                        </a:rPr>
                        <a:t>Participate in a School Performance</a:t>
                      </a:r>
                      <a:endParaRPr lang="en-GB" sz="1100" b="0" dirty="0">
                        <a:solidFill>
                          <a:schemeClr val="tx1"/>
                        </a:solidFill>
                        <a:latin typeface="NTPrint" panose="03000400000000000000" pitchFamily="66" charset="0"/>
                        <a:cs typeface="Amatic SC" panose="00000500000000000000" pitchFamily="2" charset="-79"/>
                      </a:endParaRPr>
                    </a:p>
                    <a:p>
                      <a:pPr algn="l"/>
                      <a:endParaRPr lang="en-GB" sz="1100" b="1" dirty="0">
                        <a:solidFill>
                          <a:schemeClr val="bg1">
                            <a:lumMod val="50000"/>
                          </a:schemeClr>
                        </a:solidFill>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1" dirty="0">
                          <a:solidFill>
                            <a:schemeClr val="tx1"/>
                          </a:solidFill>
                          <a:latin typeface="NTPrint" panose="03000400000000000000" pitchFamily="66" charset="0"/>
                          <a:cs typeface="Amatic SC" panose="00000500000000000000" pitchFamily="2" charset="-79"/>
                        </a:rPr>
                        <a:t>In Spring 1 Children will: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dirty="0">
                          <a:solidFill>
                            <a:schemeClr val="tx1"/>
                          </a:solidFill>
                          <a:latin typeface="NTPrint" panose="03000400000000000000" pitchFamily="66" charset="0"/>
                          <a:cs typeface="Amatic SC" panose="00000500000000000000" pitchFamily="2" charset="-79"/>
                        </a:rPr>
                        <a:t>Learn and use new vocabulary </a:t>
                      </a:r>
                      <a:r>
                        <a:rPr lang="en-US" sz="1100" b="0" dirty="0">
                          <a:solidFill>
                            <a:srgbClr val="C00000"/>
                          </a:solidFill>
                          <a:latin typeface="NTPrint" panose="03000400000000000000" pitchFamily="66" charset="0"/>
                          <a:cs typeface="Amatic SC" panose="00000500000000000000" pitchFamily="2" charset="-79"/>
                        </a:rPr>
                        <a:t>(topic words see MTP)</a:t>
                      </a:r>
                    </a:p>
                    <a:p>
                      <a:pPr marL="171450" indent="-171450" algn="ctr">
                        <a:buFont typeface="Arial" panose="020B0604020202020204" pitchFamily="34" charset="0"/>
                        <a:buChar char="•"/>
                      </a:pPr>
                      <a:r>
                        <a:rPr lang="en-US" sz="1100" b="0" dirty="0">
                          <a:solidFill>
                            <a:schemeClr val="tx1"/>
                          </a:solidFill>
                          <a:latin typeface="NTPrint" panose="03000400000000000000" pitchFamily="66" charset="0"/>
                          <a:cs typeface="Amatic SC" panose="00000500000000000000" pitchFamily="2" charset="-79"/>
                        </a:rPr>
                        <a:t>Retell a story using some story language/repeated refrains.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latin typeface="NTPrint" panose="03000400000000000000" pitchFamily="66" charset="0"/>
                        </a:rPr>
                        <a:t>Listen, respond to and give opinions on stories</a:t>
                      </a:r>
                    </a:p>
                    <a:p>
                      <a:pPr marL="171450" indent="-171450" algn="ctr">
                        <a:buFont typeface="Arial" panose="020B0604020202020204" pitchFamily="34" charset="0"/>
                        <a:buChar char="•"/>
                      </a:pPr>
                      <a:r>
                        <a:rPr lang="en-US" sz="1100" dirty="0">
                          <a:latin typeface="NTPrint" panose="03000400000000000000" pitchFamily="66" charset="0"/>
                        </a:rPr>
                        <a:t>Ask questions to find out more and to check they understand what has been said to them.</a:t>
                      </a:r>
                    </a:p>
                    <a:p>
                      <a:pPr marL="171450" indent="-171450" algn="ctr">
                        <a:buFont typeface="Arial" panose="020B0604020202020204" pitchFamily="34" charset="0"/>
                        <a:buChar char="•"/>
                      </a:pPr>
                      <a:r>
                        <a:rPr lang="en-US" sz="1100" dirty="0">
                          <a:latin typeface="NTPrint" panose="03000400000000000000" pitchFamily="66" charset="0"/>
                        </a:rPr>
                        <a:t> </a:t>
                      </a:r>
                      <a:r>
                        <a:rPr lang="en-GB" sz="1100" kern="1200" dirty="0">
                          <a:solidFill>
                            <a:schemeClr val="dk1"/>
                          </a:solidFill>
                          <a:effectLst/>
                          <a:latin typeface="NTPrint" panose="03000400000000000000" pitchFamily="66" charset="0"/>
                          <a:ea typeface="+mn-ea"/>
                          <a:cs typeface="+mn-cs"/>
                        </a:rPr>
                        <a:t>Share recent personal experiences.</a:t>
                      </a:r>
                    </a:p>
                    <a:p>
                      <a:pPr marL="171450" indent="-171450" algn="ctr">
                        <a:buFont typeface="Arial" panose="020B0604020202020204" pitchFamily="34" charset="0"/>
                        <a:buChar char="•"/>
                      </a:pPr>
                      <a:r>
                        <a:rPr lang="en-US" sz="1100" dirty="0">
                          <a:latin typeface="NTPrint" panose="03000400000000000000" pitchFamily="66" charset="0"/>
                        </a:rPr>
                        <a:t>Sing/say familiar songs, rhymes and poems.</a:t>
                      </a:r>
                    </a:p>
                    <a:p>
                      <a:pPr marL="171450" indent="-171450" algn="ctr">
                        <a:buFont typeface="Arial" panose="020B0604020202020204" pitchFamily="34" charset="0"/>
                        <a:buChar char="•"/>
                      </a:pPr>
                      <a:r>
                        <a:rPr lang="en-US" sz="1100" dirty="0">
                          <a:latin typeface="NTPrint" panose="03000400000000000000" pitchFamily="66" charset="0"/>
                        </a:rPr>
                        <a:t>Asks questions to find out more</a:t>
                      </a:r>
                      <a:r>
                        <a:rPr lang="en-US" sz="1100" b="0" dirty="0">
                          <a:solidFill>
                            <a:schemeClr val="tx1"/>
                          </a:solidFill>
                          <a:latin typeface="NTPrint" panose="03000400000000000000" pitchFamily="66" charset="0"/>
                          <a:cs typeface="Amatic SC" panose="00000500000000000000" pitchFamily="2" charset="-79"/>
                        </a:rPr>
                        <a:t>.</a:t>
                      </a:r>
                    </a:p>
                    <a:p>
                      <a:pPr marL="171450" indent="-171450" algn="ctr">
                        <a:buFont typeface="Arial" panose="020B0604020202020204" pitchFamily="34" charset="0"/>
                        <a:buChar char="•"/>
                      </a:pPr>
                      <a:r>
                        <a:rPr lang="en-US" sz="1100" b="0" dirty="0">
                          <a:solidFill>
                            <a:schemeClr val="tx1"/>
                          </a:solidFill>
                          <a:latin typeface="NTPrint" panose="03000400000000000000" pitchFamily="66" charset="0"/>
                          <a:cs typeface="Amatic SC" panose="00000500000000000000" pitchFamily="2" charset="-79"/>
                        </a:rPr>
                        <a:t>Follows two-part instructions with support. </a:t>
                      </a:r>
                      <a:endParaRPr lang="en-GB" sz="1100" b="0" dirty="0">
                        <a:solidFill>
                          <a:schemeClr val="tx1"/>
                        </a:solidFill>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1100" b="1" kern="1200" dirty="0">
                          <a:solidFill>
                            <a:schemeClr val="dk1"/>
                          </a:solidFill>
                          <a:effectLst/>
                          <a:latin typeface="NTPrint" panose="03000400000000000000" pitchFamily="66" charset="0"/>
                          <a:ea typeface="+mn-ea"/>
                          <a:cs typeface="+mn-cs"/>
                        </a:rPr>
                        <a:t>In Spring 2 Children will:</a:t>
                      </a:r>
                      <a:endParaRPr lang="en-GB" sz="1100" kern="1200" dirty="0">
                        <a:solidFill>
                          <a:schemeClr val="dk1"/>
                        </a:solidFill>
                        <a:effectLst/>
                        <a:latin typeface="NTPrint" panose="03000400000000000000" pitchFamily="66" charset="0"/>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dirty="0">
                          <a:solidFill>
                            <a:schemeClr val="tx1"/>
                          </a:solidFill>
                          <a:latin typeface="NTPrint" panose="03000400000000000000" pitchFamily="66" charset="0"/>
                          <a:cs typeface="Amatic SC" panose="00000500000000000000" pitchFamily="2" charset="-79"/>
                        </a:rPr>
                        <a:t>Learn and use new vocabulary </a:t>
                      </a:r>
                      <a:r>
                        <a:rPr lang="en-US" sz="1100" b="0" dirty="0">
                          <a:solidFill>
                            <a:srgbClr val="C00000"/>
                          </a:solidFill>
                          <a:latin typeface="NTPrint" panose="03000400000000000000" pitchFamily="66" charset="0"/>
                          <a:cs typeface="Amatic SC" panose="00000500000000000000" pitchFamily="2" charset="-79"/>
                        </a:rPr>
                        <a:t>(topic words see MTP)</a:t>
                      </a:r>
                    </a:p>
                    <a:p>
                      <a:pPr marL="171450" indent="-171450" algn="ctr">
                        <a:buFont typeface="Arial" panose="020B0604020202020204" pitchFamily="34" charset="0"/>
                        <a:buChar char="•"/>
                      </a:pPr>
                      <a:r>
                        <a:rPr lang="en-GB" sz="1100" kern="1200" dirty="0">
                          <a:solidFill>
                            <a:schemeClr val="dk1"/>
                          </a:solidFill>
                          <a:effectLst/>
                          <a:latin typeface="NTPrint" panose="03000400000000000000" pitchFamily="66" charset="0"/>
                          <a:ea typeface="+mn-ea"/>
                          <a:cs typeface="+mn-cs"/>
                        </a:rPr>
                        <a:t>Learn, use and develop simple prepositional language.</a:t>
                      </a:r>
                    </a:p>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int" panose="03000400000000000000" pitchFamily="66" charset="0"/>
                          <a:ea typeface="+mn-ea"/>
                          <a:cs typeface="+mn-cs"/>
                        </a:rPr>
                        <a:t>Listen to and engage in and talk about</a:t>
                      </a:r>
                      <a:r>
                        <a:rPr lang="en-GB" sz="1100" kern="1200" baseline="0" dirty="0">
                          <a:solidFill>
                            <a:schemeClr val="dk1"/>
                          </a:solidFill>
                          <a:effectLst/>
                          <a:latin typeface="NTPrint" panose="03000400000000000000" pitchFamily="66" charset="0"/>
                          <a:ea typeface="+mn-ea"/>
                          <a:cs typeface="+mn-cs"/>
                        </a:rPr>
                        <a:t> selected non-fiction</a:t>
                      </a:r>
                    </a:p>
                    <a:p>
                      <a:pPr marL="171450" indent="-171450" algn="ctr">
                        <a:buFont typeface="Arial" panose="020B0604020202020204" pitchFamily="34" charset="0"/>
                        <a:buChar char="•"/>
                      </a:pPr>
                      <a:r>
                        <a:rPr lang="en-GB" sz="1100" kern="1200" baseline="0" dirty="0">
                          <a:solidFill>
                            <a:schemeClr val="dk1"/>
                          </a:solidFill>
                          <a:effectLst/>
                          <a:latin typeface="NTPrint" panose="03000400000000000000" pitchFamily="66" charset="0"/>
                          <a:ea typeface="+mn-ea"/>
                          <a:cs typeface="+mn-cs"/>
                        </a:rPr>
                        <a:t>Begin to articulate ideas and thoughts into more complex sentences</a:t>
                      </a:r>
                      <a:endParaRPr lang="en-GB" sz="1100" kern="1200" dirty="0">
                        <a:solidFill>
                          <a:schemeClr val="dk1"/>
                        </a:solidFill>
                        <a:effectLst/>
                        <a:latin typeface="NTPrint" panose="03000400000000000000" pitchFamily="66" charset="0"/>
                        <a:ea typeface="+mn-ea"/>
                        <a:cs typeface="+mn-cs"/>
                      </a:endParaRPr>
                    </a:p>
                    <a:p>
                      <a:pPr marL="171450" indent="-171450" algn="ctr">
                        <a:lnSpc>
                          <a:spcPct val="115000"/>
                        </a:lnSpc>
                        <a:spcAft>
                          <a:spcPts val="1000"/>
                        </a:spcAft>
                        <a:buFont typeface="Arial" panose="020B0604020202020204" pitchFamily="34" charset="0"/>
                        <a:buChar char="•"/>
                      </a:pPr>
                      <a:r>
                        <a:rPr lang="en-GB" sz="1100" dirty="0">
                          <a:effectLst/>
                          <a:latin typeface="NTPrint" panose="03000400000000000000" pitchFamily="66" charset="0"/>
                          <a:ea typeface="Calibri" panose="020F0502020204030204" pitchFamily="34" charset="0"/>
                          <a:cs typeface="Times New Roman" panose="02020603050405020304" pitchFamily="18" charset="0"/>
                        </a:rPr>
                        <a:t>Use talk to make connections, explain and question why things happen.                </a:t>
                      </a:r>
                    </a:p>
                    <a:p>
                      <a:pPr marL="171450" indent="-171450" algn="ctr">
                        <a:lnSpc>
                          <a:spcPct val="115000"/>
                        </a:lnSpc>
                        <a:spcAft>
                          <a:spcPts val="1000"/>
                        </a:spcAft>
                        <a:buFont typeface="Arial" panose="020B0604020202020204" pitchFamily="34" charset="0"/>
                        <a:buChar char="•"/>
                      </a:pPr>
                      <a:r>
                        <a:rPr lang="en-GB" sz="1100" dirty="0">
                          <a:effectLst/>
                          <a:latin typeface="NTPrint" panose="03000400000000000000" pitchFamily="66" charset="0"/>
                          <a:ea typeface="Calibri" panose="020F0502020204030204" pitchFamily="34" charset="0"/>
                          <a:cs typeface="Times New Roman" panose="02020603050405020304" pitchFamily="18" charset="0"/>
                        </a:rPr>
                        <a:t>Follows two-part instructions with greater independence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GB" sz="1100" b="1" kern="1200" dirty="0">
                          <a:solidFill>
                            <a:schemeClr val="dk1"/>
                          </a:solidFill>
                          <a:effectLst/>
                          <a:latin typeface="NTPrint" panose="03000400000000000000" pitchFamily="66" charset="0"/>
                          <a:ea typeface="+mn-ea"/>
                          <a:cs typeface="+mn-cs"/>
                        </a:rPr>
                        <a:t>In Summer1 Children will:</a:t>
                      </a:r>
                      <a:endParaRPr lang="en-GB" sz="1100" kern="1200" dirty="0">
                        <a:solidFill>
                          <a:schemeClr val="dk1"/>
                        </a:solidFill>
                        <a:effectLst/>
                        <a:latin typeface="NTPrint" panose="03000400000000000000" pitchFamily="66" charset="0"/>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dirty="0">
                          <a:solidFill>
                            <a:schemeClr val="tx1"/>
                          </a:solidFill>
                          <a:latin typeface="NTPrint" panose="03000400000000000000" pitchFamily="66" charset="0"/>
                          <a:cs typeface="Amatic SC" panose="00000500000000000000" pitchFamily="2" charset="-79"/>
                        </a:rPr>
                        <a:t>Learn and use new vocabulary </a:t>
                      </a:r>
                      <a:r>
                        <a:rPr lang="en-US" sz="1100" b="0" dirty="0">
                          <a:solidFill>
                            <a:srgbClr val="C00000"/>
                          </a:solidFill>
                          <a:latin typeface="NTPrint" panose="03000400000000000000" pitchFamily="66" charset="0"/>
                          <a:cs typeface="Amatic SC" panose="00000500000000000000" pitchFamily="2" charset="-79"/>
                        </a:rPr>
                        <a:t>(topic words see MTP)</a:t>
                      </a:r>
                    </a:p>
                    <a:p>
                      <a:pPr marL="171450" indent="-171450" algn="ctr">
                        <a:buFont typeface="Arial" panose="020B0604020202020204" pitchFamily="34" charset="0"/>
                        <a:buChar char="•"/>
                      </a:pPr>
                      <a:r>
                        <a:rPr lang="en-GB" sz="1100" kern="1200" dirty="0">
                          <a:solidFill>
                            <a:schemeClr val="dk1"/>
                          </a:solidFill>
                          <a:effectLst/>
                          <a:latin typeface="NTPrint" panose="03000400000000000000" pitchFamily="66" charset="0"/>
                          <a:ea typeface="+mn-ea"/>
                          <a:cs typeface="+mn-cs"/>
                        </a:rPr>
                        <a:t>Learn and recite, new poems, rhymes and songs.</a:t>
                      </a:r>
                    </a:p>
                    <a:p>
                      <a:pPr marL="171450" indent="-171450" algn="ctr">
                        <a:buFont typeface="Arial" panose="020B0604020202020204" pitchFamily="34" charset="0"/>
                        <a:buChar char="•"/>
                      </a:pPr>
                      <a:r>
                        <a:rPr lang="en-GB" sz="1100" kern="1200" dirty="0">
                          <a:solidFill>
                            <a:schemeClr val="dk1"/>
                          </a:solidFill>
                          <a:effectLst/>
                          <a:latin typeface="NTPrint" panose="03000400000000000000" pitchFamily="66" charset="0"/>
                          <a:ea typeface="+mn-ea"/>
                          <a:cs typeface="+mn-cs"/>
                        </a:rPr>
                        <a:t>Listens to, engages in and talks about personal experiences, events and learning.</a:t>
                      </a:r>
                    </a:p>
                    <a:p>
                      <a:pPr marL="171450" indent="-171450" algn="ctr">
                        <a:buFont typeface="Arial" panose="020B0604020202020204" pitchFamily="34" charset="0"/>
                        <a:buChar char="•"/>
                      </a:pPr>
                      <a:r>
                        <a:rPr lang="en-GB" sz="1100" kern="1200" dirty="0">
                          <a:solidFill>
                            <a:schemeClr val="dk1"/>
                          </a:solidFill>
                          <a:effectLst/>
                          <a:latin typeface="NTPrint" panose="03000400000000000000" pitchFamily="66" charset="0"/>
                          <a:ea typeface="+mn-ea"/>
                          <a:cs typeface="+mn-cs"/>
                        </a:rPr>
                        <a:t>I can describe</a:t>
                      </a:r>
                      <a:r>
                        <a:rPr lang="en-GB" sz="1100" kern="1200" baseline="0" dirty="0">
                          <a:solidFill>
                            <a:schemeClr val="dk1"/>
                          </a:solidFill>
                          <a:effectLst/>
                          <a:latin typeface="NTPrint" panose="03000400000000000000" pitchFamily="66" charset="0"/>
                          <a:ea typeface="+mn-ea"/>
                          <a:cs typeface="+mn-cs"/>
                        </a:rPr>
                        <a:t> (use adjectives) events in some detail: farm trip,  life cycle.</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int" panose="03000400000000000000" pitchFamily="66" charset="0"/>
                          <a:ea typeface="+mn-ea"/>
                          <a:cs typeface="+mn-cs"/>
                        </a:rPr>
                        <a:t>Begins to develop own narratives and explanations based on personal experiences.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int" panose="03000400000000000000" pitchFamily="66" charset="0"/>
                          <a:ea typeface="+mn-ea"/>
                          <a:cs typeface="+mn-cs"/>
                        </a:rPr>
                        <a:t>Uses more complex sentences when communicating.</a:t>
                      </a:r>
                    </a:p>
                    <a:p>
                      <a:pPr marL="0" indent="0" algn="ctr">
                        <a:buFont typeface="Arial" panose="020B0604020202020204" pitchFamily="34" charset="0"/>
                        <a:buNone/>
                      </a:pPr>
                      <a:endParaRPr lang="en-GB" sz="1100" kern="1200" dirty="0">
                        <a:solidFill>
                          <a:schemeClr val="dk1"/>
                        </a:solidFill>
                        <a:effectLst/>
                        <a:latin typeface="NTPrint" panose="03000400000000000000"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dk1"/>
                          </a:solidFill>
                          <a:effectLst/>
                          <a:latin typeface="NTPrint" panose="03000400000000000000" pitchFamily="66" charset="0"/>
                          <a:ea typeface="+mn-ea"/>
                          <a:cs typeface="+mn-cs"/>
                        </a:rPr>
                        <a:t>In Summer 2 Children will:</a:t>
                      </a:r>
                      <a:endParaRPr lang="en-GB" sz="1100" kern="1200" dirty="0">
                        <a:solidFill>
                          <a:schemeClr val="dk1"/>
                        </a:solidFill>
                        <a:effectLst/>
                        <a:latin typeface="NTPrint" panose="03000400000000000000" pitchFamily="66" charset="0"/>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dirty="0">
                          <a:solidFill>
                            <a:schemeClr val="tx1"/>
                          </a:solidFill>
                          <a:latin typeface="NTPrint" panose="03000400000000000000" pitchFamily="66" charset="0"/>
                          <a:cs typeface="Amatic SC" panose="00000500000000000000" pitchFamily="2" charset="-79"/>
                        </a:rPr>
                        <a:t>Learn and use new vocabulary </a:t>
                      </a:r>
                      <a:r>
                        <a:rPr lang="en-US" sz="1100" b="0" dirty="0">
                          <a:solidFill>
                            <a:srgbClr val="C00000"/>
                          </a:solidFill>
                          <a:latin typeface="NTPrint" panose="03000400000000000000" pitchFamily="66" charset="0"/>
                          <a:cs typeface="Amatic SC" panose="00000500000000000000" pitchFamily="2" charset="-79"/>
                        </a:rPr>
                        <a:t>(topic words see MTP)</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int" panose="03000400000000000000" pitchFamily="66" charset="0"/>
                          <a:ea typeface="+mn-ea"/>
                          <a:cs typeface="+mn-cs"/>
                        </a:rPr>
                        <a:t>Learn, recite and perform all taught poems, rhymes and songs</a:t>
                      </a:r>
                    </a:p>
                    <a:p>
                      <a:pPr marL="171450" indent="-171450" algn="ctr">
                        <a:buFont typeface="Arial" panose="020B0604020202020204" pitchFamily="34" charset="0"/>
                        <a:buChar char="•"/>
                      </a:pPr>
                      <a:r>
                        <a:rPr lang="en-GB" sz="1100" kern="1200" dirty="0">
                          <a:solidFill>
                            <a:schemeClr val="dk1"/>
                          </a:solidFill>
                          <a:effectLst/>
                          <a:latin typeface="NTPrint" panose="03000400000000000000" pitchFamily="66" charset="0"/>
                          <a:ea typeface="+mn-ea"/>
                          <a:cs typeface="+mn-cs"/>
                        </a:rPr>
                        <a:t>Talk about</a:t>
                      </a:r>
                      <a:r>
                        <a:rPr lang="en-GB" sz="1100" kern="1200" baseline="0" dirty="0">
                          <a:solidFill>
                            <a:schemeClr val="dk1"/>
                          </a:solidFill>
                          <a:effectLst/>
                          <a:latin typeface="NTPrint" panose="03000400000000000000" pitchFamily="66" charset="0"/>
                          <a:ea typeface="+mn-ea"/>
                          <a:cs typeface="+mn-cs"/>
                        </a:rPr>
                        <a:t> similarities and differences between people, objects and events.</a:t>
                      </a:r>
                    </a:p>
                    <a:p>
                      <a:pPr marL="171450" indent="-171450" algn="ctr">
                        <a:buFont typeface="Arial" panose="020B0604020202020204" pitchFamily="34" charset="0"/>
                        <a:buChar char="•"/>
                      </a:pPr>
                      <a:r>
                        <a:rPr lang="en-GB" sz="1100" kern="1200" baseline="0" dirty="0">
                          <a:solidFill>
                            <a:schemeClr val="dk1"/>
                          </a:solidFill>
                          <a:effectLst/>
                          <a:latin typeface="NTPrint" panose="03000400000000000000" pitchFamily="66" charset="0"/>
                          <a:ea typeface="+mn-ea"/>
                          <a:cs typeface="+mn-cs"/>
                        </a:rPr>
                        <a:t>I can talk about myself and personal experiences I have had at different points in the school year (end of year video.</a:t>
                      </a:r>
                      <a:endParaRPr lang="en-GB" sz="1100" b="1" dirty="0">
                        <a:solidFill>
                          <a:schemeClr val="bg1">
                            <a:lumMod val="50000"/>
                          </a:schemeClr>
                        </a:solidFill>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348439" y="-67062"/>
            <a:ext cx="595720" cy="595720"/>
          </a:xfrm>
          <a:prstGeom prst="rect">
            <a:avLst/>
          </a:prstGeom>
        </p:spPr>
      </p:pic>
      <p:pic>
        <p:nvPicPr>
          <p:cNvPr id="6" name="Picture 5">
            <a:extLst>
              <a:ext uri="{FF2B5EF4-FFF2-40B4-BE49-F238E27FC236}">
                <a16:creationId xmlns:a16="http://schemas.microsoft.com/office/drawing/2014/main" id="{0A20A6BD-F737-43BF-88E7-AAF40564356A}"/>
              </a:ext>
            </a:extLst>
          </p:cNvPr>
          <p:cNvPicPr>
            <a:picLocks noChangeAspect="1"/>
          </p:cNvPicPr>
          <p:nvPr/>
        </p:nvPicPr>
        <p:blipFill>
          <a:blip r:embed="rId4"/>
          <a:stretch>
            <a:fillRect/>
          </a:stretch>
        </p:blipFill>
        <p:spPr>
          <a:xfrm>
            <a:off x="838200" y="205665"/>
            <a:ext cx="869777" cy="780109"/>
          </a:xfrm>
          <a:prstGeom prst="rect">
            <a:avLst/>
          </a:prstGeom>
        </p:spPr>
      </p:pic>
    </p:spTree>
    <p:extLst>
      <p:ext uri="{BB962C8B-B14F-4D97-AF65-F5344CB8AC3E}">
        <p14:creationId xmlns:p14="http://schemas.microsoft.com/office/powerpoint/2010/main" val="4193036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87934"/>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dirty="0">
                <a:latin typeface="Amatic SC" panose="00000500000000000000" pitchFamily="2" charset="-79"/>
                <a:cs typeface="Amatic SC" panose="00000500000000000000" pitchFamily="2" charset="-79"/>
              </a:rPr>
              <a:t>Foundation 2 Long Term Plan 2026-27</a:t>
            </a:r>
            <a:endParaRPr lang="en-GB" sz="32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29454809"/>
              </p:ext>
            </p:extLst>
          </p:nvPr>
        </p:nvGraphicFramePr>
        <p:xfrm>
          <a:off x="183471" y="442050"/>
          <a:ext cx="12057276" cy="6592023"/>
        </p:xfrm>
        <a:graphic>
          <a:graphicData uri="http://schemas.openxmlformats.org/drawingml/2006/table">
            <a:tbl>
              <a:tblPr firstRow="1" bandRow="1">
                <a:tableStyleId>{5C22544A-7EE6-4342-B048-85BDC9FD1C3A}</a:tableStyleId>
              </a:tblPr>
              <a:tblGrid>
                <a:gridCol w="1441868">
                  <a:extLst>
                    <a:ext uri="{9D8B030D-6E8A-4147-A177-3AD203B41FA5}">
                      <a16:colId xmlns:a16="http://schemas.microsoft.com/office/drawing/2014/main" val="385991600"/>
                    </a:ext>
                  </a:extLst>
                </a:gridCol>
                <a:gridCol w="1936720">
                  <a:extLst>
                    <a:ext uri="{9D8B030D-6E8A-4147-A177-3AD203B41FA5}">
                      <a16:colId xmlns:a16="http://schemas.microsoft.com/office/drawing/2014/main" val="2865123548"/>
                    </a:ext>
                  </a:extLst>
                </a:gridCol>
                <a:gridCol w="1448549">
                  <a:extLst>
                    <a:ext uri="{9D8B030D-6E8A-4147-A177-3AD203B41FA5}">
                      <a16:colId xmlns:a16="http://schemas.microsoft.com/office/drawing/2014/main" val="872926247"/>
                    </a:ext>
                  </a:extLst>
                </a:gridCol>
                <a:gridCol w="304650">
                  <a:extLst>
                    <a:ext uri="{9D8B030D-6E8A-4147-A177-3AD203B41FA5}">
                      <a16:colId xmlns:a16="http://schemas.microsoft.com/office/drawing/2014/main" val="267284378"/>
                    </a:ext>
                  </a:extLst>
                </a:gridCol>
                <a:gridCol w="1689294">
                  <a:extLst>
                    <a:ext uri="{9D8B030D-6E8A-4147-A177-3AD203B41FA5}">
                      <a16:colId xmlns:a16="http://schemas.microsoft.com/office/drawing/2014/main" val="1315738151"/>
                    </a:ext>
                  </a:extLst>
                </a:gridCol>
                <a:gridCol w="139700">
                  <a:extLst>
                    <a:ext uri="{9D8B030D-6E8A-4147-A177-3AD203B41FA5}">
                      <a16:colId xmlns:a16="http://schemas.microsoft.com/office/drawing/2014/main" val="2709165749"/>
                    </a:ext>
                  </a:extLst>
                </a:gridCol>
                <a:gridCol w="1717907">
                  <a:extLst>
                    <a:ext uri="{9D8B030D-6E8A-4147-A177-3AD203B41FA5}">
                      <a16:colId xmlns:a16="http://schemas.microsoft.com/office/drawing/2014/main" val="1580462864"/>
                    </a:ext>
                  </a:extLst>
                </a:gridCol>
                <a:gridCol w="1689294">
                  <a:extLst>
                    <a:ext uri="{9D8B030D-6E8A-4147-A177-3AD203B41FA5}">
                      <a16:colId xmlns:a16="http://schemas.microsoft.com/office/drawing/2014/main" val="2335150482"/>
                    </a:ext>
                  </a:extLst>
                </a:gridCol>
                <a:gridCol w="1689294">
                  <a:extLst>
                    <a:ext uri="{9D8B030D-6E8A-4147-A177-3AD203B41FA5}">
                      <a16:colId xmlns:a16="http://schemas.microsoft.com/office/drawing/2014/main" val="4046203905"/>
                    </a:ext>
                  </a:extLst>
                </a:gridCol>
              </a:tblGrid>
              <a:tr h="485848">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43954">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dirty="0">
                          <a:latin typeface="Amatic SC" panose="00000500000000000000" pitchFamily="2" charset="-79"/>
                          <a:cs typeface="Amatic SC" panose="00000500000000000000" pitchFamily="2" charset="-79"/>
                        </a:rPr>
                        <a:t>Super Lawns parkers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Once upon a ,,, poem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Where in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Where in the world?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latin typeface="Amatic SC" panose="00000500000000000000" pitchFamily="2" charset="-79"/>
                          <a:cs typeface="Amatic SC" panose="00000500000000000000" pitchFamily="2" charset="-79"/>
                        </a:rPr>
                        <a:t>What’s growing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Wonderful me!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534433">
                <a:tc rowSpan="3">
                  <a:txBody>
                    <a:bodyPr/>
                    <a:lstStyle/>
                    <a:p>
                      <a:pPr algn="ctr"/>
                      <a:r>
                        <a:rPr lang="en-US" sz="3600" b="0" dirty="0">
                          <a:latin typeface="Amatic SC" panose="00000500000000000000" pitchFamily="2" charset="-79"/>
                          <a:cs typeface="Amatic SC" panose="00000500000000000000" pitchFamily="2" charset="-79"/>
                        </a:rPr>
                        <a:t>Literacy</a:t>
                      </a:r>
                    </a:p>
                    <a:p>
                      <a:pPr algn="ctr"/>
                      <a:endParaRPr lang="en-US" sz="2400" b="0" dirty="0">
                        <a:latin typeface="Amatic SC" panose="00000500000000000000" pitchFamily="2" charset="-79"/>
                        <a:cs typeface="Amatic SC" panose="00000500000000000000" pitchFamily="2" charset="-79"/>
                      </a:endParaRPr>
                    </a:p>
                    <a:p>
                      <a:pPr algn="ctr"/>
                      <a:r>
                        <a:rPr lang="en-US" sz="2000" b="0" dirty="0">
                          <a:latin typeface="Amatic SC" panose="00000500000000000000" pitchFamily="2" charset="-79"/>
                          <a:cs typeface="Amatic SC" panose="00000500000000000000" pitchFamily="2" charset="-79"/>
                        </a:rPr>
                        <a:t>Comprehension</a:t>
                      </a:r>
                    </a:p>
                    <a:p>
                      <a:pPr algn="ctr"/>
                      <a:r>
                        <a:rPr lang="en-US" sz="2000" b="0" dirty="0">
                          <a:latin typeface="Amatic SC" panose="00000500000000000000" pitchFamily="2" charset="-79"/>
                          <a:cs typeface="Amatic SC" panose="00000500000000000000" pitchFamily="2" charset="-79"/>
                        </a:rPr>
                        <a:t>- Developing a passion for reading</a:t>
                      </a:r>
                    </a:p>
                    <a:p>
                      <a:pPr algn="ctr"/>
                      <a:r>
                        <a:rPr lang="en-US" sz="800" b="0" dirty="0">
                          <a:solidFill>
                            <a:srgbClr val="C00000"/>
                          </a:solidFill>
                          <a:latin typeface="NTPrint" panose="03000400000000000000" pitchFamily="66" charset="0"/>
                          <a:cs typeface="Amatic SC" panose="00000500000000000000" pitchFamily="2" charset="-79"/>
                        </a:rPr>
                        <a:t>Children will visit the library weekly </a:t>
                      </a:r>
                    </a:p>
                    <a:p>
                      <a:pPr algn="ctr"/>
                      <a:endParaRPr lang="en-US" sz="1000" b="0" dirty="0">
                        <a:latin typeface="Amatic SC" panose="00000500000000000000" pitchFamily="2" charset="-79"/>
                        <a:cs typeface="Amatic SC" panose="00000500000000000000" pitchFamily="2" charset="-79"/>
                      </a:endParaRPr>
                    </a:p>
                    <a:p>
                      <a:pPr algn="ctr"/>
                      <a:r>
                        <a:rPr lang="en-US" sz="2800" b="0" dirty="0">
                          <a:latin typeface="Amatic SC" panose="00000500000000000000" pitchFamily="2" charset="-79"/>
                          <a:cs typeface="Amatic SC" panose="00000500000000000000" pitchFamily="2" charset="-79"/>
                        </a:rPr>
                        <a:t>Word</a:t>
                      </a:r>
                    </a:p>
                    <a:p>
                      <a:pPr algn="ctr"/>
                      <a:r>
                        <a:rPr lang="en-US" sz="2800" b="0" dirty="0">
                          <a:latin typeface="Amatic SC" panose="00000500000000000000" pitchFamily="2" charset="-79"/>
                          <a:cs typeface="Amatic SC" panose="00000500000000000000" pitchFamily="2" charset="-79"/>
                        </a:rPr>
                        <a:t> Reading </a:t>
                      </a:r>
                    </a:p>
                    <a:p>
                      <a:pPr algn="ctr"/>
                      <a:r>
                        <a:rPr lang="en-US" sz="1000" b="0" dirty="0">
                          <a:latin typeface="Amatic SC" panose="00000500000000000000" pitchFamily="2" charset="-79"/>
                          <a:cs typeface="Amatic SC" panose="00000500000000000000" pitchFamily="2" charset="-79"/>
                        </a:rPr>
                        <a:t>Children will begin by reading/recognizing familiar logos and using illustrations to help them tell the story before moving onto more focused ‘word’ reading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8">
                  <a:txBody>
                    <a:bodyPr/>
                    <a:lstStyle/>
                    <a:p>
                      <a:pPr algn="ctr"/>
                      <a:r>
                        <a:rPr lang="en-US" sz="1000" dirty="0">
                          <a:latin typeface="NTPrint" panose="03000400000000000000" pitchFamily="66" charset="0"/>
                        </a:rPr>
                        <a:t>It is crucial for children to develop </a:t>
                      </a:r>
                      <a:r>
                        <a:rPr lang="en-US" sz="1000" b="1" dirty="0">
                          <a:latin typeface="NTPrint" panose="03000400000000000000" pitchFamily="66" charset="0"/>
                        </a:rPr>
                        <a:t>a life-long love of reading</a:t>
                      </a:r>
                      <a:r>
                        <a:rPr lang="en-US" sz="1000" dirty="0">
                          <a:latin typeface="NTPrint" panose="03000400000000000000" pitchFamily="66" charset="0"/>
                        </a:rPr>
                        <a:t>. Reading consists of two dimensions: </a:t>
                      </a:r>
                      <a:r>
                        <a:rPr lang="en-US" sz="1000" b="1" dirty="0">
                          <a:latin typeface="NTPrint" panose="03000400000000000000" pitchFamily="66" charset="0"/>
                        </a:rPr>
                        <a:t>language comprehension and word reading</a:t>
                      </a:r>
                      <a:r>
                        <a:rPr lang="en-US" sz="1000" dirty="0">
                          <a:latin typeface="NTPrint" panose="03000400000000000000" pitchFamily="66" charset="0"/>
                        </a:rPr>
                        <a:t>. Language comprehension (necessary for both reading and writing) starts from birth. It only develops when adults talk with children about the world around them and the books (stories and non-fiction) they read with them, and </a:t>
                      </a:r>
                      <a:r>
                        <a:rPr lang="en-US" sz="1000" b="1" dirty="0">
                          <a:latin typeface="NTPrint" panose="03000400000000000000" pitchFamily="66" charset="0"/>
                        </a:rPr>
                        <a:t>enjoy rhymes, poems and songs together</a:t>
                      </a:r>
                      <a:r>
                        <a:rPr lang="en-US" sz="1000" dirty="0">
                          <a:latin typeface="NTPrint" panose="03000400000000000000" pitchFamily="66" charset="0"/>
                        </a:rPr>
                        <a:t>. Skilled word reading, taught later, involves both the speedy working out of the pronunciation of unfamiliar printed words (</a:t>
                      </a:r>
                      <a:r>
                        <a:rPr lang="en-US" sz="1000" b="1" dirty="0">
                          <a:latin typeface="NTPrint" panose="03000400000000000000" pitchFamily="66" charset="0"/>
                        </a:rPr>
                        <a:t>decoding)</a:t>
                      </a:r>
                      <a:r>
                        <a:rPr lang="en-US" sz="1000" dirty="0">
                          <a:latin typeface="NTPrint" panose="03000400000000000000" pitchFamily="66" charset="0"/>
                        </a:rPr>
                        <a:t> and the </a:t>
                      </a:r>
                      <a:r>
                        <a:rPr lang="en-US" sz="1000" b="1" dirty="0">
                          <a:latin typeface="NTPrint" panose="03000400000000000000" pitchFamily="66" charset="0"/>
                        </a:rPr>
                        <a:t>speedy recognition of familiar printed words. </a:t>
                      </a:r>
                      <a:r>
                        <a:rPr lang="en-US" sz="1000" dirty="0">
                          <a:latin typeface="NTPrint" panose="03000400000000000000" pitchFamily="66" charset="0"/>
                        </a:rPr>
                        <a:t>Writing involves</a:t>
                      </a:r>
                      <a:r>
                        <a:rPr lang="en-US" sz="1000" b="1" dirty="0">
                          <a:latin typeface="NTPrint" panose="03000400000000000000" pitchFamily="66" charset="0"/>
                        </a:rPr>
                        <a:t> transcription </a:t>
                      </a:r>
                      <a:r>
                        <a:rPr lang="en-US" sz="1000" dirty="0">
                          <a:latin typeface="NTPrint" panose="03000400000000000000" pitchFamily="66" charset="0"/>
                        </a:rPr>
                        <a:t>(spelling and handwriting) and composition (articulating ideas and structuring them in speech, before writing)</a:t>
                      </a:r>
                      <a:endParaRPr lang="en-US" sz="1000" dirty="0">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1237989">
                <a:tc vMerge="1">
                  <a:txBody>
                    <a:bodyPr/>
                    <a:lstStyle/>
                    <a:p>
                      <a:pPr algn="ctr"/>
                      <a:r>
                        <a:rPr lang="en-US" sz="3600" b="0" dirty="0">
                          <a:latin typeface="Amatic SC" panose="00000500000000000000" pitchFamily="2" charset="-79"/>
                          <a:cs typeface="Amatic SC" panose="00000500000000000000" pitchFamily="2" charset="-79"/>
                        </a:rPr>
                        <a:t>Literacy</a:t>
                      </a:r>
                    </a:p>
                    <a:p>
                      <a:pPr algn="ctr"/>
                      <a:r>
                        <a:rPr lang="en-US" sz="2400" b="0" dirty="0">
                          <a:latin typeface="Amatic SC" panose="00000500000000000000" pitchFamily="2" charset="-79"/>
                          <a:cs typeface="Amatic SC" panose="00000500000000000000" pitchFamily="2" charset="-79"/>
                        </a:rPr>
                        <a:t>Comprehension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GB" sz="900" kern="1200" dirty="0">
                          <a:solidFill>
                            <a:srgbClr val="FF0000"/>
                          </a:solidFill>
                          <a:effectLst/>
                          <a:latin typeface="NTPrint" panose="03000400000000000000" pitchFamily="66" charset="0"/>
                          <a:ea typeface="+mn-ea"/>
                          <a:cs typeface="+mn-cs"/>
                        </a:rPr>
                        <a:t>In Autumn Term Children will:</a:t>
                      </a:r>
                    </a:p>
                    <a:p>
                      <a:pPr marL="171450" lvl="0" indent="-171450" algn="ctr">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Talk about and shares favourite stories from home</a:t>
                      </a:r>
                    </a:p>
                    <a:p>
                      <a:pPr marL="171450" lvl="0" indent="-171450" algn="ctr">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Repeat some phrases from favourite stories</a:t>
                      </a:r>
                    </a:p>
                    <a:p>
                      <a:pPr marL="171450" lvl="0" indent="-171450" algn="ctr">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Begin to look at and talk about books with an adult</a:t>
                      </a:r>
                    </a:p>
                    <a:p>
                      <a:pPr marL="171450" lvl="0" indent="-171450" algn="ctr">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Fill in missing words in poems and rhymes.</a:t>
                      </a:r>
                    </a:p>
                    <a:p>
                      <a:pPr marL="171450" lvl="0" indent="-171450" algn="ctr">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Talk about pictures and words they see around</a:t>
                      </a:r>
                    </a:p>
                    <a:p>
                      <a:pPr marL="171450" lvl="0" indent="-171450" algn="ctr">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Learn how to handle books properly</a:t>
                      </a:r>
                    </a:p>
                    <a:p>
                      <a:pPr marL="171450" lvl="0" indent="-171450" algn="ctr">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Be introduced to the ‘parts of a book.’.</a:t>
                      </a:r>
                    </a:p>
                    <a:p>
                      <a:pPr marL="171450" lvl="0" indent="-171450" algn="ctr">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Begin to learn to identify fiction/non fiction books</a:t>
                      </a:r>
                    </a:p>
                    <a:p>
                      <a:pPr marL="171450" lvl="0" indent="-171450" algn="ctr">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Be introduced to the ‘concept of word.’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lnSpc>
                          <a:spcPct val="115000"/>
                        </a:lnSpc>
                        <a:spcAft>
                          <a:spcPts val="1000"/>
                        </a:spcAft>
                      </a:pPr>
                      <a:endParaRPr lang="en-GB" sz="900" i="1" dirty="0">
                        <a:effectLst/>
                        <a:latin typeface="+mn-lt"/>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4">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900" kern="1200" dirty="0">
                          <a:solidFill>
                            <a:srgbClr val="FF0000"/>
                          </a:solidFill>
                          <a:effectLst/>
                          <a:latin typeface="NTPrint" panose="03000400000000000000" pitchFamily="66" charset="0"/>
                          <a:ea typeface="+mn-ea"/>
                          <a:cs typeface="+mn-cs"/>
                        </a:rPr>
                        <a:t>In Spring Term children will:</a:t>
                      </a:r>
                    </a:p>
                    <a:p>
                      <a:pPr marL="171450" lvl="0" indent="-171450" algn="ctr">
                        <a:spcAft>
                          <a:spcPts val="0"/>
                        </a:spcAft>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 Listen to and begins to join in with favourite stories, rhymes and poems, including nonsense rhymes</a:t>
                      </a:r>
                    </a:p>
                    <a:p>
                      <a:pPr marL="171450" lvl="0" indent="-171450" algn="ctr">
                        <a:spcAft>
                          <a:spcPts val="0"/>
                        </a:spcAft>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Begin to show awareness of rhythm</a:t>
                      </a:r>
                    </a:p>
                    <a:p>
                      <a:pPr marL="171450" lvl="0" indent="-171450" algn="ctr">
                        <a:spcAft>
                          <a:spcPts val="0"/>
                        </a:spcAft>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Begin to make predictions and talk about what has happened in the story</a:t>
                      </a:r>
                    </a:p>
                    <a:p>
                      <a:pPr marL="171450" lvl="0" indent="-171450" algn="ctr">
                        <a:spcAft>
                          <a:spcPts val="0"/>
                        </a:spcAft>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Use the illustrations to help them read books.</a:t>
                      </a:r>
                    </a:p>
                    <a:p>
                      <a:pPr marL="171450" lvl="0" indent="-171450" algn="ctr">
                        <a:spcAft>
                          <a:spcPts val="0"/>
                        </a:spcAft>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Begin to understand stories have a beginning a middle and an end.</a:t>
                      </a:r>
                    </a:p>
                    <a:p>
                      <a:pPr marL="171450" lvl="0" indent="-171450" algn="ctr">
                        <a:spcAft>
                          <a:spcPts val="0"/>
                        </a:spcAft>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Begin to name the parts of a book</a:t>
                      </a:r>
                    </a:p>
                    <a:p>
                      <a:pPr marL="171450" lvl="0" indent="-171450" algn="ctr">
                        <a:spcAft>
                          <a:spcPts val="0"/>
                        </a:spcAft>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Begin to understand that information can be retrieved from books.</a:t>
                      </a:r>
                    </a:p>
                    <a:p>
                      <a:pPr marL="171450" lvl="0" indent="-171450" algn="ctr">
                        <a:spcAft>
                          <a:spcPts val="0"/>
                        </a:spcAft>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Begin to find taught graphemes in texts.</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100" kern="1200" dirty="0">
                          <a:solidFill>
                            <a:srgbClr val="FF0000"/>
                          </a:solidFill>
                          <a:effectLst/>
                          <a:latin typeface="NTPreCursivef" panose="03000400000000000000" pitchFamily="66" charset="0"/>
                          <a:ea typeface="+mn-ea"/>
                          <a:cs typeface="+mn-cs"/>
                        </a:rPr>
                        <a:t>In Spring Term children will:</a:t>
                      </a:r>
                    </a:p>
                    <a:p>
                      <a:pPr marL="171450" lvl="0" indent="-171450" algn="ctr">
                        <a:spcAft>
                          <a:spcPts val="0"/>
                        </a:spcAft>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 Listen to and begins to join in with favourite stories, rhymes and poems, including nonsense rhymes</a:t>
                      </a:r>
                    </a:p>
                    <a:p>
                      <a:pPr marL="171450" lvl="0" indent="-171450" algn="ctr">
                        <a:spcAft>
                          <a:spcPts val="0"/>
                        </a:spcAft>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Begin to show awareness of rhythm</a:t>
                      </a:r>
                    </a:p>
                    <a:p>
                      <a:pPr marL="171450" lvl="0" indent="-171450" algn="ctr">
                        <a:spcAft>
                          <a:spcPts val="0"/>
                        </a:spcAft>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Begin to make predictions and talk about what has happened in the story</a:t>
                      </a:r>
                    </a:p>
                    <a:p>
                      <a:pPr marL="171450" lvl="0" indent="-171450" algn="ctr">
                        <a:spcAft>
                          <a:spcPts val="0"/>
                        </a:spcAft>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Use the illustrations to help them read books.</a:t>
                      </a:r>
                    </a:p>
                    <a:p>
                      <a:pPr marL="171450" lvl="0" indent="-171450" algn="ctr">
                        <a:spcAft>
                          <a:spcPts val="0"/>
                        </a:spcAft>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Begin to understand stories have a beginning a middle and an end.</a:t>
                      </a:r>
                    </a:p>
                    <a:p>
                      <a:pPr marL="171450" lvl="0" indent="-171450" algn="ctr">
                        <a:spcAft>
                          <a:spcPts val="0"/>
                        </a:spcAft>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Begin to name the parts of a book</a:t>
                      </a:r>
                    </a:p>
                    <a:p>
                      <a:pPr marL="171450" lvl="0" indent="-171450" algn="ctr">
                        <a:spcAft>
                          <a:spcPts val="0"/>
                        </a:spcAft>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Begin to understand that information can be retrieved from books.</a:t>
                      </a:r>
                    </a:p>
                    <a:p>
                      <a:pPr marL="171450" lvl="0" indent="-171450" algn="ctr">
                        <a:spcAft>
                          <a:spcPts val="0"/>
                        </a:spcAft>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Begin to find taught graphemes in texts.</a:t>
                      </a:r>
                    </a:p>
                    <a:p>
                      <a:pPr algn="ctr">
                        <a:lnSpc>
                          <a:spcPct val="115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kern="1200" dirty="0">
                          <a:solidFill>
                            <a:srgbClr val="FF0000"/>
                          </a:solidFill>
                          <a:effectLst/>
                          <a:latin typeface="NTPrint" panose="03000400000000000000" pitchFamily="66" charset="0"/>
                          <a:ea typeface="+mn-ea"/>
                          <a:cs typeface="+mn-cs"/>
                        </a:rPr>
                        <a:t>In Summer 1 Children will:</a:t>
                      </a:r>
                    </a:p>
                    <a:p>
                      <a:pPr marL="171450" lvl="0" indent="-171450" algn="ctr">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Join in with repeated refrains, anticipating key events in rhymes and stories</a:t>
                      </a:r>
                    </a:p>
                    <a:p>
                      <a:pPr marL="171450" lvl="0" indent="-171450" algn="ctr">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Demonstrate reading like behaviours; looking at books independently, handling them with care and correct orientation, understanding that print carries meaning and is read from left-right in English.</a:t>
                      </a:r>
                    </a:p>
                    <a:p>
                      <a:pPr marL="171450" lvl="0" indent="-171450" algn="ctr">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Enjoy and join in with rhyming and rhythmic activities such as continuing rhyming strings. </a:t>
                      </a:r>
                    </a:p>
                    <a:p>
                      <a:pPr marL="171450" lvl="0" indent="-171450" algn="ctr">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Begin to blend sounds, orally </a:t>
                      </a:r>
                    </a:p>
                    <a:p>
                      <a:pPr marL="171450" lvl="0" indent="-171450" algn="ctr">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Begin to say initial sounds in some words.</a:t>
                      </a:r>
                    </a:p>
                    <a:p>
                      <a:pPr marL="171450" lvl="0" indent="-171450" algn="ctr">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Begin to match some sounds (phonemes) to letters (graphemes) </a:t>
                      </a:r>
                    </a:p>
                    <a:p>
                      <a:pPr marL="171450" lvl="0" indent="-171450" algn="ctr">
                        <a:buFont typeface="Arial" panose="020B0604020202020204" pitchFamily="34" charset="0"/>
                        <a:buChar char="•"/>
                      </a:pPr>
                      <a:r>
                        <a:rPr lang="en-GB" sz="900" kern="1200" dirty="0">
                          <a:solidFill>
                            <a:schemeClr val="dk1"/>
                          </a:solidFill>
                          <a:effectLst/>
                          <a:latin typeface="NTPrint" panose="03000400000000000000" pitchFamily="66" charset="0"/>
                          <a:ea typeface="+mn-ea"/>
                          <a:cs typeface="+mn-cs"/>
                        </a:rPr>
                        <a:t>Recognise own name/Begin to read some irregular words I, the</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kern="1200" dirty="0">
                          <a:solidFill>
                            <a:srgbClr val="FF0000"/>
                          </a:solidFill>
                          <a:effectLst/>
                          <a:latin typeface="+mn-lt"/>
                          <a:ea typeface="+mn-ea"/>
                          <a:cs typeface="+mn-cs"/>
                        </a:rPr>
                        <a:t>In Summer 2 Children will:</a:t>
                      </a:r>
                    </a:p>
                    <a:p>
                      <a:pPr marL="0" marR="0" indent="0" algn="ctr" defTabSz="914400" rtl="0" eaLnBrk="1" fontAlgn="auto" latinLnBrk="0" hangingPunct="1">
                        <a:lnSpc>
                          <a:spcPct val="100000"/>
                        </a:lnSpc>
                        <a:spcBef>
                          <a:spcPts val="0"/>
                        </a:spcBef>
                        <a:spcAft>
                          <a:spcPts val="0"/>
                        </a:spcAft>
                        <a:buClrTx/>
                        <a:buSzTx/>
                        <a:buFontTx/>
                        <a:buNone/>
                        <a:tabLst/>
                        <a:defRPr/>
                      </a:pPr>
                      <a:endParaRPr lang="en-GB" sz="900" dirty="0">
                        <a:effectLst/>
                        <a:latin typeface="+mn-lt"/>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2696118">
                <a:tc vMerge="1">
                  <a:txBody>
                    <a:bodyPr/>
                    <a:lstStyle/>
                    <a:p>
                      <a:endParaRPr lang="en-GB"/>
                    </a:p>
                  </a:txBody>
                  <a:tcPr/>
                </a:tc>
                <a:tc gridSpan="2">
                  <a:txBody>
                    <a:bodyPr/>
                    <a:lstStyle/>
                    <a:p>
                      <a:pPr algn="ctr"/>
                      <a:r>
                        <a:rPr lang="en-GB" sz="900" b="1" kern="1200" dirty="0">
                          <a:solidFill>
                            <a:srgbClr val="C00000"/>
                          </a:solidFill>
                          <a:effectLst/>
                          <a:latin typeface="NTPreCursive" panose="03000400000000000000" pitchFamily="66" charset="0"/>
                          <a:ea typeface="+mn-ea"/>
                          <a:cs typeface="+mn-cs"/>
                        </a:rPr>
                        <a:t>Autumn 1- Phase 2</a:t>
                      </a:r>
                    </a:p>
                    <a:p>
                      <a:r>
                        <a:rPr lang="en-GB" sz="900" b="1" kern="1200" dirty="0">
                          <a:solidFill>
                            <a:schemeClr val="dk1"/>
                          </a:solidFill>
                          <a:effectLst/>
                          <a:latin typeface="NTPreCursive" panose="03000400000000000000" pitchFamily="66" charset="0"/>
                          <a:ea typeface="+mn-ea"/>
                          <a:cs typeface="+mn-cs"/>
                        </a:rPr>
                        <a:t>Phonics -Week 1( Settling in/ Baseline)</a:t>
                      </a:r>
                      <a:endParaRPr lang="en-GB" sz="900" kern="1200" dirty="0">
                        <a:solidFill>
                          <a:schemeClr val="dk1"/>
                        </a:solidFill>
                        <a:effectLst/>
                        <a:latin typeface="NTPreCursive" panose="03000400000000000000" pitchFamily="66" charset="0"/>
                        <a:ea typeface="+mn-ea"/>
                        <a:cs typeface="+mn-cs"/>
                      </a:endParaRPr>
                    </a:p>
                    <a:p>
                      <a:pPr lvl="0"/>
                      <a:r>
                        <a:rPr lang="en-GB" sz="900" kern="1200" dirty="0">
                          <a:solidFill>
                            <a:schemeClr val="dk1"/>
                          </a:solidFill>
                          <a:effectLst/>
                          <a:latin typeface="NTPreCursive" panose="03000400000000000000" pitchFamily="66" charset="0"/>
                          <a:ea typeface="+mn-ea"/>
                          <a:cs typeface="+mn-cs"/>
                        </a:rPr>
                        <a:t>Review of Phase 1 aspects with a particular focus on Rhyme/ Listening and Attention</a:t>
                      </a:r>
                    </a:p>
                    <a:p>
                      <a:pPr lvl="0"/>
                      <a:r>
                        <a:rPr lang="en-GB" sz="900" b="1" kern="1200" dirty="0">
                          <a:solidFill>
                            <a:schemeClr val="dk1"/>
                          </a:solidFill>
                          <a:effectLst/>
                          <a:latin typeface="NTPreCursive" panose="03000400000000000000" pitchFamily="66" charset="0"/>
                          <a:ea typeface="+mn-ea"/>
                          <a:cs typeface="+mn-cs"/>
                        </a:rPr>
                        <a:t>Week 2- Teach: </a:t>
                      </a:r>
                      <a:r>
                        <a:rPr lang="en-GB" sz="900" b="0" kern="1200" dirty="0">
                          <a:solidFill>
                            <a:schemeClr val="dk1"/>
                          </a:solidFill>
                          <a:effectLst/>
                          <a:latin typeface="NTPreCursive" panose="03000400000000000000" pitchFamily="66" charset="0"/>
                          <a:ea typeface="+mn-ea"/>
                          <a:cs typeface="+mn-cs"/>
                        </a:rPr>
                        <a:t>graphemes </a:t>
                      </a:r>
                      <a:r>
                        <a:rPr lang="en-GB" sz="900" b="0" kern="1200" dirty="0">
                          <a:solidFill>
                            <a:srgbClr val="FF0000"/>
                          </a:solidFill>
                          <a:effectLst/>
                          <a:latin typeface="NTPreCursive" panose="03000400000000000000" pitchFamily="66" charset="0"/>
                          <a:ea typeface="+mn-ea"/>
                          <a:cs typeface="+mn-cs"/>
                        </a:rPr>
                        <a:t>s a t p </a:t>
                      </a:r>
                    </a:p>
                    <a:p>
                      <a:r>
                        <a:rPr lang="en-GB" sz="900" b="1" kern="1200" dirty="0">
                          <a:solidFill>
                            <a:schemeClr val="dk1"/>
                          </a:solidFill>
                          <a:effectLst/>
                          <a:latin typeface="NTPreCursive" panose="03000400000000000000" pitchFamily="66" charset="0"/>
                          <a:ea typeface="+mn-ea"/>
                          <a:cs typeface="+mn-cs"/>
                        </a:rPr>
                        <a:t>Week 3 –Teach</a:t>
                      </a:r>
                      <a:r>
                        <a:rPr lang="en-GB" sz="900" kern="1200" dirty="0">
                          <a:solidFill>
                            <a:schemeClr val="dk1"/>
                          </a:solidFill>
                          <a:effectLst/>
                          <a:latin typeface="NTPreCursive" panose="03000400000000000000" pitchFamily="66" charset="0"/>
                          <a:ea typeface="+mn-ea"/>
                          <a:cs typeface="+mn-cs"/>
                        </a:rPr>
                        <a:t> : graphemes </a:t>
                      </a:r>
                      <a:r>
                        <a:rPr lang="en-GB" sz="900" kern="1200" dirty="0" err="1">
                          <a:solidFill>
                            <a:srgbClr val="FF0000"/>
                          </a:solidFill>
                          <a:effectLst/>
                          <a:latin typeface="NTPreCursive" panose="03000400000000000000" pitchFamily="66" charset="0"/>
                          <a:ea typeface="+mn-ea"/>
                          <a:cs typeface="+mn-cs"/>
                        </a:rPr>
                        <a:t>i</a:t>
                      </a:r>
                      <a:r>
                        <a:rPr lang="en-GB" sz="900" kern="1200" dirty="0">
                          <a:solidFill>
                            <a:srgbClr val="FF0000"/>
                          </a:solidFill>
                          <a:effectLst/>
                          <a:latin typeface="NTPreCursive" panose="03000400000000000000" pitchFamily="66" charset="0"/>
                          <a:ea typeface="+mn-ea"/>
                          <a:cs typeface="+mn-cs"/>
                        </a:rPr>
                        <a:t>, n, m, d </a:t>
                      </a:r>
                    </a:p>
                    <a:p>
                      <a:r>
                        <a:rPr lang="en-GB" sz="900" b="1" kern="1200" dirty="0">
                          <a:solidFill>
                            <a:schemeClr val="dk1"/>
                          </a:solidFill>
                          <a:effectLst/>
                          <a:latin typeface="NTPreCursive" panose="03000400000000000000" pitchFamily="66" charset="0"/>
                          <a:ea typeface="+mn-ea"/>
                          <a:cs typeface="+mn-cs"/>
                        </a:rPr>
                        <a:t>Week 4- Teach </a:t>
                      </a:r>
                      <a:r>
                        <a:rPr lang="en-GB" sz="900" b="0" kern="1200" dirty="0">
                          <a:solidFill>
                            <a:schemeClr val="dk1"/>
                          </a:solidFill>
                          <a:effectLst/>
                          <a:latin typeface="NTPreCursive" panose="03000400000000000000" pitchFamily="66" charset="0"/>
                          <a:ea typeface="+mn-ea"/>
                          <a:cs typeface="+mn-cs"/>
                        </a:rPr>
                        <a:t>graphemes </a:t>
                      </a:r>
                      <a:r>
                        <a:rPr lang="en-GB" sz="900" b="0" kern="1200" dirty="0">
                          <a:solidFill>
                            <a:srgbClr val="FF0000"/>
                          </a:solidFill>
                          <a:effectLst/>
                          <a:latin typeface="NTPreCursive" panose="03000400000000000000" pitchFamily="66" charset="0"/>
                          <a:ea typeface="+mn-ea"/>
                          <a:cs typeface="+mn-cs"/>
                        </a:rPr>
                        <a:t>g, o, c, k, </a:t>
                      </a:r>
                      <a:r>
                        <a:rPr lang="en-GB" sz="900" b="1" kern="1200" dirty="0">
                          <a:solidFill>
                            <a:schemeClr val="dk1"/>
                          </a:solidFill>
                          <a:effectLst/>
                          <a:latin typeface="NTPreCursive" panose="03000400000000000000" pitchFamily="66" charset="0"/>
                          <a:ea typeface="+mn-ea"/>
                          <a:cs typeface="+mn-cs"/>
                        </a:rPr>
                        <a:t>Tricky word</a:t>
                      </a:r>
                      <a:r>
                        <a:rPr lang="en-GB" sz="900" b="0" kern="1200" dirty="0">
                          <a:solidFill>
                            <a:schemeClr val="dk1"/>
                          </a:solidFill>
                          <a:effectLst/>
                          <a:latin typeface="NTPreCursive" panose="03000400000000000000" pitchFamily="66" charset="0"/>
                          <a:ea typeface="+mn-ea"/>
                          <a:cs typeface="+mn-cs"/>
                        </a:rPr>
                        <a:t>: </a:t>
                      </a:r>
                      <a:r>
                        <a:rPr lang="en-GB" sz="900" b="0" kern="1200" dirty="0">
                          <a:solidFill>
                            <a:srgbClr val="FF0000"/>
                          </a:solidFill>
                          <a:effectLst/>
                          <a:latin typeface="NTPreCursive" panose="03000400000000000000" pitchFamily="66" charset="0"/>
                          <a:ea typeface="+mn-ea"/>
                          <a:cs typeface="+mn-cs"/>
                        </a:rPr>
                        <a:t>is  </a:t>
                      </a:r>
                      <a:r>
                        <a:rPr lang="en-GB" sz="900" b="0" kern="1200" dirty="0">
                          <a:solidFill>
                            <a:schemeClr val="dk1"/>
                          </a:solidFill>
                          <a:effectLst/>
                          <a:latin typeface="NTPreCursive" panose="03000400000000000000" pitchFamily="66" charset="0"/>
                          <a:ea typeface="+mn-ea"/>
                          <a:cs typeface="+mn-cs"/>
                        </a:rPr>
                        <a:t>                          </a:t>
                      </a:r>
                      <a:r>
                        <a:rPr lang="en-GB" sz="900" b="1" kern="1200" dirty="0">
                          <a:solidFill>
                            <a:schemeClr val="dk1"/>
                          </a:solidFill>
                          <a:effectLst/>
                          <a:latin typeface="NTPreCursive" panose="03000400000000000000" pitchFamily="66" charset="0"/>
                          <a:ea typeface="+mn-ea"/>
                          <a:cs typeface="+mn-cs"/>
                        </a:rPr>
                        <a:t>Week 5- Teach</a:t>
                      </a:r>
                      <a:r>
                        <a:rPr lang="en-GB" sz="900" b="0" kern="1200" dirty="0">
                          <a:solidFill>
                            <a:schemeClr val="dk1"/>
                          </a:solidFill>
                          <a:effectLst/>
                          <a:latin typeface="NTPreCursive" panose="03000400000000000000" pitchFamily="66" charset="0"/>
                          <a:ea typeface="+mn-ea"/>
                          <a:cs typeface="+mn-cs"/>
                        </a:rPr>
                        <a:t>: graphemes </a:t>
                      </a:r>
                      <a:r>
                        <a:rPr lang="en-GB" sz="900" b="0" kern="1200" dirty="0">
                          <a:solidFill>
                            <a:srgbClr val="FF0000"/>
                          </a:solidFill>
                          <a:effectLst/>
                          <a:latin typeface="NTPreCursive" panose="03000400000000000000" pitchFamily="66" charset="0"/>
                          <a:ea typeface="+mn-ea"/>
                          <a:cs typeface="+mn-cs"/>
                        </a:rPr>
                        <a:t>ck, e, u, r </a:t>
                      </a:r>
                      <a:r>
                        <a:rPr lang="en-GB" sz="900" b="1" kern="1200" dirty="0">
                          <a:solidFill>
                            <a:schemeClr val="dk1"/>
                          </a:solidFill>
                          <a:effectLst/>
                          <a:latin typeface="NTPreCursive" panose="03000400000000000000" pitchFamily="66" charset="0"/>
                          <a:ea typeface="+mn-ea"/>
                          <a:cs typeface="+mn-cs"/>
                        </a:rPr>
                        <a:t>Tricky word</a:t>
                      </a:r>
                      <a:r>
                        <a:rPr lang="en-GB" sz="900" b="0" kern="1200" dirty="0">
                          <a:solidFill>
                            <a:schemeClr val="dk1"/>
                          </a:solidFill>
                          <a:effectLst/>
                          <a:latin typeface="NTPreCursive" panose="03000400000000000000" pitchFamily="66" charset="0"/>
                          <a:ea typeface="+mn-ea"/>
                          <a:cs typeface="+mn-cs"/>
                        </a:rPr>
                        <a:t>: </a:t>
                      </a:r>
                      <a:r>
                        <a:rPr lang="en-GB" sz="900" b="0" kern="1200" dirty="0">
                          <a:solidFill>
                            <a:srgbClr val="FF0000"/>
                          </a:solidFill>
                          <a:effectLst/>
                          <a:latin typeface="NTPreCursive" panose="03000400000000000000" pitchFamily="66" charset="0"/>
                          <a:ea typeface="+mn-ea"/>
                          <a:cs typeface="+mn-cs"/>
                        </a:rPr>
                        <a:t>I</a:t>
                      </a:r>
                    </a:p>
                    <a:p>
                      <a:r>
                        <a:rPr lang="en-GB" sz="900" b="1" kern="1200" dirty="0">
                          <a:solidFill>
                            <a:schemeClr val="tx1"/>
                          </a:solidFill>
                          <a:effectLst/>
                          <a:latin typeface="NTPreCursive" panose="03000400000000000000" pitchFamily="66" charset="0"/>
                          <a:ea typeface="+mn-ea"/>
                          <a:cs typeface="+mn-cs"/>
                        </a:rPr>
                        <a:t>Week 6- Teach</a:t>
                      </a:r>
                      <a:r>
                        <a:rPr lang="en-GB" sz="900" b="0" kern="1200" dirty="0">
                          <a:solidFill>
                            <a:schemeClr val="tx1"/>
                          </a:solidFill>
                          <a:effectLst/>
                          <a:latin typeface="NTPreCursive" panose="03000400000000000000" pitchFamily="66" charset="0"/>
                          <a:ea typeface="+mn-ea"/>
                          <a:cs typeface="+mn-cs"/>
                        </a:rPr>
                        <a:t>: graphemes: </a:t>
                      </a:r>
                      <a:r>
                        <a:rPr lang="en-GB" sz="900" b="0" kern="1200" dirty="0">
                          <a:solidFill>
                            <a:srgbClr val="FF0000"/>
                          </a:solidFill>
                          <a:effectLst/>
                          <a:latin typeface="NTPreCursive" panose="03000400000000000000" pitchFamily="66" charset="0"/>
                          <a:ea typeface="+mn-ea"/>
                          <a:cs typeface="+mn-cs"/>
                        </a:rPr>
                        <a:t>h, b, f, l  </a:t>
                      </a:r>
                      <a:r>
                        <a:rPr lang="en-GB" sz="900" b="1" kern="1200" dirty="0">
                          <a:solidFill>
                            <a:schemeClr val="tx1"/>
                          </a:solidFill>
                          <a:effectLst/>
                          <a:latin typeface="NTPreCursive" panose="03000400000000000000" pitchFamily="66" charset="0"/>
                          <a:ea typeface="+mn-ea"/>
                          <a:cs typeface="+mn-cs"/>
                        </a:rPr>
                        <a:t>Tricky word</a:t>
                      </a:r>
                      <a:r>
                        <a:rPr lang="en-GB" sz="900" b="0" kern="1200" dirty="0">
                          <a:solidFill>
                            <a:schemeClr val="tx1"/>
                          </a:solidFill>
                          <a:effectLst/>
                          <a:latin typeface="NTPreCursive" panose="03000400000000000000" pitchFamily="66" charset="0"/>
                          <a:ea typeface="+mn-ea"/>
                          <a:cs typeface="+mn-cs"/>
                        </a:rPr>
                        <a:t>: </a:t>
                      </a:r>
                      <a:r>
                        <a:rPr lang="en-GB" sz="900" b="0" kern="1200" dirty="0">
                          <a:solidFill>
                            <a:srgbClr val="FF0000"/>
                          </a:solidFill>
                          <a:effectLst/>
                          <a:latin typeface="NTPreCursive" panose="03000400000000000000" pitchFamily="66" charset="0"/>
                          <a:ea typeface="+mn-ea"/>
                          <a:cs typeface="+mn-cs"/>
                        </a:rPr>
                        <a:t>the</a:t>
                      </a:r>
                    </a:p>
                    <a:p>
                      <a:r>
                        <a:rPr lang="en-GB" sz="900" b="1" kern="1200" dirty="0">
                          <a:solidFill>
                            <a:schemeClr val="tx1"/>
                          </a:solidFill>
                          <a:effectLst/>
                          <a:latin typeface="NTPreCursive" panose="03000400000000000000" pitchFamily="66" charset="0"/>
                          <a:ea typeface="+mn-ea"/>
                          <a:cs typeface="+mn-cs"/>
                        </a:rPr>
                        <a:t>Week 7: </a:t>
                      </a:r>
                      <a:r>
                        <a:rPr lang="en-GB" sz="900" b="0" kern="1200" dirty="0">
                          <a:solidFill>
                            <a:schemeClr val="tx1"/>
                          </a:solidFill>
                          <a:effectLst/>
                          <a:latin typeface="NTPreCursive" panose="03000400000000000000" pitchFamily="66" charset="0"/>
                          <a:ea typeface="+mn-ea"/>
                          <a:cs typeface="+mn-cs"/>
                        </a:rPr>
                        <a:t>Assess and review</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1" kern="1200" dirty="0">
                          <a:solidFill>
                            <a:srgbClr val="C00000"/>
                          </a:solidFill>
                          <a:effectLst/>
                          <a:latin typeface="NTPreCursive" panose="03000400000000000000" pitchFamily="66" charset="0"/>
                          <a:ea typeface="+mn-ea"/>
                          <a:cs typeface="+mn-cs"/>
                        </a:rPr>
                        <a:t>Autumn 2- Phase 2</a:t>
                      </a:r>
                    </a:p>
                    <a:p>
                      <a:pPr algn="l"/>
                      <a:r>
                        <a:rPr lang="en-GB" sz="900" b="1" kern="1200" dirty="0">
                          <a:solidFill>
                            <a:schemeClr val="tx1"/>
                          </a:solidFill>
                          <a:effectLst/>
                          <a:latin typeface="NTPreCursive" panose="03000400000000000000" pitchFamily="66" charset="0"/>
                          <a:ea typeface="+mn-ea"/>
                          <a:cs typeface="+mn-cs"/>
                        </a:rPr>
                        <a:t>Week1 : Teach: graphemes </a:t>
                      </a:r>
                      <a:r>
                        <a:rPr lang="en-GB" sz="900" b="0" kern="1200" dirty="0">
                          <a:solidFill>
                            <a:srgbClr val="FF0000"/>
                          </a:solidFill>
                          <a:effectLst/>
                          <a:latin typeface="NTPreCursive" panose="03000400000000000000" pitchFamily="66" charset="0"/>
                          <a:ea typeface="+mn-ea"/>
                          <a:cs typeface="+mn-cs"/>
                        </a:rPr>
                        <a:t>ff, </a:t>
                      </a:r>
                      <a:r>
                        <a:rPr lang="en-GB" sz="900" b="0" kern="1200" dirty="0" err="1">
                          <a:solidFill>
                            <a:srgbClr val="FF0000"/>
                          </a:solidFill>
                          <a:effectLst/>
                          <a:latin typeface="NTPreCursive" panose="03000400000000000000" pitchFamily="66" charset="0"/>
                          <a:ea typeface="+mn-ea"/>
                          <a:cs typeface="+mn-cs"/>
                        </a:rPr>
                        <a:t>ll</a:t>
                      </a:r>
                      <a:r>
                        <a:rPr lang="en-GB" sz="900" b="0" kern="1200" dirty="0">
                          <a:solidFill>
                            <a:srgbClr val="FF0000"/>
                          </a:solidFill>
                          <a:effectLst/>
                          <a:latin typeface="NTPreCursive" panose="03000400000000000000" pitchFamily="66" charset="0"/>
                          <a:ea typeface="+mn-ea"/>
                          <a:cs typeface="+mn-cs"/>
                        </a:rPr>
                        <a:t>, ss, j  </a:t>
                      </a:r>
                      <a:r>
                        <a:rPr lang="en-GB" sz="900" b="1" kern="1200" dirty="0">
                          <a:solidFill>
                            <a:schemeClr val="tx1"/>
                          </a:solidFill>
                          <a:effectLst/>
                          <a:latin typeface="NTPreCursive" panose="03000400000000000000" pitchFamily="66" charset="0"/>
                          <a:ea typeface="+mn-ea"/>
                          <a:cs typeface="+mn-cs"/>
                        </a:rPr>
                        <a:t>Tricky word</a:t>
                      </a:r>
                      <a:r>
                        <a:rPr lang="en-GB" sz="900" b="0" kern="1200" dirty="0">
                          <a:solidFill>
                            <a:schemeClr val="tx1"/>
                          </a:solidFill>
                          <a:effectLst/>
                          <a:latin typeface="NTPreCursive" panose="03000400000000000000" pitchFamily="66" charset="0"/>
                          <a:ea typeface="+mn-ea"/>
                          <a:cs typeface="+mn-cs"/>
                        </a:rPr>
                        <a:t>: </a:t>
                      </a:r>
                      <a:r>
                        <a:rPr lang="en-GB" sz="900" b="0" kern="1200" dirty="0">
                          <a:solidFill>
                            <a:srgbClr val="FF0000"/>
                          </a:solidFill>
                          <a:effectLst/>
                          <a:latin typeface="NTPreCursive" panose="03000400000000000000" pitchFamily="66" charset="0"/>
                          <a:ea typeface="+mn-ea"/>
                          <a:cs typeface="+mn-cs"/>
                        </a:rPr>
                        <a:t>as</a:t>
                      </a:r>
                    </a:p>
                    <a:p>
                      <a:pPr algn="l"/>
                      <a:r>
                        <a:rPr lang="en-GB" sz="900" b="1" kern="1200" dirty="0">
                          <a:solidFill>
                            <a:schemeClr val="tx1"/>
                          </a:solidFill>
                          <a:effectLst/>
                          <a:latin typeface="NTPreCursive" panose="03000400000000000000" pitchFamily="66" charset="0"/>
                          <a:ea typeface="+mn-ea"/>
                          <a:cs typeface="+mn-cs"/>
                        </a:rPr>
                        <a:t>Week2 Teach graphemes</a:t>
                      </a:r>
                      <a:r>
                        <a:rPr lang="en-GB" sz="900" b="0" kern="1200" dirty="0">
                          <a:solidFill>
                            <a:schemeClr val="tx1"/>
                          </a:solidFill>
                          <a:effectLst/>
                          <a:latin typeface="NTPreCursive" panose="03000400000000000000" pitchFamily="66" charset="0"/>
                          <a:ea typeface="+mn-ea"/>
                          <a:cs typeface="+mn-cs"/>
                        </a:rPr>
                        <a:t>: </a:t>
                      </a:r>
                      <a:r>
                        <a:rPr lang="en-GB" sz="900" b="0" kern="1200" dirty="0">
                          <a:solidFill>
                            <a:srgbClr val="FF0000"/>
                          </a:solidFill>
                          <a:effectLst/>
                          <a:latin typeface="NTPreCursive" panose="03000400000000000000" pitchFamily="66" charset="0"/>
                          <a:ea typeface="+mn-ea"/>
                          <a:cs typeface="+mn-cs"/>
                        </a:rPr>
                        <a:t>v w x y  </a:t>
                      </a:r>
                      <a:r>
                        <a:rPr lang="en-GB" sz="900" b="1" kern="1200" dirty="0">
                          <a:solidFill>
                            <a:schemeClr val="tx1"/>
                          </a:solidFill>
                          <a:effectLst/>
                          <a:latin typeface="NTPreCursive" panose="03000400000000000000" pitchFamily="66" charset="0"/>
                          <a:ea typeface="+mn-ea"/>
                          <a:cs typeface="+mn-cs"/>
                        </a:rPr>
                        <a:t>Tricky words: </a:t>
                      </a:r>
                      <a:r>
                        <a:rPr lang="en-GB" sz="900" b="0" kern="1200" dirty="0">
                          <a:solidFill>
                            <a:srgbClr val="FF0000"/>
                          </a:solidFill>
                          <a:effectLst/>
                          <a:latin typeface="NTPreCursive" panose="03000400000000000000" pitchFamily="66" charset="0"/>
                          <a:ea typeface="+mn-ea"/>
                          <a:cs typeface="+mn-cs"/>
                        </a:rPr>
                        <a:t>and has, his, her</a:t>
                      </a:r>
                      <a:endParaRPr lang="en-GB" sz="900" b="0" kern="1200" dirty="0">
                        <a:solidFill>
                          <a:schemeClr val="tx1"/>
                        </a:solidFill>
                        <a:effectLst/>
                        <a:latin typeface="NTPreCursive" panose="03000400000000000000" pitchFamily="66" charset="0"/>
                        <a:ea typeface="+mn-ea"/>
                        <a:cs typeface="+mn-cs"/>
                      </a:endParaRPr>
                    </a:p>
                    <a:p>
                      <a:pPr algn="l"/>
                      <a:r>
                        <a:rPr lang="en-GB" sz="900" b="1" kern="1200" dirty="0">
                          <a:solidFill>
                            <a:schemeClr val="tx1"/>
                          </a:solidFill>
                          <a:effectLst/>
                          <a:latin typeface="NTPreCursive" panose="03000400000000000000" pitchFamily="66" charset="0"/>
                          <a:ea typeface="+mn-ea"/>
                          <a:cs typeface="+mn-cs"/>
                        </a:rPr>
                        <a:t>Week3 Teach graphemes:  </a:t>
                      </a:r>
                      <a:r>
                        <a:rPr lang="en-GB" sz="900" b="0" kern="1200" dirty="0">
                          <a:solidFill>
                            <a:srgbClr val="FF0000"/>
                          </a:solidFill>
                          <a:effectLst/>
                          <a:latin typeface="NTPreCursive" panose="03000400000000000000" pitchFamily="66" charset="0"/>
                          <a:ea typeface="+mn-ea"/>
                          <a:cs typeface="+mn-cs"/>
                        </a:rPr>
                        <a:t>z, </a:t>
                      </a:r>
                      <a:r>
                        <a:rPr lang="en-GB" sz="900" b="0" kern="1200" dirty="0" err="1">
                          <a:solidFill>
                            <a:srgbClr val="FF0000"/>
                          </a:solidFill>
                          <a:effectLst/>
                          <a:latin typeface="NTPreCursive" panose="03000400000000000000" pitchFamily="66" charset="0"/>
                          <a:ea typeface="+mn-ea"/>
                          <a:cs typeface="+mn-cs"/>
                        </a:rPr>
                        <a:t>zz</a:t>
                      </a:r>
                      <a:r>
                        <a:rPr lang="en-GB" sz="900" b="0" kern="1200" dirty="0">
                          <a:solidFill>
                            <a:srgbClr val="FF0000"/>
                          </a:solidFill>
                          <a:effectLst/>
                          <a:latin typeface="NTPreCursive" panose="03000400000000000000" pitchFamily="66" charset="0"/>
                          <a:ea typeface="+mn-ea"/>
                          <a:cs typeface="+mn-cs"/>
                        </a:rPr>
                        <a:t>, </a:t>
                      </a:r>
                      <a:r>
                        <a:rPr lang="en-GB" sz="900" b="0" kern="1200" dirty="0" err="1">
                          <a:solidFill>
                            <a:srgbClr val="FF0000"/>
                          </a:solidFill>
                          <a:effectLst/>
                          <a:latin typeface="NTPreCursive" panose="03000400000000000000" pitchFamily="66" charset="0"/>
                          <a:ea typeface="+mn-ea"/>
                          <a:cs typeface="+mn-cs"/>
                        </a:rPr>
                        <a:t>qu</a:t>
                      </a:r>
                      <a:r>
                        <a:rPr lang="en-GB" sz="900" b="0" kern="1200" dirty="0">
                          <a:solidFill>
                            <a:srgbClr val="FF0000"/>
                          </a:solidFill>
                          <a:effectLst/>
                          <a:latin typeface="NTPreCursive" panose="03000400000000000000" pitchFamily="66" charset="0"/>
                          <a:ea typeface="+mn-ea"/>
                          <a:cs typeface="+mn-cs"/>
                        </a:rPr>
                        <a:t>, </a:t>
                      </a:r>
                      <a:r>
                        <a:rPr lang="en-GB" sz="900" b="0" kern="1200" dirty="0">
                          <a:solidFill>
                            <a:schemeClr val="tx1"/>
                          </a:solidFill>
                          <a:effectLst/>
                          <a:latin typeface="NTPreCursive" panose="03000400000000000000" pitchFamily="66" charset="0"/>
                          <a:ea typeface="+mn-ea"/>
                          <a:cs typeface="+mn-cs"/>
                        </a:rPr>
                        <a:t>words with (s) at the end, </a:t>
                      </a:r>
                      <a:r>
                        <a:rPr lang="en-GB" sz="900" b="0" kern="1200" dirty="0" err="1">
                          <a:solidFill>
                            <a:srgbClr val="FF0000"/>
                          </a:solidFill>
                          <a:effectLst/>
                          <a:latin typeface="NTPreCursive" panose="03000400000000000000" pitchFamily="66" charset="0"/>
                          <a:ea typeface="+mn-ea"/>
                          <a:cs typeface="+mn-cs"/>
                        </a:rPr>
                        <a:t>ch</a:t>
                      </a:r>
                      <a:r>
                        <a:rPr lang="en-GB" sz="900" b="1" kern="1200" dirty="0">
                          <a:solidFill>
                            <a:schemeClr val="tx1"/>
                          </a:solidFill>
                          <a:effectLst/>
                          <a:latin typeface="NTPreCursive" panose="03000400000000000000" pitchFamily="66" charset="0"/>
                          <a:ea typeface="+mn-ea"/>
                          <a:cs typeface="+mn-cs"/>
                        </a:rPr>
                        <a:t> </a:t>
                      </a:r>
                    </a:p>
                    <a:p>
                      <a:pPr algn="l"/>
                      <a:r>
                        <a:rPr lang="en-GB" sz="900" b="1" kern="1200" dirty="0">
                          <a:solidFill>
                            <a:schemeClr val="tx1"/>
                          </a:solidFill>
                          <a:effectLst/>
                          <a:latin typeface="NTPreCursive" panose="03000400000000000000" pitchFamily="66" charset="0"/>
                          <a:ea typeface="+mn-ea"/>
                          <a:cs typeface="+mn-cs"/>
                        </a:rPr>
                        <a:t>         Tricky words: </a:t>
                      </a:r>
                      <a:r>
                        <a:rPr lang="en-GB" sz="900" b="0" kern="1200" dirty="0">
                          <a:solidFill>
                            <a:srgbClr val="FF0000"/>
                          </a:solidFill>
                          <a:effectLst/>
                          <a:latin typeface="NTPreCursive" panose="03000400000000000000" pitchFamily="66" charset="0"/>
                          <a:ea typeface="+mn-ea"/>
                          <a:cs typeface="+mn-cs"/>
                        </a:rPr>
                        <a:t>go, no, to, into</a:t>
                      </a:r>
                    </a:p>
                    <a:p>
                      <a:pPr algn="l"/>
                      <a:r>
                        <a:rPr lang="en-GB" sz="900" b="1" kern="1200" dirty="0">
                          <a:solidFill>
                            <a:schemeClr val="tx1"/>
                          </a:solidFill>
                          <a:effectLst/>
                          <a:latin typeface="NTPreCursive" panose="03000400000000000000" pitchFamily="66" charset="0"/>
                          <a:ea typeface="+mn-ea"/>
                          <a:cs typeface="+mn-cs"/>
                        </a:rPr>
                        <a:t>Week4 Teach graphemes: </a:t>
                      </a:r>
                      <a:r>
                        <a:rPr lang="en-GB" sz="900" b="0" kern="1200" dirty="0">
                          <a:solidFill>
                            <a:schemeClr val="tx1"/>
                          </a:solidFill>
                          <a:effectLst/>
                          <a:latin typeface="NTPreCursive" panose="03000400000000000000" pitchFamily="66" charset="0"/>
                          <a:ea typeface="+mn-ea"/>
                          <a:cs typeface="+mn-cs"/>
                        </a:rPr>
                        <a:t>:</a:t>
                      </a:r>
                      <a:r>
                        <a:rPr lang="en-GB" sz="900" b="0" kern="1200" dirty="0">
                          <a:solidFill>
                            <a:srgbClr val="FF0000"/>
                          </a:solidFill>
                          <a:effectLst/>
                          <a:latin typeface="NTPreCursive" panose="03000400000000000000" pitchFamily="66" charset="0"/>
                          <a:ea typeface="+mn-ea"/>
                          <a:cs typeface="+mn-cs"/>
                        </a:rPr>
                        <a:t>sh, </a:t>
                      </a:r>
                      <a:r>
                        <a:rPr lang="en-GB" sz="900" b="0" kern="1200" dirty="0" err="1">
                          <a:solidFill>
                            <a:srgbClr val="FF0000"/>
                          </a:solidFill>
                          <a:effectLst/>
                          <a:latin typeface="NTPreCursive" panose="03000400000000000000" pitchFamily="66" charset="0"/>
                          <a:ea typeface="+mn-ea"/>
                          <a:cs typeface="+mn-cs"/>
                        </a:rPr>
                        <a:t>th</a:t>
                      </a:r>
                      <a:r>
                        <a:rPr lang="en-GB" sz="900" b="0" kern="1200" dirty="0">
                          <a:solidFill>
                            <a:srgbClr val="FF0000"/>
                          </a:solidFill>
                          <a:effectLst/>
                          <a:latin typeface="NTPreCursive" panose="03000400000000000000" pitchFamily="66" charset="0"/>
                          <a:ea typeface="+mn-ea"/>
                          <a:cs typeface="+mn-cs"/>
                        </a:rPr>
                        <a:t>, ng, </a:t>
                      </a:r>
                      <a:r>
                        <a:rPr lang="en-GB" sz="900" b="0" kern="1200" dirty="0" err="1">
                          <a:solidFill>
                            <a:srgbClr val="FF0000"/>
                          </a:solidFill>
                          <a:effectLst/>
                          <a:latin typeface="NTPreCursive" panose="03000400000000000000" pitchFamily="66" charset="0"/>
                          <a:ea typeface="+mn-ea"/>
                          <a:cs typeface="+mn-cs"/>
                        </a:rPr>
                        <a:t>nk</a:t>
                      </a:r>
                      <a:r>
                        <a:rPr lang="en-GB" sz="900" b="0" kern="1200" dirty="0">
                          <a:solidFill>
                            <a:srgbClr val="FF0000"/>
                          </a:solidFill>
                          <a:effectLst/>
                          <a:latin typeface="NTPreCursive" panose="03000400000000000000" pitchFamily="66" charset="0"/>
                          <a:ea typeface="+mn-ea"/>
                          <a:cs typeface="+mn-cs"/>
                        </a:rPr>
                        <a:t> </a:t>
                      </a:r>
                      <a:r>
                        <a:rPr lang="en-GB" sz="900" b="1" kern="1200" dirty="0">
                          <a:solidFill>
                            <a:srgbClr val="FF0000"/>
                          </a:solidFill>
                          <a:effectLst/>
                          <a:latin typeface="NTPreCursive" panose="03000400000000000000" pitchFamily="66" charset="0"/>
                          <a:ea typeface="+mn-ea"/>
                          <a:cs typeface="+mn-cs"/>
                        </a:rPr>
                        <a:t> </a:t>
                      </a:r>
                      <a:r>
                        <a:rPr lang="en-GB" sz="900" b="1" kern="1200" dirty="0">
                          <a:solidFill>
                            <a:schemeClr val="tx1"/>
                          </a:solidFill>
                          <a:effectLst/>
                          <a:latin typeface="NTPreCursive" panose="03000400000000000000" pitchFamily="66" charset="0"/>
                          <a:ea typeface="+mn-ea"/>
                          <a:cs typeface="+mn-cs"/>
                        </a:rPr>
                        <a:t>Tricky words </a:t>
                      </a:r>
                      <a:r>
                        <a:rPr lang="en-GB" sz="900" b="0" kern="1200" dirty="0">
                          <a:solidFill>
                            <a:schemeClr val="tx1"/>
                          </a:solidFill>
                          <a:effectLst/>
                          <a:latin typeface="NTPreCursive" panose="03000400000000000000" pitchFamily="66" charset="0"/>
                          <a:ea typeface="+mn-ea"/>
                          <a:cs typeface="+mn-cs"/>
                        </a:rPr>
                        <a:t>:: </a:t>
                      </a:r>
                      <a:r>
                        <a:rPr lang="en-GB" sz="900" b="0" kern="1200" dirty="0">
                          <a:solidFill>
                            <a:srgbClr val="FF0000"/>
                          </a:solidFill>
                          <a:effectLst/>
                          <a:latin typeface="NTPreCursive" panose="03000400000000000000" pitchFamily="66" charset="0"/>
                          <a:ea typeface="+mn-ea"/>
                          <a:cs typeface="+mn-cs"/>
                        </a:rPr>
                        <a:t>she he of</a:t>
                      </a:r>
                    </a:p>
                    <a:p>
                      <a:pPr algn="l"/>
                      <a:r>
                        <a:rPr lang="en-GB" sz="900" b="1" kern="1200" dirty="0">
                          <a:solidFill>
                            <a:schemeClr val="tx1"/>
                          </a:solidFill>
                          <a:effectLst/>
                          <a:latin typeface="NTPreCursive" panose="03000400000000000000" pitchFamily="66" charset="0"/>
                          <a:ea typeface="+mn-ea"/>
                          <a:cs typeface="+mn-cs"/>
                        </a:rPr>
                        <a:t>Week5 Teach graphemes </a:t>
                      </a:r>
                      <a:r>
                        <a:rPr lang="en-GB" sz="900" b="0" kern="1200" dirty="0">
                          <a:solidFill>
                            <a:srgbClr val="FF0000"/>
                          </a:solidFill>
                          <a:effectLst/>
                          <a:latin typeface="NTPreCursive" panose="03000400000000000000" pitchFamily="66" charset="0"/>
                          <a:ea typeface="+mn-ea"/>
                          <a:cs typeface="+mn-cs"/>
                        </a:rPr>
                        <a:t>: Words with (s/s/) added at the end </a:t>
                      </a:r>
                      <a:r>
                        <a:rPr lang="en-GB" sz="900" b="0" kern="1200" dirty="0">
                          <a:solidFill>
                            <a:schemeClr val="tx1"/>
                          </a:solidFill>
                          <a:effectLst/>
                          <a:latin typeface="NTPreCursive" panose="03000400000000000000" pitchFamily="66" charset="0"/>
                          <a:ea typeface="+mn-ea"/>
                          <a:cs typeface="+mn-cs"/>
                        </a:rPr>
                        <a:t>(hats, sits)                                 </a:t>
                      </a:r>
                      <a:r>
                        <a:rPr lang="en-GB" sz="900" b="0" kern="1200" dirty="0">
                          <a:solidFill>
                            <a:srgbClr val="FF0000"/>
                          </a:solidFill>
                          <a:effectLst/>
                          <a:latin typeface="NTPreCursive" panose="03000400000000000000" pitchFamily="66" charset="0"/>
                          <a:ea typeface="+mn-ea"/>
                          <a:cs typeface="+mn-cs"/>
                        </a:rPr>
                        <a:t>Words ending with s/(z) </a:t>
                      </a:r>
                      <a:r>
                        <a:rPr lang="en-GB" sz="900" b="0" kern="1200" dirty="0">
                          <a:solidFill>
                            <a:schemeClr val="tx1"/>
                          </a:solidFill>
                          <a:effectLst/>
                          <a:latin typeface="NTPreCursive" panose="03000400000000000000" pitchFamily="66" charset="0"/>
                          <a:ea typeface="+mn-ea"/>
                          <a:cs typeface="+mn-cs"/>
                        </a:rPr>
                        <a:t>(his) and (bags) </a:t>
                      </a:r>
                      <a:r>
                        <a:rPr lang="en-GB" sz="900" b="1" kern="1200" dirty="0">
                          <a:solidFill>
                            <a:schemeClr val="tx1"/>
                          </a:solidFill>
                          <a:effectLst/>
                          <a:latin typeface="NTPreCursive" panose="03000400000000000000" pitchFamily="66" charset="0"/>
                          <a:ea typeface="+mn-ea"/>
                          <a:cs typeface="+mn-cs"/>
                        </a:rPr>
                        <a:t>Tricky words</a:t>
                      </a:r>
                      <a:r>
                        <a:rPr lang="en-GB" sz="900" b="0" kern="1200" dirty="0">
                          <a:solidFill>
                            <a:schemeClr val="tx1"/>
                          </a:solidFill>
                          <a:effectLst/>
                          <a:latin typeface="NTPreCursive" panose="03000400000000000000" pitchFamily="66" charset="0"/>
                          <a:ea typeface="+mn-ea"/>
                          <a:cs typeface="+mn-cs"/>
                        </a:rPr>
                        <a:t>: </a:t>
                      </a:r>
                      <a:r>
                        <a:rPr lang="en-GB" sz="900" b="0" kern="1200" dirty="0">
                          <a:solidFill>
                            <a:srgbClr val="FF0000"/>
                          </a:solidFill>
                          <a:effectLst/>
                          <a:latin typeface="NTPreCursive" panose="03000400000000000000" pitchFamily="66" charset="0"/>
                          <a:ea typeface="+mn-ea"/>
                          <a:cs typeface="+mn-cs"/>
                        </a:rPr>
                        <a:t>we, me, be</a:t>
                      </a:r>
                    </a:p>
                    <a:p>
                      <a:pPr algn="l"/>
                      <a:r>
                        <a:rPr lang="en-GB" sz="900" b="1" kern="1200" dirty="0">
                          <a:solidFill>
                            <a:schemeClr val="tx1"/>
                          </a:solidFill>
                          <a:effectLst/>
                          <a:latin typeface="NTPreCursive" panose="03000400000000000000" pitchFamily="66" charset="0"/>
                          <a:ea typeface="+mn-ea"/>
                          <a:cs typeface="+mn-cs"/>
                        </a:rPr>
                        <a:t>Week 6 Phase 2 Assess and review</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lnSpc>
                          <a:spcPct val="107000"/>
                        </a:lnSpc>
                        <a:spcAft>
                          <a:spcPts val="0"/>
                        </a:spcAft>
                      </a:pP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4">
                  <a:txBody>
                    <a:bodyPr/>
                    <a:lstStyle/>
                    <a:p>
                      <a:pPr algn="ctr">
                        <a:lnSpc>
                          <a:spcPct val="107000"/>
                        </a:lnSpc>
                        <a:spcAft>
                          <a:spcPts val="0"/>
                        </a:spcAft>
                      </a:pPr>
                      <a:r>
                        <a:rPr lang="en-GB" sz="900" b="1" dirty="0">
                          <a:solidFill>
                            <a:srgbClr val="C00000"/>
                          </a:solidFill>
                          <a:effectLst/>
                          <a:latin typeface="NTPreCursive" panose="03000400000000000000" pitchFamily="66" charset="0"/>
                          <a:ea typeface="Calibri" panose="020F0502020204030204" pitchFamily="34" charset="0"/>
                          <a:cs typeface="Times New Roman" panose="02020603050405020304" pitchFamily="18" charset="0"/>
                        </a:rPr>
                        <a:t>Spring 1 Phase 3 </a:t>
                      </a:r>
                    </a:p>
                    <a:p>
                      <a:pPr algn="l">
                        <a:lnSpc>
                          <a:spcPct val="107000"/>
                        </a:lnSpc>
                        <a:spcAft>
                          <a:spcPts val="0"/>
                        </a:spcAft>
                      </a:pPr>
                      <a:r>
                        <a:rPr lang="en-GB" sz="900" b="1"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Week 1 Teach  </a:t>
                      </a:r>
                      <a:r>
                        <a:rPr lang="en-GB" sz="900"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 </a:t>
                      </a:r>
                      <a:r>
                        <a:rPr lang="en-GB" sz="90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ai, ee, </a:t>
                      </a:r>
                      <a:r>
                        <a:rPr lang="en-GB" sz="900" dirty="0" err="1">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igh</a:t>
                      </a:r>
                      <a:r>
                        <a:rPr lang="en-GB" sz="90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 </a:t>
                      </a:r>
                      <a:r>
                        <a:rPr lang="en-GB" sz="900" dirty="0" err="1">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oa</a:t>
                      </a:r>
                      <a:endParaRPr lang="en-GB" sz="90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endParaRPr>
                    </a:p>
                    <a:p>
                      <a:pPr algn="l">
                        <a:lnSpc>
                          <a:spcPct val="107000"/>
                        </a:lnSpc>
                        <a:spcAft>
                          <a:spcPts val="0"/>
                        </a:spcAft>
                      </a:pPr>
                      <a:r>
                        <a:rPr lang="en-GB" sz="900" b="1"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Week 2 Teach</a:t>
                      </a:r>
                      <a:r>
                        <a:rPr lang="en-GB" sz="900"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  </a:t>
                      </a:r>
                      <a:r>
                        <a:rPr lang="en-GB" sz="900" dirty="0" err="1">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oo</a:t>
                      </a:r>
                      <a:r>
                        <a:rPr lang="en-GB" sz="90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 </a:t>
                      </a:r>
                      <a:r>
                        <a:rPr lang="en-GB" sz="900" b="1" dirty="0" err="1">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oo</a:t>
                      </a:r>
                      <a:r>
                        <a:rPr lang="en-GB" sz="90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 </a:t>
                      </a:r>
                      <a:r>
                        <a:rPr lang="en-GB" sz="900" dirty="0" err="1">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ar</a:t>
                      </a:r>
                      <a:r>
                        <a:rPr lang="en-GB" sz="90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 or </a:t>
                      </a:r>
                      <a:r>
                        <a:rPr lang="en-GB" sz="900" b="1"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Tricky words</a:t>
                      </a:r>
                      <a:r>
                        <a:rPr lang="en-GB" sz="900"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 </a:t>
                      </a:r>
                      <a:r>
                        <a:rPr lang="en-GB" sz="90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was, you, they</a:t>
                      </a:r>
                    </a:p>
                    <a:p>
                      <a:pPr algn="l">
                        <a:lnSpc>
                          <a:spcPct val="107000"/>
                        </a:lnSpc>
                        <a:spcAft>
                          <a:spcPts val="0"/>
                        </a:spcAft>
                      </a:pPr>
                      <a:r>
                        <a:rPr lang="en-GB" sz="900" b="1"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Week3 Teach  </a:t>
                      </a:r>
                      <a:r>
                        <a:rPr lang="en-GB" sz="900" b="0" dirty="0" err="1">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ur</a:t>
                      </a:r>
                      <a:r>
                        <a:rPr lang="en-GB" sz="900" b="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 ow. oi ear </a:t>
                      </a:r>
                      <a:r>
                        <a:rPr lang="en-GB" sz="900" b="1"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Tricky words </a:t>
                      </a:r>
                      <a:r>
                        <a:rPr lang="en-GB" sz="900" b="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my by all</a:t>
                      </a:r>
                    </a:p>
                    <a:p>
                      <a:pPr algn="l">
                        <a:lnSpc>
                          <a:spcPct val="107000"/>
                        </a:lnSpc>
                        <a:spcAft>
                          <a:spcPts val="0"/>
                        </a:spcAft>
                      </a:pPr>
                      <a:r>
                        <a:rPr lang="en-GB" sz="900" b="1"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Week4 Teach</a:t>
                      </a:r>
                      <a:r>
                        <a:rPr lang="en-GB" sz="900" b="0"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 </a:t>
                      </a:r>
                      <a:r>
                        <a:rPr lang="en-GB" sz="900" b="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air er</a:t>
                      </a:r>
                      <a:r>
                        <a:rPr lang="en-GB" sz="900" b="0"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 words with </a:t>
                      </a:r>
                      <a:r>
                        <a:rPr lang="en-GB" sz="900" b="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double letters dd, mm, bb, </a:t>
                      </a:r>
                      <a:r>
                        <a:rPr lang="en-GB" sz="900" b="0" dirty="0" err="1">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rr</a:t>
                      </a:r>
                      <a:r>
                        <a:rPr lang="en-GB" sz="900" b="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 gg, pp, ff</a:t>
                      </a:r>
                    </a:p>
                    <a:p>
                      <a:pPr algn="l">
                        <a:lnSpc>
                          <a:spcPct val="107000"/>
                        </a:lnSpc>
                        <a:spcAft>
                          <a:spcPts val="0"/>
                        </a:spcAft>
                      </a:pPr>
                      <a:r>
                        <a:rPr lang="en-GB" sz="900" b="0"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         </a:t>
                      </a:r>
                      <a:r>
                        <a:rPr lang="en-GB" sz="900" b="1"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Tricky words</a:t>
                      </a:r>
                      <a:r>
                        <a:rPr lang="en-GB" sz="900" b="0"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 </a:t>
                      </a:r>
                      <a:r>
                        <a:rPr lang="en-GB" sz="900" b="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are sure, pure </a:t>
                      </a:r>
                    </a:p>
                    <a:p>
                      <a:pPr algn="l">
                        <a:lnSpc>
                          <a:spcPct val="107000"/>
                        </a:lnSpc>
                        <a:spcAft>
                          <a:spcPts val="0"/>
                        </a:spcAft>
                      </a:pPr>
                      <a:r>
                        <a:rPr lang="en-GB" sz="900" b="1"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Week5 Teach: </a:t>
                      </a:r>
                      <a:r>
                        <a:rPr lang="en-GB" sz="900" b="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longer words</a:t>
                      </a:r>
                    </a:p>
                    <a:p>
                      <a:pPr algn="l">
                        <a:lnSpc>
                          <a:spcPct val="107000"/>
                        </a:lnSpc>
                        <a:spcAft>
                          <a:spcPts val="0"/>
                        </a:spcAft>
                      </a:pPr>
                      <a:r>
                        <a:rPr lang="en-GB" sz="900" b="1"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Week6</a:t>
                      </a:r>
                      <a:r>
                        <a:rPr lang="en-GB" sz="900" b="0"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 Assess and review</a:t>
                      </a:r>
                      <a:endParaRPr lang="en-GB" sz="900" b="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dirty="0">
                          <a:solidFill>
                            <a:srgbClr val="C00000"/>
                          </a:solidFill>
                          <a:effectLst/>
                          <a:latin typeface="NTPreCursive" panose="03000400000000000000" pitchFamily="66" charset="0"/>
                          <a:ea typeface="Calibri" panose="020F0502020204030204" pitchFamily="34" charset="0"/>
                          <a:cs typeface="Times New Roman" panose="02020603050405020304" pitchFamily="18" charset="0"/>
                        </a:rPr>
                        <a:t>Spring 2-Phase 3 </a:t>
                      </a:r>
                    </a:p>
                    <a:p>
                      <a:pPr algn="l">
                        <a:lnSpc>
                          <a:spcPct val="107000"/>
                        </a:lnSpc>
                        <a:spcAft>
                          <a:spcPts val="0"/>
                        </a:spcAft>
                      </a:pPr>
                      <a:r>
                        <a:rPr lang="en-GB" sz="900" b="1"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Week1  Review: </a:t>
                      </a:r>
                      <a:r>
                        <a:rPr lang="en-GB" sz="90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ai, ee, </a:t>
                      </a:r>
                      <a:r>
                        <a:rPr lang="en-GB" sz="900" dirty="0" err="1">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igh</a:t>
                      </a:r>
                      <a:r>
                        <a:rPr lang="en-GB" sz="90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 </a:t>
                      </a:r>
                      <a:r>
                        <a:rPr lang="en-GB" sz="900" dirty="0" err="1">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oa</a:t>
                      </a:r>
                      <a:r>
                        <a:rPr lang="en-GB" sz="90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 </a:t>
                      </a:r>
                      <a:r>
                        <a:rPr lang="en-GB" sz="900" dirty="0" err="1">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oo,ar</a:t>
                      </a:r>
                      <a:r>
                        <a:rPr lang="en-GB" sz="90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 or, </a:t>
                      </a:r>
                      <a:r>
                        <a:rPr lang="en-GB" sz="900" dirty="0" err="1">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ur</a:t>
                      </a:r>
                      <a:r>
                        <a:rPr lang="en-GB" sz="90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 </a:t>
                      </a:r>
                      <a:r>
                        <a:rPr lang="en-GB" sz="900" dirty="0" err="1">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oo</a:t>
                      </a:r>
                      <a:r>
                        <a:rPr lang="en-GB" sz="90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 ow, oi, ear    </a:t>
                      </a:r>
                    </a:p>
                    <a:p>
                      <a:pPr algn="l">
                        <a:lnSpc>
                          <a:spcPct val="107000"/>
                        </a:lnSpc>
                        <a:spcAft>
                          <a:spcPts val="0"/>
                        </a:spcAft>
                      </a:pPr>
                      <a:r>
                        <a:rPr lang="en-GB" sz="900" b="1"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Week2 Review </a:t>
                      </a:r>
                      <a:r>
                        <a:rPr lang="en-GB" sz="90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er, air, words with double letters, longer words.  </a:t>
                      </a:r>
                    </a:p>
                    <a:p>
                      <a:pPr algn="l">
                        <a:lnSpc>
                          <a:spcPct val="107000"/>
                        </a:lnSpc>
                        <a:spcAft>
                          <a:spcPts val="0"/>
                        </a:spcAft>
                      </a:pPr>
                      <a:r>
                        <a:rPr lang="en-GB" sz="900" b="1"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Week3 Teach</a:t>
                      </a:r>
                      <a:r>
                        <a:rPr lang="en-GB" sz="900"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 </a:t>
                      </a:r>
                      <a:r>
                        <a:rPr lang="en-GB" sz="90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words with two or more digraphs </a:t>
                      </a:r>
                    </a:p>
                    <a:p>
                      <a:pPr algn="l">
                        <a:lnSpc>
                          <a:spcPct val="107000"/>
                        </a:lnSpc>
                        <a:spcAft>
                          <a:spcPts val="0"/>
                        </a:spcAft>
                      </a:pPr>
                      <a:r>
                        <a:rPr lang="en-GB" sz="900" b="1"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Week4 Teach</a:t>
                      </a:r>
                      <a:r>
                        <a:rPr lang="en-GB" sz="900"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 </a:t>
                      </a:r>
                      <a:r>
                        <a:rPr lang="en-GB" sz="90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Longer words, words ending in –</a:t>
                      </a:r>
                      <a:r>
                        <a:rPr lang="en-GB" sz="900" dirty="0" err="1">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ing</a:t>
                      </a:r>
                      <a:r>
                        <a:rPr lang="en-GB" sz="90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 compound words   </a:t>
                      </a:r>
                    </a:p>
                    <a:p>
                      <a:pPr algn="l">
                        <a:lnSpc>
                          <a:spcPct val="107000"/>
                        </a:lnSpc>
                        <a:spcAft>
                          <a:spcPts val="0"/>
                        </a:spcAft>
                      </a:pPr>
                      <a:r>
                        <a:rPr lang="en-GB" sz="900" b="1"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Week5 Teach: </a:t>
                      </a:r>
                      <a:r>
                        <a:rPr lang="en-GB" sz="900"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longer words, words with s (/z/) in the middle, words ending in –s, words with –es at the end. </a:t>
                      </a:r>
                    </a:p>
                    <a:p>
                      <a:pPr algn="ctr">
                        <a:lnSpc>
                          <a:spcPct val="107000"/>
                        </a:lnSpc>
                        <a:spcAft>
                          <a:spcPts val="0"/>
                        </a:spcAft>
                      </a:pPr>
                      <a:r>
                        <a:rPr lang="en-GB" sz="900" b="1"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No teaching of new tricky words, secure spelling of those taught so far</a:t>
                      </a:r>
                      <a:r>
                        <a:rPr lang="en-GB" sz="900" b="1"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               </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lnSpc>
                          <a:spcPct val="107000"/>
                        </a:lnSpc>
                        <a:spcAft>
                          <a:spcPts val="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lnSpc>
                          <a:spcPct val="107000"/>
                        </a:lnSpc>
                        <a:spcAft>
                          <a:spcPts val="0"/>
                        </a:spcAft>
                      </a:pPr>
                      <a:endParaRPr lang="en-GB" sz="900" kern="1200" dirty="0">
                        <a:solidFill>
                          <a:schemeClr val="dk1"/>
                        </a:solidFill>
                        <a:effectLst/>
                        <a:latin typeface="+mn-lt"/>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lnSpc>
                          <a:spcPct val="107000"/>
                        </a:lnSpc>
                        <a:spcAft>
                          <a:spcPts val="0"/>
                        </a:spcAft>
                      </a:pPr>
                      <a:r>
                        <a:rPr lang="en-GB" sz="900" b="1" dirty="0">
                          <a:solidFill>
                            <a:srgbClr val="C00000"/>
                          </a:solidFill>
                          <a:effectLst/>
                          <a:latin typeface="NTPreCursive" panose="03000400000000000000" pitchFamily="66" charset="0"/>
                          <a:cs typeface="Amatic SC" panose="00000500000000000000" pitchFamily="2" charset="-79"/>
                        </a:rPr>
                        <a:t>Summer 1- Phase 4</a:t>
                      </a:r>
                    </a:p>
                    <a:p>
                      <a:pPr algn="l">
                        <a:lnSpc>
                          <a:spcPct val="107000"/>
                        </a:lnSpc>
                        <a:spcAft>
                          <a:spcPts val="0"/>
                        </a:spcAft>
                      </a:pPr>
                      <a:r>
                        <a:rPr lang="en-GB" sz="900" b="1" dirty="0">
                          <a:solidFill>
                            <a:schemeClr val="tx1"/>
                          </a:solidFill>
                          <a:effectLst/>
                          <a:latin typeface="NTPreCursive" panose="03000400000000000000" pitchFamily="66" charset="0"/>
                          <a:cs typeface="Amatic SC" panose="00000500000000000000" pitchFamily="2" charset="-79"/>
                        </a:rPr>
                        <a:t>Week1- </a:t>
                      </a:r>
                      <a:r>
                        <a:rPr lang="en-GB" sz="900" b="0" dirty="0">
                          <a:solidFill>
                            <a:srgbClr val="FF0000"/>
                          </a:solidFill>
                          <a:effectLst/>
                          <a:latin typeface="NTPreCursive" panose="03000400000000000000" pitchFamily="66" charset="0"/>
                          <a:cs typeface="Amatic SC" panose="00000500000000000000" pitchFamily="2" charset="-79"/>
                        </a:rPr>
                        <a:t>short vowels </a:t>
                      </a:r>
                      <a:r>
                        <a:rPr lang="en-GB" sz="900" b="0" dirty="0" err="1">
                          <a:solidFill>
                            <a:srgbClr val="FF0000"/>
                          </a:solidFill>
                          <a:effectLst/>
                          <a:latin typeface="NTPreCursive" panose="03000400000000000000" pitchFamily="66" charset="0"/>
                          <a:cs typeface="Amatic SC" panose="00000500000000000000" pitchFamily="2" charset="-79"/>
                        </a:rPr>
                        <a:t>cvcc</a:t>
                      </a:r>
                      <a:r>
                        <a:rPr lang="en-GB" sz="900" b="0" dirty="0">
                          <a:solidFill>
                            <a:srgbClr val="FF0000"/>
                          </a:solidFill>
                          <a:effectLst/>
                          <a:latin typeface="NTPreCursive" panose="03000400000000000000" pitchFamily="66" charset="0"/>
                          <a:cs typeface="Amatic SC" panose="00000500000000000000" pitchFamily="2" charset="-79"/>
                        </a:rPr>
                        <a:t> </a:t>
                      </a:r>
                      <a:r>
                        <a:rPr lang="en-GB" sz="900" b="1" dirty="0">
                          <a:solidFill>
                            <a:schemeClr val="tx1"/>
                          </a:solidFill>
                          <a:effectLst/>
                          <a:latin typeface="NTPreCursive" panose="03000400000000000000" pitchFamily="66" charset="0"/>
                          <a:cs typeface="Amatic SC" panose="00000500000000000000" pitchFamily="2" charset="-79"/>
                        </a:rPr>
                        <a:t>, Tricky words</a:t>
                      </a:r>
                      <a:r>
                        <a:rPr lang="en-GB" sz="900" b="0" dirty="0">
                          <a:solidFill>
                            <a:schemeClr val="tx1"/>
                          </a:solidFill>
                          <a:effectLst/>
                          <a:latin typeface="NTPreCursive" panose="03000400000000000000" pitchFamily="66" charset="0"/>
                          <a:cs typeface="Amatic SC" panose="00000500000000000000" pitchFamily="2" charset="-79"/>
                        </a:rPr>
                        <a:t>: </a:t>
                      </a:r>
                      <a:r>
                        <a:rPr lang="en-GB" sz="900" b="0" dirty="0">
                          <a:solidFill>
                            <a:srgbClr val="FF0000"/>
                          </a:solidFill>
                          <a:effectLst/>
                          <a:latin typeface="NTPreCursive" panose="03000400000000000000" pitchFamily="66" charset="0"/>
                          <a:cs typeface="Amatic SC" panose="00000500000000000000" pitchFamily="2" charset="-79"/>
                        </a:rPr>
                        <a:t>said, so, have, like</a:t>
                      </a:r>
                    </a:p>
                    <a:p>
                      <a:pPr algn="l">
                        <a:lnSpc>
                          <a:spcPct val="107000"/>
                        </a:lnSpc>
                        <a:spcAft>
                          <a:spcPts val="0"/>
                        </a:spcAft>
                      </a:pPr>
                      <a:r>
                        <a:rPr lang="en-GB" sz="900" b="1" dirty="0">
                          <a:solidFill>
                            <a:schemeClr val="tx1"/>
                          </a:solidFill>
                          <a:effectLst/>
                          <a:latin typeface="NTPreCursive" panose="03000400000000000000" pitchFamily="66" charset="0"/>
                          <a:cs typeface="Amatic SC" panose="00000500000000000000" pitchFamily="2" charset="-79"/>
                        </a:rPr>
                        <a:t>Week2 </a:t>
                      </a:r>
                      <a:r>
                        <a:rPr lang="en-GB" sz="900" b="0" dirty="0">
                          <a:solidFill>
                            <a:srgbClr val="FF0000"/>
                          </a:solidFill>
                          <a:effectLst/>
                          <a:latin typeface="NTPreCursive" panose="03000400000000000000" pitchFamily="66" charset="0"/>
                          <a:cs typeface="Amatic SC" panose="00000500000000000000" pitchFamily="2" charset="-79"/>
                        </a:rPr>
                        <a:t>short vowels </a:t>
                      </a:r>
                      <a:r>
                        <a:rPr lang="en-GB" sz="900" b="0" dirty="0" err="1">
                          <a:solidFill>
                            <a:srgbClr val="FF0000"/>
                          </a:solidFill>
                          <a:effectLst/>
                          <a:latin typeface="NTPreCursive" panose="03000400000000000000" pitchFamily="66" charset="0"/>
                          <a:cs typeface="Amatic SC" panose="00000500000000000000" pitchFamily="2" charset="-79"/>
                        </a:rPr>
                        <a:t>cvcc</a:t>
                      </a:r>
                      <a:r>
                        <a:rPr lang="en-GB" sz="900" b="0" dirty="0">
                          <a:solidFill>
                            <a:srgbClr val="FF0000"/>
                          </a:solidFill>
                          <a:effectLst/>
                          <a:latin typeface="NTPreCursive" panose="03000400000000000000" pitchFamily="66" charset="0"/>
                          <a:cs typeface="Amatic SC" panose="00000500000000000000" pitchFamily="2" charset="-79"/>
                        </a:rPr>
                        <a:t>, </a:t>
                      </a:r>
                      <a:r>
                        <a:rPr lang="en-GB" sz="900" b="0" dirty="0" err="1">
                          <a:solidFill>
                            <a:srgbClr val="FF0000"/>
                          </a:solidFill>
                          <a:effectLst/>
                          <a:latin typeface="NTPreCursive" panose="03000400000000000000" pitchFamily="66" charset="0"/>
                          <a:cs typeface="Amatic SC" panose="00000500000000000000" pitchFamily="2" charset="-79"/>
                        </a:rPr>
                        <a:t>ccvc</a:t>
                      </a:r>
                      <a:r>
                        <a:rPr lang="en-GB" sz="900" b="0" dirty="0">
                          <a:solidFill>
                            <a:srgbClr val="FF0000"/>
                          </a:solidFill>
                          <a:effectLst/>
                          <a:latin typeface="NTPreCursive" panose="03000400000000000000" pitchFamily="66" charset="0"/>
                          <a:cs typeface="Amatic SC" panose="00000500000000000000" pitchFamily="2" charset="-79"/>
                        </a:rPr>
                        <a:t> </a:t>
                      </a:r>
                      <a:r>
                        <a:rPr lang="en-GB" sz="900" b="1" dirty="0">
                          <a:solidFill>
                            <a:schemeClr val="tx1"/>
                          </a:solidFill>
                          <a:effectLst/>
                          <a:latin typeface="NTPreCursive" panose="03000400000000000000" pitchFamily="66" charset="0"/>
                          <a:cs typeface="Amatic SC" panose="00000500000000000000" pitchFamily="2" charset="-79"/>
                        </a:rPr>
                        <a:t>Tricky words</a:t>
                      </a:r>
                      <a:r>
                        <a:rPr lang="en-GB" sz="900" b="1" dirty="0">
                          <a:solidFill>
                            <a:srgbClr val="FF0000"/>
                          </a:solidFill>
                          <a:effectLst/>
                          <a:latin typeface="NTPreCursive" panose="03000400000000000000" pitchFamily="66" charset="0"/>
                          <a:cs typeface="Amatic SC" panose="00000500000000000000" pitchFamily="2" charset="-79"/>
                        </a:rPr>
                        <a:t>: </a:t>
                      </a:r>
                      <a:r>
                        <a:rPr lang="en-GB" sz="900" b="0" dirty="0">
                          <a:solidFill>
                            <a:srgbClr val="FF0000"/>
                          </a:solidFill>
                          <a:effectLst/>
                          <a:latin typeface="NTPreCursive" panose="03000400000000000000" pitchFamily="66" charset="0"/>
                          <a:cs typeface="Amatic SC" panose="00000500000000000000" pitchFamily="2" charset="-79"/>
                        </a:rPr>
                        <a:t>some, come, love do</a:t>
                      </a:r>
                    </a:p>
                    <a:p>
                      <a:pPr algn="l">
                        <a:lnSpc>
                          <a:spcPct val="107000"/>
                        </a:lnSpc>
                        <a:spcAft>
                          <a:spcPts val="0"/>
                        </a:spcAft>
                      </a:pPr>
                      <a:r>
                        <a:rPr lang="en-GB" sz="900" b="1" dirty="0">
                          <a:solidFill>
                            <a:schemeClr val="tx1"/>
                          </a:solidFill>
                          <a:effectLst/>
                          <a:latin typeface="NTPreCursive" panose="03000400000000000000" pitchFamily="66" charset="0"/>
                          <a:cs typeface="Amatic SC" panose="00000500000000000000" pitchFamily="2" charset="-79"/>
                        </a:rPr>
                        <a:t>Week3 </a:t>
                      </a:r>
                      <a:r>
                        <a:rPr lang="en-GB" sz="900" b="0" dirty="0">
                          <a:solidFill>
                            <a:srgbClr val="FF0000"/>
                          </a:solidFill>
                          <a:effectLst/>
                          <a:latin typeface="NTPreCursive" panose="03000400000000000000" pitchFamily="66" charset="0"/>
                          <a:cs typeface="Amatic SC" panose="00000500000000000000" pitchFamily="2" charset="-79"/>
                        </a:rPr>
                        <a:t>short vowels </a:t>
                      </a:r>
                      <a:r>
                        <a:rPr lang="en-GB" sz="900" b="0" dirty="0" err="1">
                          <a:solidFill>
                            <a:srgbClr val="FF0000"/>
                          </a:solidFill>
                          <a:effectLst/>
                          <a:latin typeface="NTPreCursive" panose="03000400000000000000" pitchFamily="66" charset="0"/>
                          <a:cs typeface="Amatic SC" panose="00000500000000000000" pitchFamily="2" charset="-79"/>
                        </a:rPr>
                        <a:t>ccvcc</a:t>
                      </a:r>
                      <a:r>
                        <a:rPr lang="en-GB" sz="900" b="0" dirty="0">
                          <a:solidFill>
                            <a:srgbClr val="FF0000"/>
                          </a:solidFill>
                          <a:effectLst/>
                          <a:latin typeface="NTPreCursive" panose="03000400000000000000" pitchFamily="66" charset="0"/>
                          <a:cs typeface="Amatic SC" panose="00000500000000000000" pitchFamily="2" charset="-79"/>
                        </a:rPr>
                        <a:t>, </a:t>
                      </a:r>
                      <a:r>
                        <a:rPr lang="en-GB" sz="900" b="0" dirty="0" err="1">
                          <a:solidFill>
                            <a:srgbClr val="FF0000"/>
                          </a:solidFill>
                          <a:effectLst/>
                          <a:latin typeface="NTPreCursive" panose="03000400000000000000" pitchFamily="66" charset="0"/>
                          <a:cs typeface="Amatic SC" panose="00000500000000000000" pitchFamily="2" charset="-79"/>
                        </a:rPr>
                        <a:t>cccvc</a:t>
                      </a:r>
                      <a:r>
                        <a:rPr lang="en-GB" sz="900" b="0" dirty="0">
                          <a:solidFill>
                            <a:srgbClr val="FF0000"/>
                          </a:solidFill>
                          <a:effectLst/>
                          <a:latin typeface="NTPreCursive" panose="03000400000000000000" pitchFamily="66" charset="0"/>
                          <a:cs typeface="Amatic SC" panose="00000500000000000000" pitchFamily="2" charset="-79"/>
                        </a:rPr>
                        <a:t>, </a:t>
                      </a:r>
                      <a:r>
                        <a:rPr lang="en-GB" sz="900" b="0" dirty="0" err="1">
                          <a:solidFill>
                            <a:srgbClr val="FF0000"/>
                          </a:solidFill>
                          <a:effectLst/>
                          <a:latin typeface="NTPreCursive" panose="03000400000000000000" pitchFamily="66" charset="0"/>
                          <a:cs typeface="Amatic SC" panose="00000500000000000000" pitchFamily="2" charset="-79"/>
                        </a:rPr>
                        <a:t>cccvc</a:t>
                      </a:r>
                      <a:r>
                        <a:rPr lang="en-GB" sz="900" b="0" dirty="0">
                          <a:solidFill>
                            <a:schemeClr val="tx1"/>
                          </a:solidFill>
                          <a:effectLst/>
                          <a:latin typeface="NTPreCursive" panose="03000400000000000000" pitchFamily="66" charset="0"/>
                          <a:cs typeface="Amatic SC" panose="00000500000000000000" pitchFamily="2" charset="-79"/>
                        </a:rPr>
                        <a:t> T</a:t>
                      </a:r>
                      <a:r>
                        <a:rPr lang="en-GB" sz="900" b="1" dirty="0">
                          <a:solidFill>
                            <a:schemeClr val="tx1"/>
                          </a:solidFill>
                          <a:effectLst/>
                          <a:latin typeface="NTPreCursive" panose="03000400000000000000" pitchFamily="66" charset="0"/>
                          <a:cs typeface="Amatic SC" panose="00000500000000000000" pitchFamily="2" charset="-79"/>
                        </a:rPr>
                        <a:t>ricky words: </a:t>
                      </a:r>
                      <a:r>
                        <a:rPr lang="en-GB" sz="900" b="0" dirty="0">
                          <a:solidFill>
                            <a:srgbClr val="FF0000"/>
                          </a:solidFill>
                          <a:effectLst/>
                          <a:latin typeface="NTPreCursive" panose="03000400000000000000" pitchFamily="66" charset="0"/>
                          <a:cs typeface="Amatic SC" panose="00000500000000000000" pitchFamily="2" charset="-79"/>
                        </a:rPr>
                        <a:t>were, here little, says</a:t>
                      </a:r>
                    </a:p>
                    <a:p>
                      <a:pPr algn="l">
                        <a:lnSpc>
                          <a:spcPct val="107000"/>
                        </a:lnSpc>
                        <a:spcAft>
                          <a:spcPts val="0"/>
                        </a:spcAft>
                      </a:pPr>
                      <a:r>
                        <a:rPr lang="en-GB" sz="900" b="1" dirty="0">
                          <a:solidFill>
                            <a:schemeClr val="tx1"/>
                          </a:solidFill>
                          <a:effectLst/>
                          <a:latin typeface="NTPreCursive" panose="03000400000000000000" pitchFamily="66" charset="0"/>
                          <a:cs typeface="Amatic SC" panose="00000500000000000000" pitchFamily="2" charset="-79"/>
                        </a:rPr>
                        <a:t>Week 4- </a:t>
                      </a:r>
                      <a:r>
                        <a:rPr lang="en-GB" sz="900" b="0" dirty="0">
                          <a:solidFill>
                            <a:srgbClr val="FF0000"/>
                          </a:solidFill>
                          <a:effectLst/>
                          <a:latin typeface="NTPreCursive" panose="03000400000000000000" pitchFamily="66" charset="0"/>
                          <a:cs typeface="Amatic SC" panose="00000500000000000000" pitchFamily="2" charset="-79"/>
                        </a:rPr>
                        <a:t>longer words, compound words </a:t>
                      </a:r>
                      <a:r>
                        <a:rPr lang="en-GB" sz="900" b="1" dirty="0">
                          <a:solidFill>
                            <a:schemeClr val="tx1"/>
                          </a:solidFill>
                          <a:effectLst/>
                          <a:latin typeface="NTPreCursive" panose="03000400000000000000" pitchFamily="66" charset="0"/>
                          <a:cs typeface="Amatic SC" panose="00000500000000000000" pitchFamily="2" charset="-79"/>
                        </a:rPr>
                        <a:t>Tricky words </a:t>
                      </a:r>
                      <a:r>
                        <a:rPr lang="en-GB" sz="900" b="0" dirty="0">
                          <a:solidFill>
                            <a:srgbClr val="FF0000"/>
                          </a:solidFill>
                          <a:effectLst/>
                          <a:latin typeface="NTPreCursive" panose="03000400000000000000" pitchFamily="66" charset="0"/>
                          <a:cs typeface="Amatic SC" panose="00000500000000000000" pitchFamily="2" charset="-79"/>
                        </a:rPr>
                        <a:t>there, when, what, one</a:t>
                      </a:r>
                    </a:p>
                    <a:p>
                      <a:pPr algn="l">
                        <a:lnSpc>
                          <a:spcPct val="107000"/>
                        </a:lnSpc>
                        <a:spcAft>
                          <a:spcPts val="0"/>
                        </a:spcAft>
                      </a:pPr>
                      <a:r>
                        <a:rPr lang="en-GB" sz="900" b="1" dirty="0">
                          <a:solidFill>
                            <a:schemeClr val="tx1"/>
                          </a:solidFill>
                          <a:effectLst/>
                          <a:latin typeface="NTPreCursive" panose="03000400000000000000" pitchFamily="66" charset="0"/>
                          <a:cs typeface="Amatic SC" panose="00000500000000000000" pitchFamily="2" charset="-79"/>
                        </a:rPr>
                        <a:t>Week5- </a:t>
                      </a:r>
                      <a:r>
                        <a:rPr lang="en-GB" sz="900" b="1" dirty="0">
                          <a:solidFill>
                            <a:srgbClr val="FF0000"/>
                          </a:solidFill>
                          <a:effectLst/>
                          <a:latin typeface="NTPreCursive" panose="03000400000000000000" pitchFamily="66" charset="0"/>
                          <a:cs typeface="Amatic SC" panose="00000500000000000000" pitchFamily="2" charset="-79"/>
                        </a:rPr>
                        <a:t>root words ending in : </a:t>
                      </a:r>
                      <a:r>
                        <a:rPr lang="en-GB" sz="900" b="0" dirty="0">
                          <a:solidFill>
                            <a:srgbClr val="FF0000"/>
                          </a:solidFill>
                          <a:effectLst/>
                          <a:latin typeface="NTPreCursive" panose="03000400000000000000" pitchFamily="66" charset="0"/>
                          <a:cs typeface="Amatic SC" panose="00000500000000000000" pitchFamily="2" charset="-79"/>
                        </a:rPr>
                        <a:t>-</a:t>
                      </a:r>
                      <a:r>
                        <a:rPr lang="en-GB" sz="900" b="0" dirty="0" err="1">
                          <a:solidFill>
                            <a:srgbClr val="FF0000"/>
                          </a:solidFill>
                          <a:effectLst/>
                          <a:latin typeface="NTPreCursive" panose="03000400000000000000" pitchFamily="66" charset="0"/>
                          <a:cs typeface="Amatic SC" panose="00000500000000000000" pitchFamily="2" charset="-79"/>
                        </a:rPr>
                        <a:t>ing</a:t>
                      </a:r>
                      <a:r>
                        <a:rPr lang="en-GB" sz="900" b="0" dirty="0">
                          <a:solidFill>
                            <a:srgbClr val="FF0000"/>
                          </a:solidFill>
                          <a:effectLst/>
                          <a:latin typeface="NTPreCursive" panose="03000400000000000000" pitchFamily="66" charset="0"/>
                          <a:cs typeface="Amatic SC" panose="00000500000000000000" pitchFamily="2" charset="-79"/>
                        </a:rPr>
                        <a:t>, -ed (/t/), -ed /id/,- </a:t>
                      </a:r>
                      <a:r>
                        <a:rPr lang="en-GB" sz="900" b="0" dirty="0" err="1">
                          <a:solidFill>
                            <a:srgbClr val="FF0000"/>
                          </a:solidFill>
                          <a:effectLst/>
                          <a:latin typeface="NTPreCursive" panose="03000400000000000000" pitchFamily="66" charset="0"/>
                          <a:cs typeface="Amatic SC" panose="00000500000000000000" pitchFamily="2" charset="-79"/>
                        </a:rPr>
                        <a:t>est</a:t>
                      </a:r>
                      <a:r>
                        <a:rPr lang="en-GB" sz="900" b="0" dirty="0">
                          <a:solidFill>
                            <a:srgbClr val="FF0000"/>
                          </a:solidFill>
                          <a:effectLst/>
                          <a:latin typeface="NTPreCursive" panose="03000400000000000000" pitchFamily="66" charset="0"/>
                          <a:cs typeface="Amatic SC" panose="00000500000000000000" pitchFamily="2" charset="-79"/>
                        </a:rPr>
                        <a:t>   </a:t>
                      </a:r>
                      <a:r>
                        <a:rPr lang="en-GB" sz="900" b="1" dirty="0">
                          <a:solidFill>
                            <a:srgbClr val="FF0000"/>
                          </a:solidFill>
                          <a:effectLst/>
                          <a:latin typeface="NTPreCursive" panose="03000400000000000000" pitchFamily="66" charset="0"/>
                          <a:cs typeface="Amatic SC" panose="00000500000000000000" pitchFamily="2" charset="-79"/>
                        </a:rPr>
                        <a:t> </a:t>
                      </a:r>
                    </a:p>
                    <a:p>
                      <a:pPr algn="l">
                        <a:lnSpc>
                          <a:spcPct val="107000"/>
                        </a:lnSpc>
                        <a:spcAft>
                          <a:spcPts val="0"/>
                        </a:spcAft>
                      </a:pPr>
                      <a:r>
                        <a:rPr lang="en-GB" sz="900" b="1" dirty="0">
                          <a:solidFill>
                            <a:srgbClr val="FF0000"/>
                          </a:solidFill>
                          <a:effectLst/>
                          <a:latin typeface="NTPreCursive" panose="03000400000000000000" pitchFamily="66" charset="0"/>
                          <a:cs typeface="Amatic SC" panose="00000500000000000000" pitchFamily="2" charset="-79"/>
                        </a:rPr>
                        <a:t>         </a:t>
                      </a:r>
                      <a:r>
                        <a:rPr lang="en-GB" sz="900" b="1" dirty="0">
                          <a:solidFill>
                            <a:schemeClr val="tx1"/>
                          </a:solidFill>
                          <a:effectLst/>
                          <a:latin typeface="NTPreCursive" panose="03000400000000000000" pitchFamily="66" charset="0"/>
                          <a:cs typeface="Amatic SC" panose="00000500000000000000" pitchFamily="2" charset="-79"/>
                        </a:rPr>
                        <a:t>Tricky words </a:t>
                      </a:r>
                      <a:r>
                        <a:rPr lang="en-GB" sz="900" b="0" dirty="0">
                          <a:solidFill>
                            <a:srgbClr val="FF0000"/>
                          </a:solidFill>
                          <a:effectLst/>
                          <a:latin typeface="NTPreCursive" panose="03000400000000000000" pitchFamily="66" charset="0"/>
                          <a:cs typeface="Amatic SC" panose="00000500000000000000" pitchFamily="2" charset="-79"/>
                        </a:rPr>
                        <a:t>out, today</a:t>
                      </a:r>
                    </a:p>
                    <a:p>
                      <a:pPr algn="ctr">
                        <a:lnSpc>
                          <a:spcPct val="107000"/>
                        </a:lnSpc>
                        <a:spcAft>
                          <a:spcPts val="0"/>
                        </a:spcAft>
                      </a:pPr>
                      <a:r>
                        <a:rPr lang="en-GB" sz="900" b="1" dirty="0">
                          <a:solidFill>
                            <a:srgbClr val="C00000"/>
                          </a:solidFill>
                          <a:effectLst/>
                          <a:latin typeface="NTPreCursive" panose="03000400000000000000" pitchFamily="66" charset="0"/>
                          <a:cs typeface="Amatic SC" panose="00000500000000000000" pitchFamily="2" charset="-79"/>
                        </a:rPr>
                        <a:t>Summer </a:t>
                      </a:r>
                      <a:r>
                        <a:rPr lang="en-GB" sz="900" b="1">
                          <a:solidFill>
                            <a:srgbClr val="C00000"/>
                          </a:solidFill>
                          <a:effectLst/>
                          <a:latin typeface="NTPreCursive" panose="03000400000000000000" pitchFamily="66" charset="0"/>
                          <a:cs typeface="Amatic SC" panose="00000500000000000000" pitchFamily="2" charset="-79"/>
                        </a:rPr>
                        <a:t>2- Phase 4</a:t>
                      </a:r>
                      <a:endParaRPr lang="en-GB" sz="900" b="1" dirty="0">
                        <a:solidFill>
                          <a:srgbClr val="C00000"/>
                        </a:solidFill>
                        <a:effectLst/>
                        <a:latin typeface="NTPreCursive" panose="03000400000000000000" pitchFamily="66" charset="0"/>
                        <a:cs typeface="Amatic SC" panose="00000500000000000000" pitchFamily="2" charset="-79"/>
                      </a:endParaRPr>
                    </a:p>
                    <a:p>
                      <a:pPr algn="l">
                        <a:lnSpc>
                          <a:spcPct val="107000"/>
                        </a:lnSpc>
                        <a:spcAft>
                          <a:spcPts val="0"/>
                        </a:spcAft>
                      </a:pPr>
                      <a:r>
                        <a:rPr lang="en-GB" sz="900" b="1" dirty="0">
                          <a:solidFill>
                            <a:schemeClr val="tx1"/>
                          </a:solidFill>
                          <a:effectLst/>
                          <a:latin typeface="NTPreCursive" panose="03000400000000000000" pitchFamily="66" charset="0"/>
                          <a:cs typeface="Amatic SC" panose="00000500000000000000" pitchFamily="2" charset="-79"/>
                        </a:rPr>
                        <a:t>Week1-</a:t>
                      </a:r>
                      <a:r>
                        <a:rPr lang="en-GB" sz="900" b="0" dirty="0">
                          <a:solidFill>
                            <a:schemeClr val="tx1"/>
                          </a:solidFill>
                          <a:effectLst/>
                          <a:latin typeface="NTPreCursive" panose="03000400000000000000" pitchFamily="66" charset="0"/>
                          <a:cs typeface="Amatic SC" panose="00000500000000000000" pitchFamily="2" charset="-79"/>
                        </a:rPr>
                        <a:t> </a:t>
                      </a:r>
                      <a:r>
                        <a:rPr lang="en-GB" sz="900" b="0" dirty="0">
                          <a:solidFill>
                            <a:srgbClr val="FF0000"/>
                          </a:solidFill>
                          <a:effectLst/>
                          <a:latin typeface="NTPreCursive" panose="03000400000000000000" pitchFamily="66" charset="0"/>
                          <a:cs typeface="Amatic SC" panose="00000500000000000000" pitchFamily="2" charset="-79"/>
                        </a:rPr>
                        <a:t>Long vowel sounds </a:t>
                      </a:r>
                      <a:r>
                        <a:rPr lang="en-GB" sz="900" b="0" dirty="0" err="1">
                          <a:solidFill>
                            <a:srgbClr val="FF0000"/>
                          </a:solidFill>
                          <a:effectLst/>
                          <a:latin typeface="NTPreCursive" panose="03000400000000000000" pitchFamily="66" charset="0"/>
                          <a:cs typeface="Amatic SC" panose="00000500000000000000" pitchFamily="2" charset="-79"/>
                        </a:rPr>
                        <a:t>cvcc</a:t>
                      </a:r>
                      <a:r>
                        <a:rPr lang="en-GB" sz="900" b="0" dirty="0">
                          <a:solidFill>
                            <a:srgbClr val="FF0000"/>
                          </a:solidFill>
                          <a:effectLst/>
                          <a:latin typeface="NTPreCursive" panose="03000400000000000000" pitchFamily="66" charset="0"/>
                          <a:cs typeface="Amatic SC" panose="00000500000000000000" pitchFamily="2" charset="-79"/>
                        </a:rPr>
                        <a:t>, </a:t>
                      </a:r>
                      <a:r>
                        <a:rPr lang="en-GB" sz="900" b="0" dirty="0" err="1">
                          <a:solidFill>
                            <a:srgbClr val="FF0000"/>
                          </a:solidFill>
                          <a:effectLst/>
                          <a:latin typeface="NTPreCursive" panose="03000400000000000000" pitchFamily="66" charset="0"/>
                          <a:cs typeface="Amatic SC" panose="00000500000000000000" pitchFamily="2" charset="-79"/>
                        </a:rPr>
                        <a:t>ccvc</a:t>
                      </a:r>
                      <a:endParaRPr lang="en-GB" sz="900" b="0" dirty="0">
                        <a:solidFill>
                          <a:srgbClr val="FF0000"/>
                        </a:solidFill>
                        <a:effectLst/>
                        <a:latin typeface="NTPreCursive" panose="03000400000000000000" pitchFamily="66" charset="0"/>
                        <a:cs typeface="Amatic SC" panose="00000500000000000000" pitchFamily="2" charset="-79"/>
                      </a:endParaRPr>
                    </a:p>
                    <a:p>
                      <a:pPr algn="l">
                        <a:lnSpc>
                          <a:spcPct val="107000"/>
                        </a:lnSpc>
                        <a:spcAft>
                          <a:spcPts val="0"/>
                        </a:spcAft>
                      </a:pPr>
                      <a:r>
                        <a:rPr lang="en-GB" sz="900" b="1" dirty="0">
                          <a:solidFill>
                            <a:schemeClr val="tx1"/>
                          </a:solidFill>
                          <a:effectLst/>
                          <a:latin typeface="NTPreCursive" panose="03000400000000000000" pitchFamily="66" charset="0"/>
                          <a:cs typeface="Amatic SC" panose="00000500000000000000" pitchFamily="2" charset="-79"/>
                        </a:rPr>
                        <a:t>Week2</a:t>
                      </a:r>
                      <a:r>
                        <a:rPr lang="en-GB" sz="900" b="0" dirty="0">
                          <a:solidFill>
                            <a:schemeClr val="tx1"/>
                          </a:solidFill>
                          <a:effectLst/>
                          <a:latin typeface="NTPreCursive" panose="03000400000000000000" pitchFamily="66" charset="0"/>
                          <a:cs typeface="Amatic SC" panose="00000500000000000000" pitchFamily="2" charset="-79"/>
                        </a:rPr>
                        <a:t>- </a:t>
                      </a:r>
                      <a:r>
                        <a:rPr lang="en-GB" sz="900" b="0" dirty="0">
                          <a:solidFill>
                            <a:srgbClr val="FF0000"/>
                          </a:solidFill>
                          <a:effectLst/>
                          <a:latin typeface="NTPreCursive" panose="03000400000000000000" pitchFamily="66" charset="0"/>
                          <a:cs typeface="Amatic SC" panose="00000500000000000000" pitchFamily="2" charset="-79"/>
                        </a:rPr>
                        <a:t>Long vowel sounds </a:t>
                      </a:r>
                      <a:r>
                        <a:rPr lang="en-GB" sz="900" b="0" dirty="0" err="1">
                          <a:solidFill>
                            <a:srgbClr val="FF0000"/>
                          </a:solidFill>
                          <a:effectLst/>
                          <a:latin typeface="NTPreCursive" panose="03000400000000000000" pitchFamily="66" charset="0"/>
                          <a:cs typeface="Amatic SC" panose="00000500000000000000" pitchFamily="2" charset="-79"/>
                        </a:rPr>
                        <a:t>ccvc</a:t>
                      </a:r>
                      <a:r>
                        <a:rPr lang="en-GB" sz="900" b="0" dirty="0">
                          <a:solidFill>
                            <a:srgbClr val="FF0000"/>
                          </a:solidFill>
                          <a:effectLst/>
                          <a:latin typeface="NTPreCursive" panose="03000400000000000000" pitchFamily="66" charset="0"/>
                          <a:cs typeface="Amatic SC" panose="00000500000000000000" pitchFamily="2" charset="-79"/>
                        </a:rPr>
                        <a:t>, </a:t>
                      </a:r>
                      <a:r>
                        <a:rPr lang="en-GB" sz="900" b="0" dirty="0" err="1">
                          <a:solidFill>
                            <a:srgbClr val="FF0000"/>
                          </a:solidFill>
                          <a:effectLst/>
                          <a:latin typeface="NTPreCursive" panose="03000400000000000000" pitchFamily="66" charset="0"/>
                          <a:cs typeface="Amatic SC" panose="00000500000000000000" pitchFamily="2" charset="-79"/>
                        </a:rPr>
                        <a:t>cccvc</a:t>
                      </a:r>
                      <a:r>
                        <a:rPr lang="en-GB" sz="900" b="0" dirty="0">
                          <a:solidFill>
                            <a:srgbClr val="FF0000"/>
                          </a:solidFill>
                          <a:effectLst/>
                          <a:latin typeface="NTPreCursive" panose="03000400000000000000" pitchFamily="66" charset="0"/>
                          <a:cs typeface="Amatic SC" panose="00000500000000000000" pitchFamily="2" charset="-79"/>
                        </a:rPr>
                        <a:t>, ccv, </a:t>
                      </a:r>
                      <a:r>
                        <a:rPr lang="en-GB" sz="900" b="0" dirty="0" err="1">
                          <a:solidFill>
                            <a:srgbClr val="FF0000"/>
                          </a:solidFill>
                          <a:effectLst/>
                          <a:latin typeface="NTPreCursive" panose="03000400000000000000" pitchFamily="66" charset="0"/>
                          <a:cs typeface="Amatic SC" panose="00000500000000000000" pitchFamily="2" charset="-79"/>
                        </a:rPr>
                        <a:t>ccvcc</a:t>
                      </a:r>
                      <a:endParaRPr lang="en-GB" sz="900" b="0" dirty="0">
                        <a:solidFill>
                          <a:srgbClr val="FF0000"/>
                        </a:solidFill>
                        <a:effectLst/>
                        <a:latin typeface="NTPreCursive" panose="03000400000000000000" pitchFamily="66" charset="0"/>
                        <a:cs typeface="Amatic SC" panose="00000500000000000000" pitchFamily="2" charset="-79"/>
                      </a:endParaRPr>
                    </a:p>
                    <a:p>
                      <a:pPr algn="l">
                        <a:lnSpc>
                          <a:spcPct val="107000"/>
                        </a:lnSpc>
                        <a:spcAft>
                          <a:spcPts val="0"/>
                        </a:spcAft>
                      </a:pPr>
                      <a:r>
                        <a:rPr lang="en-GB" sz="900" b="1" dirty="0">
                          <a:solidFill>
                            <a:schemeClr val="tx1"/>
                          </a:solidFill>
                          <a:effectLst/>
                          <a:latin typeface="NTPreCursive" panose="03000400000000000000" pitchFamily="66" charset="0"/>
                          <a:cs typeface="Amatic SC" panose="00000500000000000000" pitchFamily="2" charset="-79"/>
                        </a:rPr>
                        <a:t>Week3</a:t>
                      </a:r>
                      <a:r>
                        <a:rPr lang="en-GB" sz="900" b="0" dirty="0">
                          <a:solidFill>
                            <a:schemeClr val="tx1"/>
                          </a:solidFill>
                          <a:effectLst/>
                          <a:latin typeface="NTPreCursive" panose="03000400000000000000" pitchFamily="66" charset="0"/>
                          <a:cs typeface="Amatic SC" panose="00000500000000000000" pitchFamily="2" charset="-79"/>
                        </a:rPr>
                        <a:t>  </a:t>
                      </a:r>
                      <a:r>
                        <a:rPr lang="en-GB" sz="900" b="0" dirty="0">
                          <a:solidFill>
                            <a:srgbClr val="FF0000"/>
                          </a:solidFill>
                          <a:effectLst/>
                          <a:latin typeface="NTPreCursive" panose="03000400000000000000" pitchFamily="66" charset="0"/>
                          <a:cs typeface="Amatic SC" panose="00000500000000000000" pitchFamily="2" charset="-79"/>
                        </a:rPr>
                        <a:t>words ending in –s (s), words ending in –s (z) </a:t>
                      </a:r>
                      <a:r>
                        <a:rPr lang="en-GB" sz="900" b="0" dirty="0">
                          <a:solidFill>
                            <a:schemeClr val="tx1"/>
                          </a:solidFill>
                          <a:effectLst/>
                          <a:latin typeface="NTPreCursive" panose="03000400000000000000" pitchFamily="66" charset="0"/>
                          <a:cs typeface="Amatic SC" panose="00000500000000000000" pitchFamily="2" charset="-79"/>
                        </a:rPr>
                        <a:t> </a:t>
                      </a:r>
                      <a:r>
                        <a:rPr lang="en-GB" sz="900" b="0" dirty="0">
                          <a:solidFill>
                            <a:srgbClr val="FF0000"/>
                          </a:solidFill>
                          <a:effectLst/>
                          <a:latin typeface="NTPreCursive" panose="03000400000000000000" pitchFamily="66" charset="0"/>
                          <a:cs typeface="Amatic SC" panose="00000500000000000000" pitchFamily="2" charset="-79"/>
                        </a:rPr>
                        <a:t>words ending –es</a:t>
                      </a:r>
                    </a:p>
                    <a:p>
                      <a:pPr algn="l">
                        <a:lnSpc>
                          <a:spcPct val="107000"/>
                        </a:lnSpc>
                        <a:spcAft>
                          <a:spcPts val="0"/>
                        </a:spcAft>
                      </a:pPr>
                      <a:r>
                        <a:rPr lang="en-GB" sz="900" b="0" dirty="0">
                          <a:solidFill>
                            <a:srgbClr val="FF0000"/>
                          </a:solidFill>
                          <a:effectLst/>
                          <a:latin typeface="NTPreCursive" panose="03000400000000000000" pitchFamily="66" charset="0"/>
                          <a:cs typeface="Amatic SC" panose="00000500000000000000" pitchFamily="2" charset="-79"/>
                        </a:rPr>
                        <a:t>         Longer words</a:t>
                      </a:r>
                    </a:p>
                    <a:p>
                      <a:pPr algn="l">
                        <a:lnSpc>
                          <a:spcPct val="107000"/>
                        </a:lnSpc>
                        <a:spcAft>
                          <a:spcPts val="0"/>
                        </a:spcAft>
                      </a:pPr>
                      <a:r>
                        <a:rPr lang="en-GB" sz="900" b="1" dirty="0">
                          <a:solidFill>
                            <a:schemeClr val="tx1"/>
                          </a:solidFill>
                          <a:effectLst/>
                          <a:latin typeface="NTPreCursive" panose="03000400000000000000" pitchFamily="66" charset="0"/>
                          <a:cs typeface="Amatic SC" panose="00000500000000000000" pitchFamily="2" charset="-79"/>
                        </a:rPr>
                        <a:t>Week4 </a:t>
                      </a:r>
                      <a:r>
                        <a:rPr lang="en-GB" sz="900" b="0" dirty="0">
                          <a:solidFill>
                            <a:srgbClr val="FF0000"/>
                          </a:solidFill>
                          <a:effectLst/>
                          <a:latin typeface="NTPreCursive" panose="03000400000000000000" pitchFamily="66" charset="0"/>
                          <a:cs typeface="Amatic SC" panose="00000500000000000000" pitchFamily="2" charset="-79"/>
                        </a:rPr>
                        <a:t>Root word ending in –</a:t>
                      </a:r>
                      <a:r>
                        <a:rPr lang="en-GB" sz="900" b="0" dirty="0" err="1">
                          <a:solidFill>
                            <a:srgbClr val="FF0000"/>
                          </a:solidFill>
                          <a:effectLst/>
                          <a:latin typeface="NTPreCursive" panose="03000400000000000000" pitchFamily="66" charset="0"/>
                          <a:cs typeface="Amatic SC" panose="00000500000000000000" pitchFamily="2" charset="-79"/>
                        </a:rPr>
                        <a:t>ing</a:t>
                      </a:r>
                      <a:r>
                        <a:rPr lang="en-GB" sz="900" b="0" dirty="0">
                          <a:solidFill>
                            <a:srgbClr val="FF0000"/>
                          </a:solidFill>
                          <a:effectLst/>
                          <a:latin typeface="NTPreCursive" panose="03000400000000000000" pitchFamily="66" charset="0"/>
                          <a:cs typeface="Amatic SC" panose="00000500000000000000" pitchFamily="2" charset="-79"/>
                        </a:rPr>
                        <a:t>, -ed (/t/) –ed (/id/) –ed (/d/)</a:t>
                      </a:r>
                    </a:p>
                    <a:p>
                      <a:pPr algn="l">
                        <a:lnSpc>
                          <a:spcPct val="107000"/>
                        </a:lnSpc>
                        <a:spcAft>
                          <a:spcPts val="0"/>
                        </a:spcAft>
                      </a:pPr>
                      <a:r>
                        <a:rPr lang="en-GB" sz="900" b="1" dirty="0">
                          <a:solidFill>
                            <a:schemeClr val="tx1"/>
                          </a:solidFill>
                          <a:effectLst/>
                          <a:latin typeface="NTPreCursive" panose="03000400000000000000" pitchFamily="66" charset="0"/>
                          <a:cs typeface="Amatic SC" panose="00000500000000000000" pitchFamily="2" charset="-79"/>
                        </a:rPr>
                        <a:t>Week5</a:t>
                      </a:r>
                      <a:r>
                        <a:rPr lang="en-GB" sz="900" b="0" dirty="0">
                          <a:solidFill>
                            <a:schemeClr val="tx1"/>
                          </a:solidFill>
                          <a:effectLst/>
                          <a:latin typeface="NTPreCursive" panose="03000400000000000000" pitchFamily="66" charset="0"/>
                          <a:cs typeface="Amatic SC" panose="00000500000000000000" pitchFamily="2" charset="-79"/>
                        </a:rPr>
                        <a:t> </a:t>
                      </a:r>
                      <a:r>
                        <a:rPr lang="en-GB" sz="900" b="0" dirty="0">
                          <a:solidFill>
                            <a:srgbClr val="FF0000"/>
                          </a:solidFill>
                          <a:effectLst/>
                          <a:latin typeface="NTPreCursive" panose="03000400000000000000" pitchFamily="66" charset="0"/>
                          <a:cs typeface="Amatic SC" panose="00000500000000000000" pitchFamily="2" charset="-79"/>
                        </a:rPr>
                        <a:t>root word ending in – er, -</a:t>
                      </a:r>
                      <a:r>
                        <a:rPr lang="en-GB" sz="900" b="0" dirty="0" err="1">
                          <a:solidFill>
                            <a:srgbClr val="FF0000"/>
                          </a:solidFill>
                          <a:effectLst/>
                          <a:latin typeface="NTPreCursive" panose="03000400000000000000" pitchFamily="66" charset="0"/>
                          <a:cs typeface="Amatic SC" panose="00000500000000000000" pitchFamily="2" charset="-79"/>
                        </a:rPr>
                        <a:t>est</a:t>
                      </a:r>
                      <a:r>
                        <a:rPr lang="en-GB" sz="900" b="0" dirty="0">
                          <a:solidFill>
                            <a:srgbClr val="FF0000"/>
                          </a:solidFill>
                          <a:effectLst/>
                          <a:latin typeface="NTPreCursive" panose="03000400000000000000" pitchFamily="66" charset="0"/>
                          <a:cs typeface="Amatic SC" panose="00000500000000000000" pitchFamily="2" charset="-79"/>
                        </a:rPr>
                        <a:t>  Longer words,</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1" dirty="0">
                          <a:solidFill>
                            <a:srgbClr val="FF0000"/>
                          </a:solidFill>
                          <a:effectLst/>
                          <a:latin typeface="NTPreCursive" panose="03000400000000000000" pitchFamily="66" charset="0"/>
                          <a:ea typeface="Calibri" panose="020F0502020204030204" pitchFamily="34" charset="0"/>
                          <a:cs typeface="Times New Roman" panose="02020603050405020304" pitchFamily="18" charset="0"/>
                        </a:rPr>
                        <a:t>No teaching of new tricky words, secure spelling of those taught so far</a:t>
                      </a:r>
                      <a:r>
                        <a:rPr lang="en-GB" sz="900" b="1"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dirty="0">
                        <a:solidFill>
                          <a:schemeClr val="tx1"/>
                        </a:solidFill>
                        <a:effectLst/>
                        <a:latin typeface="+mn-lt"/>
                        <a:ea typeface="Calibri" panose="020F0502020204030204" pitchFamily="34" charset="0"/>
                        <a:cs typeface="Amatic SC" panose="00000500000000000000" pitchFamily="2" charset="-79"/>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lnSpc>
                          <a:spcPct val="107000"/>
                        </a:lnSpc>
                        <a:spcAft>
                          <a:spcPts val="800"/>
                        </a:spcAft>
                      </a:pP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816070844"/>
                  </a:ext>
                </a:extLst>
              </a:tr>
              <a:tr h="712577">
                <a:tc>
                  <a:txBody>
                    <a:bodyPr/>
                    <a:lstStyle/>
                    <a:p>
                      <a:pPr algn="ctr"/>
                      <a:r>
                        <a:rPr lang="en-US" sz="1400" b="0" dirty="0">
                          <a:latin typeface="Amatic SC" panose="00000500000000000000" pitchFamily="2" charset="-79"/>
                          <a:cs typeface="Amatic SC" panose="00000500000000000000" pitchFamily="2" charset="-79"/>
                        </a:rPr>
                        <a:t>Nursery rhymes/poetry </a:t>
                      </a:r>
                    </a:p>
                    <a:p>
                      <a:pPr algn="ctr"/>
                      <a:r>
                        <a:rPr lang="en-US" sz="1400" b="0" dirty="0">
                          <a:latin typeface="Amatic SC" panose="00000500000000000000" pitchFamily="2" charset="-79"/>
                          <a:cs typeface="Amatic SC" panose="00000500000000000000" pitchFamily="2" charset="-79"/>
                        </a:rPr>
                        <a:t>To learn off by heart</a:t>
                      </a:r>
                    </a:p>
                    <a:p>
                      <a:pPr algn="ctr"/>
                      <a:endParaRPr lang="en-US" sz="1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800" b="1" kern="1200" dirty="0">
                          <a:solidFill>
                            <a:schemeClr val="dk1"/>
                          </a:solidFill>
                          <a:effectLst/>
                          <a:latin typeface="NTPrint" panose="03000400000000000000" pitchFamily="66" charset="0"/>
                          <a:ea typeface="+mn-ea"/>
                          <a:cs typeface="+mn-cs"/>
                        </a:rPr>
                        <a:t>Nursery Rhymes</a:t>
                      </a:r>
                      <a:endParaRPr lang="en-GB" sz="800" kern="1200" dirty="0">
                        <a:solidFill>
                          <a:schemeClr val="dk1"/>
                        </a:solidFill>
                        <a:effectLst/>
                        <a:latin typeface="NTPrint" panose="03000400000000000000" pitchFamily="66" charset="0"/>
                        <a:ea typeface="+mn-ea"/>
                        <a:cs typeface="+mn-cs"/>
                      </a:endParaRPr>
                    </a:p>
                    <a:p>
                      <a:pPr algn="ctr"/>
                      <a:r>
                        <a:rPr lang="en-GB" sz="800" kern="1200" dirty="0">
                          <a:solidFill>
                            <a:schemeClr val="dk1"/>
                          </a:solidFill>
                          <a:effectLst/>
                          <a:latin typeface="NTPrint" panose="03000400000000000000" pitchFamily="66" charset="0"/>
                          <a:ea typeface="+mn-ea"/>
                          <a:cs typeface="+mn-cs"/>
                        </a:rPr>
                        <a:t>Humpty Dumpty /Miss Polly had a Dolly</a:t>
                      </a:r>
                    </a:p>
                    <a:p>
                      <a:pPr algn="ctr"/>
                      <a:r>
                        <a:rPr lang="en-GB" sz="800" kern="1200" dirty="0">
                          <a:solidFill>
                            <a:schemeClr val="dk1"/>
                          </a:solidFill>
                          <a:effectLst/>
                          <a:latin typeface="NTPrint" panose="03000400000000000000" pitchFamily="66" charset="0"/>
                          <a:ea typeface="+mn-ea"/>
                          <a:cs typeface="+mn-cs"/>
                        </a:rPr>
                        <a:t>Hickory Dickory Dock/Days of the week</a:t>
                      </a:r>
                      <a:endParaRPr lang="en-GB" sz="800" dirty="0">
                        <a:effectLst/>
                        <a:latin typeface="NTPrint" panose="03000400000000000000" pitchFamily="66"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GB" sz="800" b="1" kern="1200" dirty="0">
                          <a:solidFill>
                            <a:schemeClr val="dk1"/>
                          </a:solidFill>
                          <a:effectLst/>
                          <a:latin typeface="NTPrint" panose="03000400000000000000" pitchFamily="66" charset="0"/>
                          <a:ea typeface="+mn-ea"/>
                          <a:cs typeface="+mn-cs"/>
                        </a:rPr>
                        <a:t>Nursery Rhymes</a:t>
                      </a:r>
                      <a:endParaRPr lang="en-GB" sz="800" kern="1200" dirty="0">
                        <a:solidFill>
                          <a:schemeClr val="dk1"/>
                        </a:solidFill>
                        <a:effectLst/>
                        <a:latin typeface="NTPrint" panose="03000400000000000000" pitchFamily="66" charset="0"/>
                        <a:ea typeface="+mn-ea"/>
                        <a:cs typeface="+mn-cs"/>
                      </a:endParaRPr>
                    </a:p>
                    <a:p>
                      <a:pPr lvl="0" algn="ctr"/>
                      <a:r>
                        <a:rPr lang="en-GB" sz="800" kern="1200" dirty="0">
                          <a:solidFill>
                            <a:schemeClr val="dk1"/>
                          </a:solidFill>
                          <a:effectLst/>
                          <a:latin typeface="NTPrint" panose="03000400000000000000" pitchFamily="66" charset="0"/>
                          <a:ea typeface="+mn-ea"/>
                          <a:cs typeface="+mn-cs"/>
                        </a:rPr>
                        <a:t>Twinkle, Twinkle /Dingle Dangle Scarecrow /Christmas Pudding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NTPrint" panose="03000400000000000000" pitchFamily="66" charset="0"/>
                          <a:ea typeface="+mn-ea"/>
                          <a:cs typeface="+mn-cs"/>
                        </a:rPr>
                        <a:t>Number songs and rhymes to 5</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NTPrint" panose="03000400000000000000" pitchFamily="66" charset="0"/>
                          <a:ea typeface="+mn-ea"/>
                          <a:cs typeface="+mn-cs"/>
                        </a:rPr>
                        <a:t> </a:t>
                      </a:r>
                      <a:r>
                        <a:rPr lang="en-GB" sz="800" kern="1200" dirty="0">
                          <a:solidFill>
                            <a:schemeClr val="dk1"/>
                          </a:solidFill>
                          <a:effectLst/>
                          <a:latin typeface="NTPrint" panose="03000400000000000000" pitchFamily="66" charset="0"/>
                          <a:ea typeface="+mn-ea"/>
                          <a:cs typeface="+mn-cs"/>
                        </a:rPr>
                        <a:t>Five little leaves</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kern="1200" dirty="0">
                        <a:solidFill>
                          <a:schemeClr val="dk1"/>
                        </a:solidFill>
                        <a:effectLst/>
                        <a:latin typeface="NTPreCursivefk" panose="03000400000000000000" pitchFamily="66" charset="0"/>
                        <a:ea typeface="+mn-ea"/>
                        <a:cs typeface="+mn-c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800" b="1" kern="1200" dirty="0">
                          <a:solidFill>
                            <a:schemeClr val="dk1"/>
                          </a:solidFill>
                          <a:effectLst/>
                          <a:latin typeface="NTPrint" panose="03000400000000000000" pitchFamily="66" charset="0"/>
                          <a:ea typeface="+mn-ea"/>
                          <a:cs typeface="+mn-cs"/>
                        </a:rPr>
                        <a:t>Nursery Rhymes</a:t>
                      </a:r>
                      <a:endParaRPr lang="en-GB" sz="800" kern="1200" dirty="0">
                        <a:solidFill>
                          <a:schemeClr val="dk1"/>
                        </a:solidFill>
                        <a:effectLst/>
                        <a:latin typeface="NTPrint" panose="03000400000000000000" pitchFamily="66" charset="0"/>
                        <a:ea typeface="+mn-ea"/>
                        <a:cs typeface="+mn-cs"/>
                      </a:endParaRPr>
                    </a:p>
                    <a:p>
                      <a:pPr algn="ctr"/>
                      <a:r>
                        <a:rPr lang="en-GB" sz="800" kern="1200" dirty="0">
                          <a:solidFill>
                            <a:schemeClr val="dk1"/>
                          </a:solidFill>
                          <a:effectLst/>
                          <a:latin typeface="NTPrint" panose="03000400000000000000" pitchFamily="66" charset="0"/>
                          <a:ea typeface="+mn-ea"/>
                          <a:cs typeface="+mn-cs"/>
                        </a:rPr>
                        <a:t>I’m a little teapot /5 Currant Buns </a:t>
                      </a:r>
                    </a:p>
                    <a:p>
                      <a:pPr algn="ctr"/>
                      <a:r>
                        <a:rPr lang="en-GB" sz="800" kern="1200" dirty="0">
                          <a:solidFill>
                            <a:schemeClr val="dk1"/>
                          </a:solidFill>
                          <a:effectLst/>
                          <a:latin typeface="NTPrint" panose="03000400000000000000" pitchFamily="66" charset="0"/>
                          <a:ea typeface="+mn-ea"/>
                          <a:cs typeface="+mn-cs"/>
                        </a:rPr>
                        <a:t> I have 10 little fingers/2 Fat Gentleman</a:t>
                      </a:r>
                    </a:p>
                    <a:p>
                      <a:pPr algn="ctr"/>
                      <a:r>
                        <a:rPr lang="en-GB" sz="800" b="1" kern="1200" dirty="0">
                          <a:solidFill>
                            <a:schemeClr val="dk1"/>
                          </a:solidFill>
                          <a:effectLst/>
                          <a:latin typeface="NTPrint" panose="03000400000000000000" pitchFamily="66" charset="0"/>
                          <a:ea typeface="+mn-ea"/>
                          <a:cs typeface="+mn-cs"/>
                        </a:rPr>
                        <a:t> </a:t>
                      </a:r>
                      <a:r>
                        <a:rPr lang="en-GB" sz="800" kern="1200" dirty="0">
                          <a:solidFill>
                            <a:schemeClr val="dk1"/>
                          </a:solidFill>
                          <a:effectLst/>
                          <a:latin typeface="NTPrint" panose="03000400000000000000" pitchFamily="66" charset="0"/>
                          <a:ea typeface="+mn-ea"/>
                          <a:cs typeface="+mn-cs"/>
                        </a:rPr>
                        <a:t>1,2, 3, 4, 5/ </a:t>
                      </a:r>
                    </a:p>
                    <a:p>
                      <a:pPr lvl="0" algn="ctr"/>
                      <a:r>
                        <a:rPr lang="en-GB" sz="800" kern="1200" dirty="0">
                          <a:solidFill>
                            <a:schemeClr val="dk1"/>
                          </a:solidFill>
                          <a:effectLst/>
                          <a:latin typeface="NTPrint" panose="03000400000000000000" pitchFamily="66" charset="0"/>
                          <a:ea typeface="+mn-ea"/>
                          <a:cs typeface="+mn-cs"/>
                        </a:rPr>
                        <a:t>John Brown’s Crocodile</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GB" sz="800" b="1" kern="1200" dirty="0">
                          <a:solidFill>
                            <a:schemeClr val="dk1"/>
                          </a:solidFill>
                          <a:effectLst/>
                          <a:latin typeface="NTPrint" panose="03000400000000000000" pitchFamily="66" charset="0"/>
                          <a:ea typeface="+mn-ea"/>
                          <a:cs typeface="Amatic SC" panose="00000500000000000000" pitchFamily="2" charset="-79"/>
                        </a:rPr>
                        <a:t>Nursery Rhymes</a:t>
                      </a:r>
                      <a:endParaRPr lang="en-GB" sz="800" kern="1200" dirty="0">
                        <a:solidFill>
                          <a:schemeClr val="dk1"/>
                        </a:solidFill>
                        <a:effectLst/>
                        <a:latin typeface="NTPrint" panose="03000400000000000000" pitchFamily="66" charset="0"/>
                        <a:ea typeface="+mn-ea"/>
                        <a:cs typeface="Amatic SC" panose="00000500000000000000" pitchFamily="2" charset="-79"/>
                      </a:endParaRPr>
                    </a:p>
                    <a:p>
                      <a:pPr lvl="0" algn="ctr"/>
                      <a:r>
                        <a:rPr lang="en-GB" sz="800" kern="1200" dirty="0">
                          <a:solidFill>
                            <a:schemeClr val="dk1"/>
                          </a:solidFill>
                          <a:effectLst/>
                          <a:latin typeface="NTPrint" panose="03000400000000000000" pitchFamily="66" charset="0"/>
                          <a:ea typeface="+mn-ea"/>
                          <a:cs typeface="Amatic SC" panose="00000500000000000000" pitchFamily="2" charset="-79"/>
                        </a:rPr>
                        <a:t>The Grand Old Duke of York/The wheels on the bus. #</a:t>
                      </a:r>
                    </a:p>
                    <a:p>
                      <a:pPr lvl="0" algn="ctr"/>
                      <a:r>
                        <a:rPr lang="en-GB" sz="800" kern="1200" dirty="0">
                          <a:solidFill>
                            <a:schemeClr val="dk1"/>
                          </a:solidFill>
                          <a:effectLst/>
                          <a:latin typeface="NTPrint" panose="03000400000000000000" pitchFamily="66" charset="0"/>
                          <a:ea typeface="+mn-ea"/>
                          <a:cs typeface="Amatic SC" panose="00000500000000000000" pitchFamily="2" charset="-79"/>
                        </a:rPr>
                        <a:t>Down at the station</a:t>
                      </a:r>
                    </a:p>
                    <a:p>
                      <a:pPr algn="ctr"/>
                      <a:endParaRPr lang="en-GB" sz="800" dirty="0">
                        <a:effectLst/>
                        <a:latin typeface="NTPrint" panose="03000400000000000000" pitchFamily="66" charset="0"/>
                        <a:ea typeface="Calibri" panose="020F0502020204030204" pitchFamily="34" charset="0"/>
                        <a:cs typeface="Amatic SC" panose="00000500000000000000" pitchFamily="2" charset="-79"/>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a:txBody>
                    <a:bodyPr/>
                    <a:lstStyle/>
                    <a:p>
                      <a:pPr algn="ctr"/>
                      <a:r>
                        <a:rPr lang="en-GB" sz="800" b="1" kern="1200" dirty="0">
                          <a:solidFill>
                            <a:schemeClr val="dk1"/>
                          </a:solidFill>
                          <a:effectLst/>
                          <a:latin typeface="NTPrint" panose="03000400000000000000" pitchFamily="66" charset="0"/>
                          <a:ea typeface="+mn-ea"/>
                          <a:cs typeface="Amatic SC" panose="00000500000000000000" pitchFamily="2" charset="-79"/>
                        </a:rPr>
                        <a:t>Nursery Rhymes</a:t>
                      </a:r>
                      <a:endParaRPr lang="en-GB" sz="800" kern="1200" dirty="0">
                        <a:solidFill>
                          <a:schemeClr val="dk1"/>
                        </a:solidFill>
                        <a:effectLst/>
                        <a:latin typeface="NTPrint" panose="03000400000000000000" pitchFamily="66" charset="0"/>
                        <a:ea typeface="+mn-ea"/>
                        <a:cs typeface="Amatic SC" panose="00000500000000000000" pitchFamily="2" charset="-79"/>
                      </a:endParaRPr>
                    </a:p>
                    <a:p>
                      <a:pPr lvl="0" algn="ctr"/>
                      <a:r>
                        <a:rPr lang="en-GB" sz="800" kern="1200" dirty="0">
                          <a:solidFill>
                            <a:schemeClr val="dk1"/>
                          </a:solidFill>
                          <a:effectLst/>
                          <a:latin typeface="NTPrint" panose="03000400000000000000" pitchFamily="66" charset="0"/>
                          <a:ea typeface="+mn-ea"/>
                          <a:cs typeface="Amatic SC" panose="00000500000000000000" pitchFamily="2" charset="-79"/>
                        </a:rPr>
                        <a:t>Old McDonald /Mary Mary</a:t>
                      </a:r>
                    </a:p>
                    <a:p>
                      <a:pPr lvl="0" algn="ctr"/>
                      <a:r>
                        <a:rPr lang="en-GB" sz="800" kern="1200" dirty="0">
                          <a:solidFill>
                            <a:schemeClr val="dk1"/>
                          </a:solidFill>
                          <a:effectLst/>
                          <a:latin typeface="NTPrint" panose="03000400000000000000" pitchFamily="66" charset="0"/>
                          <a:ea typeface="+mn-ea"/>
                          <a:cs typeface="Amatic SC" panose="00000500000000000000" pitchFamily="2" charset="-79"/>
                        </a:rPr>
                        <a:t>This is the way we…</a:t>
                      </a:r>
                    </a:p>
                    <a:p>
                      <a:pPr lvl="0" algn="ctr"/>
                      <a:r>
                        <a:rPr lang="en-GB" sz="800" kern="1200" dirty="0">
                          <a:solidFill>
                            <a:schemeClr val="dk1"/>
                          </a:solidFill>
                          <a:effectLst/>
                          <a:latin typeface="NTPrint" panose="03000400000000000000" pitchFamily="66" charset="0"/>
                          <a:ea typeface="+mn-ea"/>
                          <a:cs typeface="Amatic SC" panose="00000500000000000000" pitchFamily="2" charset="-79"/>
                        </a:rPr>
                        <a:t>/Number songs and rhymes:</a:t>
                      </a:r>
                    </a:p>
                    <a:p>
                      <a:pPr lvl="0" algn="ctr"/>
                      <a:r>
                        <a:rPr lang="en-GB" sz="800" kern="1200" dirty="0">
                          <a:solidFill>
                            <a:schemeClr val="dk1"/>
                          </a:solidFill>
                          <a:effectLst/>
                          <a:latin typeface="NTPrint" panose="03000400000000000000" pitchFamily="66" charset="0"/>
                          <a:ea typeface="+mn-ea"/>
                          <a:cs typeface="Amatic SC" panose="00000500000000000000" pitchFamily="2" charset="-79"/>
                        </a:rPr>
                        <a:t>5 Little Peas /1 Potato etc </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800" b="1" kern="1200" dirty="0">
                          <a:solidFill>
                            <a:schemeClr val="dk1"/>
                          </a:solidFill>
                          <a:effectLst/>
                          <a:latin typeface="NTPrint" panose="03000400000000000000" pitchFamily="66" charset="0"/>
                          <a:ea typeface="+mn-ea"/>
                          <a:cs typeface="Amatic SC" panose="00000500000000000000" pitchFamily="2" charset="-79"/>
                        </a:rPr>
                        <a:t>Nursery Rhymes</a:t>
                      </a:r>
                      <a:endParaRPr lang="en-GB" sz="800" kern="1200" dirty="0">
                        <a:solidFill>
                          <a:schemeClr val="dk1"/>
                        </a:solidFill>
                        <a:effectLst/>
                        <a:latin typeface="NTPrint" panose="03000400000000000000" pitchFamily="66" charset="0"/>
                        <a:ea typeface="+mn-ea"/>
                        <a:cs typeface="Amatic SC" panose="00000500000000000000" pitchFamily="2" charset="-79"/>
                      </a:endParaRPr>
                    </a:p>
                    <a:p>
                      <a:pPr lvl="0" algn="ctr"/>
                      <a:r>
                        <a:rPr lang="en-GB" sz="800" kern="1200" dirty="0" err="1">
                          <a:solidFill>
                            <a:schemeClr val="dk1"/>
                          </a:solidFill>
                          <a:effectLst/>
                          <a:latin typeface="NTPrint" panose="03000400000000000000" pitchFamily="66" charset="0"/>
                          <a:ea typeface="+mn-ea"/>
                          <a:cs typeface="Amatic SC" panose="00000500000000000000" pitchFamily="2" charset="-79"/>
                        </a:rPr>
                        <a:t>Incy</a:t>
                      </a:r>
                      <a:r>
                        <a:rPr lang="en-GB" sz="800" kern="1200" dirty="0">
                          <a:solidFill>
                            <a:schemeClr val="dk1"/>
                          </a:solidFill>
                          <a:effectLst/>
                          <a:latin typeface="NTPrint" panose="03000400000000000000" pitchFamily="66" charset="0"/>
                          <a:ea typeface="+mn-ea"/>
                          <a:cs typeface="Amatic SC" panose="00000500000000000000" pitchFamily="2" charset="-79"/>
                        </a:rPr>
                        <a:t> </a:t>
                      </a:r>
                      <a:r>
                        <a:rPr lang="en-GB" sz="800" kern="1200" dirty="0" err="1">
                          <a:solidFill>
                            <a:schemeClr val="dk1"/>
                          </a:solidFill>
                          <a:effectLst/>
                          <a:latin typeface="NTPrint" panose="03000400000000000000" pitchFamily="66" charset="0"/>
                          <a:ea typeface="+mn-ea"/>
                          <a:cs typeface="Amatic SC" panose="00000500000000000000" pitchFamily="2" charset="-79"/>
                        </a:rPr>
                        <a:t>Wincy</a:t>
                      </a:r>
                      <a:r>
                        <a:rPr lang="en-GB" sz="800" kern="1200" dirty="0">
                          <a:solidFill>
                            <a:schemeClr val="dk1"/>
                          </a:solidFill>
                          <a:effectLst/>
                          <a:latin typeface="NTPrint" panose="03000400000000000000" pitchFamily="66" charset="0"/>
                          <a:ea typeface="+mn-ea"/>
                          <a:cs typeface="Amatic SC" panose="00000500000000000000" pitchFamily="2" charset="-79"/>
                        </a:rPr>
                        <a:t>/ Here are the Beehives</a:t>
                      </a:r>
                    </a:p>
                    <a:p>
                      <a:pPr lvl="0" algn="ctr"/>
                      <a:r>
                        <a:rPr lang="en-GB" sz="800" kern="1200" dirty="0">
                          <a:solidFill>
                            <a:schemeClr val="dk1"/>
                          </a:solidFill>
                          <a:effectLst/>
                          <a:latin typeface="NTPrint" panose="03000400000000000000" pitchFamily="66" charset="0"/>
                          <a:ea typeface="+mn-ea"/>
                          <a:cs typeface="Amatic SC" panose="00000500000000000000" pitchFamily="2" charset="-79"/>
                        </a:rPr>
                        <a:t>The Ants Go Marching/I’ve got a body</a:t>
                      </a:r>
                    </a:p>
                    <a:p>
                      <a:pPr lvl="0" algn="ctr"/>
                      <a:r>
                        <a:rPr lang="en-GB" sz="800" kern="1200" dirty="0">
                          <a:solidFill>
                            <a:schemeClr val="dk1"/>
                          </a:solidFill>
                          <a:effectLst/>
                          <a:latin typeface="NTPrint" panose="03000400000000000000" pitchFamily="66" charset="0"/>
                          <a:ea typeface="+mn-ea"/>
                          <a:cs typeface="Amatic SC" panose="00000500000000000000" pitchFamily="2" charset="-79"/>
                        </a:rPr>
                        <a:t>Keep on Dancing/Heads, Shoulders, </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1399399101"/>
                  </a:ext>
                </a:extLst>
              </a:tr>
            </a:tbl>
          </a:graphicData>
        </a:graphic>
      </p:graphicFrame>
      <p:pic>
        <p:nvPicPr>
          <p:cNvPr id="8" name="Picture 7">
            <a:extLst>
              <a:ext uri="{FF2B5EF4-FFF2-40B4-BE49-F238E27FC236}">
                <a16:creationId xmlns:a16="http://schemas.microsoft.com/office/drawing/2014/main" id="{3845C3A2-465D-4ED4-8E86-34EBC63DAF6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317442" y="58646"/>
            <a:ext cx="501298" cy="501298"/>
          </a:xfrm>
          <a:prstGeom prst="rect">
            <a:avLst/>
          </a:prstGeom>
        </p:spPr>
      </p:pic>
      <p:pic>
        <p:nvPicPr>
          <p:cNvPr id="6" name="Picture 5">
            <a:extLst>
              <a:ext uri="{FF2B5EF4-FFF2-40B4-BE49-F238E27FC236}">
                <a16:creationId xmlns:a16="http://schemas.microsoft.com/office/drawing/2014/main" id="{75E0ECE4-A75E-46A9-96B3-B846B2B4EA62}"/>
              </a:ext>
            </a:extLst>
          </p:cNvPr>
          <p:cNvPicPr>
            <a:picLocks noChangeAspect="1"/>
          </p:cNvPicPr>
          <p:nvPr/>
        </p:nvPicPr>
        <p:blipFill>
          <a:blip r:embed="rId4"/>
          <a:stretch>
            <a:fillRect/>
          </a:stretch>
        </p:blipFill>
        <p:spPr>
          <a:xfrm>
            <a:off x="754176" y="149118"/>
            <a:ext cx="772051" cy="692458"/>
          </a:xfrm>
          <a:prstGeom prst="rect">
            <a:avLst/>
          </a:prstGeom>
        </p:spPr>
      </p:pic>
    </p:spTree>
    <p:extLst>
      <p:ext uri="{BB962C8B-B14F-4D97-AF65-F5344CB8AC3E}">
        <p14:creationId xmlns:p14="http://schemas.microsoft.com/office/powerpoint/2010/main" val="27216517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2 Long Term Plan 2026-27</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535832967"/>
              </p:ext>
            </p:extLst>
          </p:nvPr>
        </p:nvGraphicFramePr>
        <p:xfrm>
          <a:off x="366318" y="595720"/>
          <a:ext cx="11459364" cy="6161990"/>
        </p:xfrm>
        <a:graphic>
          <a:graphicData uri="http://schemas.openxmlformats.org/drawingml/2006/table">
            <a:tbl>
              <a:tblPr firstRow="1" bandRow="1">
                <a:tableStyleId>{5C22544A-7EE6-4342-B048-85BDC9FD1C3A}</a:tableStyleId>
              </a:tblPr>
              <a:tblGrid>
                <a:gridCol w="1515748">
                  <a:extLst>
                    <a:ext uri="{9D8B030D-6E8A-4147-A177-3AD203B41FA5}">
                      <a16:colId xmlns:a16="http://schemas.microsoft.com/office/drawing/2014/main" val="385991600"/>
                    </a:ext>
                  </a:extLst>
                </a:gridCol>
                <a:gridCol w="1722268">
                  <a:extLst>
                    <a:ext uri="{9D8B030D-6E8A-4147-A177-3AD203B41FA5}">
                      <a16:colId xmlns:a16="http://schemas.microsoft.com/office/drawing/2014/main" val="2865123548"/>
                    </a:ext>
                  </a:extLst>
                </a:gridCol>
                <a:gridCol w="1673140">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6891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Autumn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bg1">
                              <a:lumMod val="50000"/>
                            </a:schemeClr>
                          </a:solidFill>
                          <a:latin typeface="Amatic SC" panose="00000500000000000000" pitchFamily="2" charset="-79"/>
                          <a:cs typeface="Amatic SC" panose="00000500000000000000" pitchFamily="2" charset="-79"/>
                        </a:rPr>
                        <a:t>Autumn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7518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Super Lawns parkers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Once upon a ,,, poem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Where in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What’s growing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Wonderful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834045">
                <a:tc>
                  <a:txBody>
                    <a:bodyPr/>
                    <a:lstStyle/>
                    <a:p>
                      <a:pPr algn="ctr"/>
                      <a:r>
                        <a:rPr lang="en-US" sz="3600" b="0" dirty="0">
                          <a:latin typeface="Amatic SC" panose="00000500000000000000" pitchFamily="2" charset="-79"/>
                          <a:cs typeface="Amatic SC" panose="00000500000000000000" pitchFamily="2" charset="-79"/>
                        </a:rPr>
                        <a:t>Writing </a:t>
                      </a:r>
                    </a:p>
                    <a:p>
                      <a:pPr algn="ctr"/>
                      <a:endParaRPr lang="en-US" sz="1800" b="0" dirty="0">
                        <a:latin typeface="Amatic SC" panose="00000500000000000000" pitchFamily="2" charset="-79"/>
                        <a:cs typeface="Amatic SC" panose="00000500000000000000" pitchFamily="2" charset="-79"/>
                      </a:endParaRPr>
                    </a:p>
                    <a:p>
                      <a:pPr algn="ctr"/>
                      <a:r>
                        <a:rPr lang="en-US" sz="1600" b="0" dirty="0">
                          <a:latin typeface="Amatic SC" panose="00000500000000000000" pitchFamily="2" charset="-79"/>
                          <a:cs typeface="Amatic SC" panose="00000500000000000000" pitchFamily="2" charset="-79"/>
                        </a:rPr>
                        <a:t>Writing Skills will be developed throughout the year. There will be daily Finger Gym/squiggle sessions.</a:t>
                      </a:r>
                    </a:p>
                    <a:p>
                      <a:pPr algn="ctr"/>
                      <a:r>
                        <a:rPr lang="en-US" sz="1600" b="0" dirty="0">
                          <a:solidFill>
                            <a:srgbClr val="C00000"/>
                          </a:solidFill>
                          <a:latin typeface="Amatic SC" panose="00000500000000000000" pitchFamily="2" charset="-79"/>
                          <a:cs typeface="Amatic SC" panose="00000500000000000000" pitchFamily="2" charset="-79"/>
                        </a:rPr>
                        <a:t>Half term writing assessments will take place in the form of a portrait and name writing</a:t>
                      </a:r>
                    </a:p>
                    <a:p>
                      <a:pPr algn="ctr"/>
                      <a:endParaRPr lang="en-US" sz="9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200" b="0" kern="1200" dirty="0">
                          <a:solidFill>
                            <a:srgbClr val="FF0000"/>
                          </a:solidFill>
                          <a:effectLst/>
                          <a:latin typeface="NTPrint" panose="03000400000000000000" pitchFamily="66" charset="0"/>
                          <a:ea typeface="+mn-ea"/>
                          <a:cs typeface="Amatic SC" panose="00000500000000000000" pitchFamily="2" charset="-79"/>
                        </a:rPr>
                        <a:t>Key </a:t>
                      </a:r>
                      <a:r>
                        <a:rPr lang="en-GB" sz="1200" b="0" kern="1200" dirty="0">
                          <a:solidFill>
                            <a:schemeClr val="tx1"/>
                          </a:solidFill>
                          <a:effectLst/>
                          <a:latin typeface="NTPrint" panose="03000400000000000000" pitchFamily="66" charset="0"/>
                          <a:ea typeface="+mn-ea"/>
                          <a:cs typeface="Amatic SC" panose="00000500000000000000" pitchFamily="2" charset="-79"/>
                        </a:rPr>
                        <a:t>/</a:t>
                      </a:r>
                      <a:r>
                        <a:rPr lang="en-GB" sz="1200" b="0" kern="1200" dirty="0">
                          <a:solidFill>
                            <a:schemeClr val="accent1">
                              <a:lumMod val="75000"/>
                            </a:schemeClr>
                          </a:solidFill>
                          <a:effectLst/>
                          <a:latin typeface="NTPrint" panose="03000400000000000000" pitchFamily="66" charset="0"/>
                          <a:ea typeface="+mn-ea"/>
                          <a:cs typeface="Amatic SC" panose="00000500000000000000" pitchFamily="2" charset="-79"/>
                        </a:rPr>
                        <a:t>Supporting</a:t>
                      </a:r>
                      <a:r>
                        <a:rPr lang="en-GB" sz="1200" b="0" kern="1200" dirty="0">
                          <a:solidFill>
                            <a:schemeClr val="tx1"/>
                          </a:solidFill>
                          <a:effectLst/>
                          <a:latin typeface="NTPrint" panose="03000400000000000000" pitchFamily="66" charset="0"/>
                          <a:ea typeface="+mn-ea"/>
                          <a:cs typeface="Amatic SC" panose="00000500000000000000" pitchFamily="2" charset="-79"/>
                        </a:rPr>
                        <a:t> Texts as a Stimulus:</a:t>
                      </a:r>
                    </a:p>
                    <a:p>
                      <a:pPr algn="ctr"/>
                      <a:r>
                        <a:rPr lang="en-GB" sz="1100" b="0" kern="1200" dirty="0">
                          <a:solidFill>
                            <a:srgbClr val="FF0000"/>
                          </a:solidFill>
                          <a:effectLst/>
                          <a:latin typeface="NTPrint" panose="03000400000000000000" pitchFamily="66" charset="0"/>
                          <a:ea typeface="+mn-ea"/>
                          <a:cs typeface="+mn-cs"/>
                        </a:rPr>
                        <a:t>Sharing A shell </a:t>
                      </a:r>
                    </a:p>
                    <a:p>
                      <a:pPr algn="ctr"/>
                      <a:r>
                        <a:rPr lang="en-GB" sz="1100" b="0" kern="1200" dirty="0">
                          <a:solidFill>
                            <a:srgbClr val="FF0000"/>
                          </a:solidFill>
                          <a:effectLst/>
                          <a:latin typeface="NTPrint" panose="03000400000000000000" pitchFamily="66" charset="0"/>
                          <a:ea typeface="+mn-ea"/>
                          <a:cs typeface="+mn-cs"/>
                        </a:rPr>
                        <a:t>The Tell Me Tree</a:t>
                      </a:r>
                    </a:p>
                    <a:p>
                      <a:pPr algn="ctr"/>
                      <a:r>
                        <a:rPr lang="en-GB" sz="1100" b="0" kern="1200" dirty="0">
                          <a:solidFill>
                            <a:srgbClr val="FF0000"/>
                          </a:solidFill>
                          <a:effectLst/>
                          <a:latin typeface="NTPrint" panose="03000400000000000000" pitchFamily="66" charset="0"/>
                          <a:ea typeface="+mn-ea"/>
                          <a:cs typeface="+mn-cs"/>
                        </a:rPr>
                        <a:t>Each Peach Pear Plum</a:t>
                      </a:r>
                    </a:p>
                    <a:p>
                      <a:pPr algn="ctr"/>
                      <a:r>
                        <a:rPr lang="en-GB" sz="1100" b="0" kern="1200" dirty="0">
                          <a:solidFill>
                            <a:srgbClr val="FF0000"/>
                          </a:solidFill>
                          <a:effectLst/>
                          <a:latin typeface="NTPrint" panose="03000400000000000000" pitchFamily="66" charset="0"/>
                          <a:ea typeface="+mn-ea"/>
                          <a:cs typeface="+mn-cs"/>
                        </a:rPr>
                        <a:t>Stick Man</a:t>
                      </a:r>
                    </a:p>
                    <a:p>
                      <a:pPr algn="ctr"/>
                      <a:r>
                        <a:rPr lang="en-GB" sz="1100" b="0" kern="1200" dirty="0" err="1">
                          <a:solidFill>
                            <a:srgbClr val="FF0000"/>
                          </a:solidFill>
                          <a:effectLst/>
                          <a:latin typeface="NTPrint" panose="03000400000000000000" pitchFamily="66" charset="0"/>
                          <a:ea typeface="+mn-ea"/>
                          <a:cs typeface="+mn-cs"/>
                        </a:rPr>
                        <a:t>‘Twas</a:t>
                      </a:r>
                      <a:r>
                        <a:rPr lang="en-GB" sz="1100" b="0" kern="1200" dirty="0">
                          <a:solidFill>
                            <a:srgbClr val="FF0000"/>
                          </a:solidFill>
                          <a:effectLst/>
                          <a:latin typeface="NTPrint" panose="03000400000000000000" pitchFamily="66" charset="0"/>
                          <a:ea typeface="+mn-ea"/>
                          <a:cs typeface="+mn-cs"/>
                        </a:rPr>
                        <a:t> the Night Before Christmas</a:t>
                      </a:r>
                    </a:p>
                    <a:p>
                      <a:pPr algn="ctr"/>
                      <a:r>
                        <a:rPr lang="en-GB" sz="1100" b="0" kern="1200" dirty="0">
                          <a:solidFill>
                            <a:schemeClr val="accent1">
                              <a:lumMod val="75000"/>
                            </a:schemeClr>
                          </a:solidFill>
                          <a:effectLst/>
                          <a:latin typeface="NTPrint" panose="03000400000000000000" pitchFamily="66" charset="0"/>
                          <a:ea typeface="+mn-ea"/>
                          <a:cs typeface="+mn-cs"/>
                        </a:rPr>
                        <a:t>Have You Filled My Bucket?</a:t>
                      </a:r>
                    </a:p>
                    <a:p>
                      <a:pPr algn="ctr"/>
                      <a:r>
                        <a:rPr lang="en-GB" sz="1100" b="0" kern="1200" dirty="0">
                          <a:solidFill>
                            <a:schemeClr val="accent1">
                              <a:lumMod val="75000"/>
                            </a:schemeClr>
                          </a:solidFill>
                          <a:effectLst/>
                          <a:latin typeface="NTPrint" panose="03000400000000000000" pitchFamily="66" charset="0"/>
                          <a:ea typeface="+mn-ea"/>
                          <a:cs typeface="+mn-cs"/>
                        </a:rPr>
                        <a:t>My Friend Bear</a:t>
                      </a:r>
                    </a:p>
                    <a:p>
                      <a:pPr algn="ctr"/>
                      <a:r>
                        <a:rPr lang="en-GB" sz="1100" b="0" kern="1200" dirty="0">
                          <a:solidFill>
                            <a:schemeClr val="accent1">
                              <a:lumMod val="75000"/>
                            </a:schemeClr>
                          </a:solidFill>
                          <a:effectLst/>
                          <a:latin typeface="NTPrint" panose="03000400000000000000" pitchFamily="66" charset="0"/>
                          <a:ea typeface="+mn-ea"/>
                          <a:cs typeface="+mn-cs"/>
                        </a:rPr>
                        <a:t>Rainbow Fish</a:t>
                      </a:r>
                    </a:p>
                    <a:p>
                      <a:pPr algn="ctr"/>
                      <a:r>
                        <a:rPr lang="en-GB" sz="1100" b="0" kern="1200" dirty="0">
                          <a:solidFill>
                            <a:schemeClr val="accent1">
                              <a:lumMod val="75000"/>
                            </a:schemeClr>
                          </a:solidFill>
                          <a:effectLst/>
                          <a:latin typeface="NTPrint" panose="03000400000000000000" pitchFamily="66" charset="0"/>
                          <a:ea typeface="+mn-ea"/>
                          <a:cs typeface="+mn-cs"/>
                        </a:rPr>
                        <a:t>Marvellous Me</a:t>
                      </a:r>
                    </a:p>
                    <a:p>
                      <a:pPr algn="ctr"/>
                      <a:r>
                        <a:rPr lang="en-GB" sz="1100" b="0" kern="1200" dirty="0">
                          <a:solidFill>
                            <a:schemeClr val="accent1">
                              <a:lumMod val="75000"/>
                            </a:schemeClr>
                          </a:solidFill>
                          <a:effectLst/>
                          <a:latin typeface="NTPrint" panose="03000400000000000000" pitchFamily="66" charset="0"/>
                          <a:ea typeface="+mn-ea"/>
                          <a:cs typeface="+mn-cs"/>
                        </a:rPr>
                        <a:t>The Go Away Bird</a:t>
                      </a:r>
                    </a:p>
                    <a:p>
                      <a:pPr algn="ctr"/>
                      <a:r>
                        <a:rPr lang="en-GB" sz="1100" b="0" kern="1200" dirty="0">
                          <a:solidFill>
                            <a:schemeClr val="accent1">
                              <a:lumMod val="75000"/>
                            </a:schemeClr>
                          </a:solidFill>
                          <a:effectLst/>
                          <a:latin typeface="NTPrint" panose="03000400000000000000" pitchFamily="66" charset="0"/>
                          <a:ea typeface="+mn-ea"/>
                          <a:cs typeface="+mn-cs"/>
                        </a:rPr>
                        <a:t>We’re Going on a Leaf Hunt</a:t>
                      </a:r>
                    </a:p>
                    <a:p>
                      <a:pPr algn="ctr"/>
                      <a:r>
                        <a:rPr lang="en-GB" sz="1100" b="0" kern="1200" dirty="0">
                          <a:solidFill>
                            <a:schemeClr val="accent1">
                              <a:lumMod val="75000"/>
                            </a:schemeClr>
                          </a:solidFill>
                          <a:effectLst/>
                          <a:latin typeface="NTPrint" panose="03000400000000000000" pitchFamily="66" charset="0"/>
                          <a:ea typeface="+mn-ea"/>
                          <a:cs typeface="+mn-cs"/>
                        </a:rPr>
                        <a:t>The Nativity</a:t>
                      </a:r>
                    </a:p>
                    <a:p>
                      <a:pPr algn="ctr"/>
                      <a:r>
                        <a:rPr lang="en-GB" sz="1100" b="0" kern="1200" dirty="0">
                          <a:solidFill>
                            <a:schemeClr val="accent1">
                              <a:lumMod val="75000"/>
                            </a:schemeClr>
                          </a:solidFill>
                          <a:effectLst/>
                          <a:latin typeface="NTPrint" panose="03000400000000000000" pitchFamily="66" charset="0"/>
                          <a:ea typeface="+mn-ea"/>
                          <a:cs typeface="+mn-cs"/>
                        </a:rPr>
                        <a:t>Little Miss Diwali</a:t>
                      </a:r>
                    </a:p>
                    <a:p>
                      <a:pPr algn="ctr"/>
                      <a:endParaRPr lang="en-GB" sz="1100" b="0" kern="1200" dirty="0">
                        <a:solidFill>
                          <a:schemeClr val="accent1">
                            <a:lumMod val="75000"/>
                          </a:schemeClr>
                        </a:solidFill>
                        <a:effectLst/>
                        <a:latin typeface="NTPrint" panose="03000400000000000000" pitchFamily="66" charset="0"/>
                        <a:ea typeface="+mn-ea"/>
                        <a:cs typeface="+mn-cs"/>
                      </a:endParaRPr>
                    </a:p>
                    <a:p>
                      <a:pPr algn="ctr"/>
                      <a:r>
                        <a:rPr lang="en-GB" sz="1200" b="0" kern="1200" dirty="0">
                          <a:solidFill>
                            <a:srgbClr val="C00000"/>
                          </a:solidFill>
                          <a:effectLst/>
                          <a:latin typeface="NTPrint" panose="03000400000000000000" pitchFamily="66" charset="0"/>
                          <a:ea typeface="+mn-ea"/>
                          <a:cs typeface="+mn-cs"/>
                        </a:rPr>
                        <a:t>In Autumn Term children will:</a:t>
                      </a:r>
                      <a:endParaRPr lang="en-GB" sz="1200" b="0" dirty="0">
                        <a:solidFill>
                          <a:srgbClr val="C00000"/>
                        </a:solidFill>
                        <a:latin typeface="NTPrint" panose="03000400000000000000" pitchFamily="66" charset="0"/>
                        <a:cs typeface="Amatic SC" panose="00000500000000000000" pitchFamily="2" charset="-79"/>
                      </a:endParaRPr>
                    </a:p>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100" b="0" kern="1200" dirty="0">
                          <a:solidFill>
                            <a:schemeClr val="bg1">
                              <a:lumMod val="50000"/>
                            </a:schemeClr>
                          </a:solidFill>
                          <a:effectLst/>
                          <a:latin typeface="NTPrint" panose="03000400000000000000" pitchFamily="66" charset="0"/>
                          <a:ea typeface="+mn-ea"/>
                          <a:cs typeface="Amatic SC" panose="00000500000000000000" pitchFamily="2" charset="-79"/>
                        </a:rPr>
                        <a:t>Begin to show a preference for a dominant hand </a:t>
                      </a:r>
                    </a:p>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100" b="0" kern="1200" dirty="0">
                          <a:solidFill>
                            <a:schemeClr val="bg1">
                              <a:lumMod val="50000"/>
                            </a:schemeClr>
                          </a:solidFill>
                          <a:effectLst/>
                          <a:latin typeface="NTPrint" panose="03000400000000000000" pitchFamily="66" charset="0"/>
                          <a:ea typeface="+mn-ea"/>
                          <a:cs typeface="Amatic SC" panose="00000500000000000000" pitchFamily="2" charset="-79"/>
                        </a:rPr>
                        <a:t>Develop the strength in their hands through Finger Gym/Dough Disco</a:t>
                      </a:r>
                    </a:p>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100" b="0" kern="1200" dirty="0">
                          <a:solidFill>
                            <a:schemeClr val="bg1">
                              <a:lumMod val="50000"/>
                            </a:schemeClr>
                          </a:solidFill>
                          <a:effectLst/>
                          <a:latin typeface="NTPrint" panose="03000400000000000000" pitchFamily="66" charset="0"/>
                          <a:ea typeface="+mn-ea"/>
                          <a:cs typeface="Amatic SC" panose="00000500000000000000" pitchFamily="2" charset="-79"/>
                        </a:rPr>
                        <a:t>Begin to hold the pencil in a comfortable grip </a:t>
                      </a:r>
                    </a:p>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100" b="0" kern="1200" dirty="0">
                          <a:solidFill>
                            <a:schemeClr val="bg1">
                              <a:lumMod val="50000"/>
                            </a:schemeClr>
                          </a:solidFill>
                          <a:effectLst/>
                          <a:latin typeface="NTPrint" panose="03000400000000000000" pitchFamily="66" charset="0"/>
                          <a:ea typeface="+mn-ea"/>
                          <a:cs typeface="Amatic SC" panose="00000500000000000000" pitchFamily="2" charset="-79"/>
                        </a:rPr>
                        <a:t>Explore with mark making, sometimes giving meaning to their marks</a:t>
                      </a:r>
                    </a:p>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100" b="0" kern="1200" dirty="0">
                          <a:solidFill>
                            <a:schemeClr val="bg1">
                              <a:lumMod val="50000"/>
                            </a:schemeClr>
                          </a:solidFill>
                          <a:effectLst/>
                          <a:latin typeface="NTPrint" panose="03000400000000000000" pitchFamily="66" charset="0"/>
                          <a:ea typeface="+mn-ea"/>
                          <a:cs typeface="Amatic SC" panose="00000500000000000000" pitchFamily="2" charset="-79"/>
                        </a:rPr>
                        <a:t>Draw lines (vertical/horizontal/circular/diagonal)</a:t>
                      </a:r>
                    </a:p>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100" b="0" dirty="0">
                          <a:solidFill>
                            <a:schemeClr val="bg1">
                              <a:lumMod val="50000"/>
                            </a:schemeClr>
                          </a:solidFill>
                          <a:effectLst/>
                          <a:latin typeface="NTPrint" panose="03000400000000000000" pitchFamily="66" charset="0"/>
                          <a:ea typeface="Calibri" panose="020F0502020204030204" pitchFamily="34" charset="0"/>
                          <a:cs typeface="Amatic SC" panose="00000500000000000000" pitchFamily="2" charset="-79"/>
                        </a:rPr>
                        <a:t>Write for a purpose in role play</a:t>
                      </a:r>
                    </a:p>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100" b="0" dirty="0">
                          <a:solidFill>
                            <a:schemeClr val="bg1">
                              <a:lumMod val="50000"/>
                            </a:schemeClr>
                          </a:solidFill>
                          <a:effectLst/>
                          <a:latin typeface="NTPrint" panose="03000400000000000000" pitchFamily="66" charset="0"/>
                          <a:cs typeface="Amatic SC" panose="00000500000000000000" pitchFamily="2" charset="-79"/>
                        </a:rPr>
                        <a:t>Begin to copy the letters in their name (if appropriate)</a:t>
                      </a:r>
                      <a:endParaRPr lang="en-GB" sz="1100" b="0" dirty="0">
                        <a:solidFill>
                          <a:schemeClr val="bg1">
                            <a:lumMod val="50000"/>
                          </a:schemeClr>
                        </a:solidFill>
                        <a:latin typeface="NTPrint" panose="03000400000000000000" pitchFamily="66" charset="0"/>
                      </a:endParaRPr>
                    </a:p>
                    <a:p>
                      <a:pPr algn="ctr"/>
                      <a:r>
                        <a:rPr lang="en-GB" sz="1200" b="0" kern="1200" dirty="0">
                          <a:solidFill>
                            <a:schemeClr val="dk1"/>
                          </a:solidFill>
                          <a:effectLst/>
                          <a:latin typeface="NTPrint" panose="03000400000000000000" pitchFamily="66" charset="0"/>
                          <a:ea typeface="+mn-ea"/>
                          <a:cs typeface="+mn-cs"/>
                        </a:rPr>
                        <a:t>FOCUSSED TEXT TYPE: </a:t>
                      </a:r>
                    </a:p>
                    <a:p>
                      <a:pPr algn="ctr"/>
                      <a:r>
                        <a:rPr lang="en-GB" sz="1200" b="0" kern="1200" dirty="0">
                          <a:solidFill>
                            <a:srgbClr val="C00000"/>
                          </a:solidFill>
                          <a:effectLst/>
                          <a:latin typeface="NTPrint" panose="03000400000000000000" pitchFamily="66" charset="0"/>
                          <a:ea typeface="+mn-ea"/>
                          <a:cs typeface="+mn-cs"/>
                        </a:rPr>
                        <a:t>Entertain: </a:t>
                      </a:r>
                      <a:r>
                        <a:rPr lang="en-GB" sz="1200" b="0" kern="1200" dirty="0">
                          <a:solidFill>
                            <a:schemeClr val="dk1"/>
                          </a:solidFill>
                          <a:effectLst/>
                          <a:latin typeface="NTPrint" panose="03000400000000000000" pitchFamily="66" charset="0"/>
                          <a:ea typeface="+mn-ea"/>
                          <a:cs typeface="+mn-cs"/>
                        </a:rPr>
                        <a:t>Story </a:t>
                      </a:r>
                    </a:p>
                    <a:p>
                      <a:pPr algn="ctr"/>
                      <a:r>
                        <a:rPr lang="en-GB" sz="1200" b="0" kern="1200" dirty="0">
                          <a:solidFill>
                            <a:srgbClr val="C00000"/>
                          </a:solidFill>
                          <a:effectLst/>
                          <a:latin typeface="NTPrint" panose="03000400000000000000" pitchFamily="66" charset="0"/>
                          <a:ea typeface="+mn-ea"/>
                          <a:cs typeface="+mn-cs"/>
                        </a:rPr>
                        <a:t>Inform: </a:t>
                      </a:r>
                      <a:r>
                        <a:rPr lang="en-GB" sz="1200" b="0" kern="1200" dirty="0">
                          <a:solidFill>
                            <a:schemeClr val="dk1"/>
                          </a:solidFill>
                          <a:effectLst/>
                          <a:latin typeface="NTPrint" panose="03000400000000000000" pitchFamily="66" charset="0"/>
                          <a:ea typeface="+mn-ea"/>
                          <a:cs typeface="+mn-cs"/>
                        </a:rPr>
                        <a:t>Portraits/ Giving Meaning to Marks</a:t>
                      </a:r>
                    </a:p>
                    <a:p>
                      <a:pPr algn="ctr"/>
                      <a:r>
                        <a:rPr lang="en-GB" sz="1200" b="0" kern="1200" dirty="0">
                          <a:solidFill>
                            <a:schemeClr val="dk1"/>
                          </a:solidFill>
                          <a:effectLst/>
                          <a:latin typeface="NTPrint" panose="03000400000000000000" pitchFamily="66" charset="0"/>
                          <a:ea typeface="+mn-ea"/>
                          <a:cs typeface="+mn-cs"/>
                        </a:rPr>
                        <a:t>Labelling</a:t>
                      </a:r>
                    </a:p>
                    <a:p>
                      <a:pPr algn="ctr"/>
                      <a:r>
                        <a:rPr lang="en-GB" sz="1200" b="0" kern="1200" dirty="0">
                          <a:solidFill>
                            <a:schemeClr val="dk1"/>
                          </a:solidFill>
                          <a:effectLst/>
                          <a:latin typeface="NTPrint" panose="03000400000000000000" pitchFamily="66" charset="0"/>
                          <a:ea typeface="+mn-ea"/>
                          <a:cs typeface="+mn-cs"/>
                        </a:rPr>
                        <a:t> Lists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r>
                        <a:rPr lang="en-GB" sz="1100" kern="1200" dirty="0">
                          <a:solidFill>
                            <a:schemeClr val="dk1"/>
                          </a:solidFill>
                          <a:effectLst/>
                          <a:latin typeface="+mn-lt"/>
                          <a:ea typeface="+mn-ea"/>
                          <a:cs typeface="+mn-cs"/>
                        </a:rPr>
                        <a:t>Guy Fawkes: Recount</a:t>
                      </a:r>
                    </a:p>
                    <a:p>
                      <a:pPr algn="ctr"/>
                      <a:r>
                        <a:rPr lang="en-GB" sz="1100" kern="1200" dirty="0">
                          <a:solidFill>
                            <a:schemeClr val="dk1"/>
                          </a:solidFill>
                          <a:effectLst/>
                          <a:latin typeface="+mn-lt"/>
                          <a:ea typeface="+mn-ea"/>
                          <a:cs typeface="+mn-cs"/>
                        </a:rPr>
                        <a:t>Little Red Hen </a:t>
                      </a:r>
                      <a:r>
                        <a:rPr lang="en-GB" sz="1100" kern="1200" dirty="0" err="1">
                          <a:solidFill>
                            <a:schemeClr val="dk1"/>
                          </a:solidFill>
                          <a:effectLst/>
                          <a:latin typeface="+mn-lt"/>
                          <a:ea typeface="+mn-ea"/>
                          <a:cs typeface="+mn-cs"/>
                        </a:rPr>
                        <a:t>Funnybones</a:t>
                      </a:r>
                      <a:endParaRPr lang="en-GB" sz="1100" kern="1200" dirty="0">
                        <a:solidFill>
                          <a:schemeClr val="dk1"/>
                        </a:solidFill>
                        <a:effectLst/>
                        <a:latin typeface="+mn-lt"/>
                        <a:ea typeface="+mn-ea"/>
                        <a:cs typeface="+mn-cs"/>
                      </a:endParaRPr>
                    </a:p>
                    <a:p>
                      <a:pPr algn="ctr"/>
                      <a:r>
                        <a:rPr lang="en-GB" sz="1100" kern="1200" dirty="0">
                          <a:solidFill>
                            <a:schemeClr val="dk1"/>
                          </a:solidFill>
                          <a:effectLst/>
                          <a:latin typeface="+mn-lt"/>
                          <a:ea typeface="+mn-ea"/>
                          <a:cs typeface="+mn-cs"/>
                        </a:rPr>
                        <a:t>Stick Man</a:t>
                      </a:r>
                    </a:p>
                    <a:p>
                      <a:pPr algn="ctr"/>
                      <a:r>
                        <a:rPr lang="en-GB" sz="1100" kern="1200" dirty="0">
                          <a:solidFill>
                            <a:schemeClr val="dk1"/>
                          </a:solidFill>
                          <a:effectLst/>
                          <a:latin typeface="+mn-lt"/>
                          <a:ea typeface="+mn-ea"/>
                          <a:cs typeface="+mn-cs"/>
                        </a:rPr>
                        <a:t>The Christmas Story</a:t>
                      </a:r>
                    </a:p>
                    <a:p>
                      <a:pPr algn="ctr"/>
                      <a:r>
                        <a:rPr lang="en-GB" sz="1100" kern="1200" dirty="0">
                          <a:solidFill>
                            <a:schemeClr val="dk1"/>
                          </a:solidFill>
                          <a:effectLst/>
                          <a:latin typeface="+mn-lt"/>
                          <a:ea typeface="+mn-ea"/>
                          <a:cs typeface="+mn-cs"/>
                        </a:rPr>
                        <a:t>Christmas Week</a:t>
                      </a:r>
                      <a:endParaRPr lang="en-GB" sz="1100" kern="1200" dirty="0">
                        <a:solidFill>
                          <a:schemeClr val="bg1">
                            <a:lumMod val="50000"/>
                          </a:schemeClr>
                        </a:solidFill>
                        <a:effectLst/>
                        <a:latin typeface="+mn-lt"/>
                        <a:ea typeface="+mn-ea"/>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b="1" kern="1200" dirty="0">
                          <a:solidFill>
                            <a:srgbClr val="C00000"/>
                          </a:solidFill>
                          <a:effectLst/>
                          <a:latin typeface="+mn-lt"/>
                          <a:ea typeface="+mn-ea"/>
                          <a:cs typeface="+mn-cs"/>
                        </a:rPr>
                        <a:t>In Autumn 2 children will:</a:t>
                      </a: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Develop the strength in their hands by moulding and shaping dough (dough disco)</a:t>
                      </a:r>
                      <a:endParaRPr lang="en-US" sz="1100" baseline="0" dirty="0">
                        <a:solidFill>
                          <a:schemeClr val="bg1">
                            <a:lumMod val="50000"/>
                          </a:schemeClr>
                        </a:solidFill>
                        <a:effectLst/>
                        <a:latin typeface="+mn-lt"/>
                        <a:ea typeface="+mn-ea"/>
                        <a:cs typeface="+mn-cs"/>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 Begin to have more control over their mark making tools.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bg1">
                              <a:lumMod val="50000"/>
                            </a:schemeClr>
                          </a:solidFill>
                          <a:effectLst/>
                          <a:latin typeface="+mn-lt"/>
                          <a:cs typeface="Amatic SC" panose="00000500000000000000" pitchFamily="2" charset="-79"/>
                        </a:rPr>
                        <a:t>Generally give meaning to the marks they make</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bg1">
                              <a:lumMod val="50000"/>
                            </a:schemeClr>
                          </a:solidFill>
                          <a:effectLst/>
                          <a:latin typeface="+mn-lt"/>
                          <a:cs typeface="Amatic SC" panose="00000500000000000000" pitchFamily="2" charset="-79"/>
                        </a:rPr>
                        <a:t>Draw zig zags and crosses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bg1">
                              <a:lumMod val="50000"/>
                            </a:schemeClr>
                          </a:solidFill>
                          <a:effectLst/>
                          <a:latin typeface="+mn-lt"/>
                          <a:cs typeface="Amatic SC" panose="00000500000000000000" pitchFamily="2" charset="-79"/>
                        </a:rPr>
                        <a:t>Distinguish between their writing and drawing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solidFill>
                            <a:schemeClr val="bg1">
                              <a:lumMod val="50000"/>
                            </a:schemeClr>
                          </a:solidFill>
                          <a:effectLst/>
                          <a:latin typeface="+mn-lt"/>
                          <a:cs typeface="Amatic SC" panose="00000500000000000000" pitchFamily="2" charset="-79"/>
                        </a:rPr>
                        <a:t>Begin (if appropriate) to copy letter formation (name writing)</a:t>
                      </a:r>
                    </a:p>
                    <a:p>
                      <a:pPr algn="ctr"/>
                      <a:r>
                        <a:rPr lang="en-GB" sz="1100" b="1" kern="1200" dirty="0">
                          <a:solidFill>
                            <a:schemeClr val="dk1"/>
                          </a:solidFill>
                          <a:effectLst/>
                          <a:latin typeface="+mn-lt"/>
                          <a:ea typeface="+mn-ea"/>
                          <a:cs typeface="+mn-cs"/>
                        </a:rPr>
                        <a:t>FOCUSSED TEXT TYPE: </a:t>
                      </a:r>
                      <a:endParaRPr lang="en-GB" sz="1100" kern="1200" dirty="0">
                        <a:solidFill>
                          <a:schemeClr val="dk1"/>
                        </a:solidFill>
                        <a:effectLst/>
                        <a:latin typeface="+mn-lt"/>
                        <a:ea typeface="+mn-ea"/>
                        <a:cs typeface="+mn-cs"/>
                      </a:endParaRPr>
                    </a:p>
                    <a:p>
                      <a:pPr algn="ctr"/>
                      <a:r>
                        <a:rPr lang="en-GB" sz="1100" b="1" kern="1200" dirty="0">
                          <a:solidFill>
                            <a:srgbClr val="C00000"/>
                          </a:solidFill>
                          <a:effectLst/>
                          <a:latin typeface="+mn-lt"/>
                          <a:ea typeface="+mn-ea"/>
                          <a:cs typeface="+mn-cs"/>
                        </a:rPr>
                        <a:t>Entertain: </a:t>
                      </a:r>
                      <a:r>
                        <a:rPr lang="en-GB" sz="1100" b="1" kern="1200" dirty="0">
                          <a:solidFill>
                            <a:schemeClr val="dk1"/>
                          </a:solidFill>
                          <a:effectLst/>
                          <a:latin typeface="+mn-lt"/>
                          <a:ea typeface="+mn-ea"/>
                          <a:cs typeface="+mn-cs"/>
                        </a:rPr>
                        <a:t>Story/sequencing</a:t>
                      </a:r>
                      <a:endParaRPr lang="en-GB" sz="1100" kern="1200" dirty="0">
                        <a:solidFill>
                          <a:schemeClr val="dk1"/>
                        </a:solidFill>
                        <a:effectLst/>
                        <a:latin typeface="+mn-lt"/>
                        <a:ea typeface="+mn-ea"/>
                        <a:cs typeface="+mn-cs"/>
                      </a:endParaRPr>
                    </a:p>
                    <a:p>
                      <a:pPr algn="ctr"/>
                      <a:r>
                        <a:rPr lang="en-GB" sz="1100" b="1" kern="1200" dirty="0">
                          <a:solidFill>
                            <a:srgbClr val="C00000"/>
                          </a:solidFill>
                          <a:effectLst/>
                          <a:latin typeface="+mn-lt"/>
                          <a:ea typeface="+mn-ea"/>
                          <a:cs typeface="+mn-cs"/>
                        </a:rPr>
                        <a:t>Inform: </a:t>
                      </a:r>
                      <a:r>
                        <a:rPr lang="en-GB" sz="1100" b="1" kern="1200" dirty="0">
                          <a:solidFill>
                            <a:schemeClr val="dk1"/>
                          </a:solidFill>
                          <a:effectLst/>
                          <a:latin typeface="+mn-lt"/>
                          <a:ea typeface="+mn-ea"/>
                          <a:cs typeface="+mn-cs"/>
                        </a:rPr>
                        <a:t>Recipe Writing</a:t>
                      </a:r>
                      <a:endParaRPr lang="en-GB" sz="1100" kern="1200" dirty="0">
                        <a:solidFill>
                          <a:schemeClr val="dk1"/>
                        </a:solidFill>
                        <a:effectLst/>
                        <a:latin typeface="+mn-lt"/>
                        <a:ea typeface="+mn-ea"/>
                        <a:cs typeface="+mn-cs"/>
                      </a:endParaRPr>
                    </a:p>
                    <a:p>
                      <a:pPr algn="ctr"/>
                      <a:r>
                        <a:rPr lang="en-GB" sz="1100" b="1" kern="1200" dirty="0">
                          <a:solidFill>
                            <a:schemeClr val="dk1"/>
                          </a:solidFill>
                          <a:effectLst/>
                          <a:latin typeface="+mn-lt"/>
                          <a:ea typeface="+mn-ea"/>
                          <a:cs typeface="+mn-cs"/>
                        </a:rPr>
                        <a:t> Letters and Postcards</a:t>
                      </a:r>
                      <a:endParaRPr lang="en-GB" sz="1100" kern="1200" dirty="0">
                        <a:solidFill>
                          <a:schemeClr val="dk1"/>
                        </a:solidFill>
                        <a:effectLst/>
                        <a:latin typeface="+mn-lt"/>
                        <a:ea typeface="+mn-ea"/>
                        <a:cs typeface="+mn-cs"/>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GB" sz="1100" dirty="0">
                        <a:solidFill>
                          <a:schemeClr val="bg1">
                            <a:lumMod val="50000"/>
                          </a:schemeClr>
                        </a:solidFill>
                        <a:effectLst/>
                        <a:latin typeface="+mn-lt"/>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200" b="1" kern="1200" dirty="0">
                          <a:solidFill>
                            <a:srgbClr val="FF0000"/>
                          </a:solidFill>
                          <a:effectLst/>
                          <a:latin typeface="NTPrint" panose="03000400000000000000" pitchFamily="66" charset="0"/>
                          <a:ea typeface="+mn-ea"/>
                          <a:cs typeface="Amatic SC" panose="00000500000000000000" pitchFamily="2" charset="-79"/>
                        </a:rPr>
                        <a:t>Key </a:t>
                      </a:r>
                      <a:r>
                        <a:rPr lang="en-GB" sz="1200" b="1" kern="1200" dirty="0">
                          <a:solidFill>
                            <a:schemeClr val="tx1"/>
                          </a:solidFill>
                          <a:effectLst/>
                          <a:latin typeface="NTPrint" panose="03000400000000000000" pitchFamily="66" charset="0"/>
                          <a:ea typeface="+mn-ea"/>
                          <a:cs typeface="Amatic SC" panose="00000500000000000000" pitchFamily="2" charset="-79"/>
                        </a:rPr>
                        <a:t>/</a:t>
                      </a:r>
                      <a:r>
                        <a:rPr lang="en-GB" sz="1200" b="1" kern="1200" dirty="0">
                          <a:solidFill>
                            <a:schemeClr val="accent1">
                              <a:lumMod val="75000"/>
                            </a:schemeClr>
                          </a:solidFill>
                          <a:effectLst/>
                          <a:latin typeface="NTPrint" panose="03000400000000000000" pitchFamily="66" charset="0"/>
                          <a:ea typeface="+mn-ea"/>
                          <a:cs typeface="Amatic SC" panose="00000500000000000000" pitchFamily="2" charset="-79"/>
                        </a:rPr>
                        <a:t>Supporting</a:t>
                      </a:r>
                      <a:r>
                        <a:rPr lang="en-GB" sz="1200" b="1" kern="1200" dirty="0">
                          <a:solidFill>
                            <a:schemeClr val="tx1"/>
                          </a:solidFill>
                          <a:effectLst/>
                          <a:latin typeface="NTPrint" panose="03000400000000000000" pitchFamily="66" charset="0"/>
                          <a:ea typeface="+mn-ea"/>
                          <a:cs typeface="Amatic SC" panose="00000500000000000000" pitchFamily="2" charset="-79"/>
                        </a:rPr>
                        <a:t> Texts as a Stimulus:</a:t>
                      </a:r>
                    </a:p>
                    <a:p>
                      <a:pPr algn="ctr">
                        <a:spcBef>
                          <a:spcPts val="0"/>
                        </a:spcBef>
                        <a:spcAft>
                          <a:spcPts val="0"/>
                        </a:spcAft>
                      </a:pPr>
                      <a:r>
                        <a:rPr lang="en-GB" sz="1100" kern="1200" dirty="0">
                          <a:solidFill>
                            <a:srgbClr val="FF0000"/>
                          </a:solidFill>
                          <a:effectLst/>
                          <a:latin typeface="NTPrint" panose="03000400000000000000" pitchFamily="66" charset="0"/>
                          <a:ea typeface="+mn-ea"/>
                          <a:cs typeface="+mn-cs"/>
                        </a:rPr>
                        <a:t>The Three Little Pigs</a:t>
                      </a:r>
                    </a:p>
                    <a:p>
                      <a:pPr algn="ctr">
                        <a:spcBef>
                          <a:spcPts val="0"/>
                        </a:spcBef>
                        <a:spcAft>
                          <a:spcPts val="0"/>
                        </a:spcAft>
                      </a:pPr>
                      <a:r>
                        <a:rPr lang="en-GB" sz="1100" kern="1200" dirty="0">
                          <a:solidFill>
                            <a:srgbClr val="FF0000"/>
                          </a:solidFill>
                          <a:effectLst/>
                          <a:latin typeface="NTPrint" panose="03000400000000000000" pitchFamily="66" charset="0"/>
                          <a:ea typeface="+mn-ea"/>
                          <a:cs typeface="+mn-cs"/>
                        </a:rPr>
                        <a:t>The Three Billy Goat’s Gruff</a:t>
                      </a:r>
                    </a:p>
                    <a:p>
                      <a:pPr algn="ctr">
                        <a:spcBef>
                          <a:spcPts val="0"/>
                        </a:spcBef>
                        <a:spcAft>
                          <a:spcPts val="0"/>
                        </a:spcAft>
                      </a:pPr>
                      <a:r>
                        <a:rPr lang="en-GB" sz="1100" kern="1200" dirty="0" err="1">
                          <a:solidFill>
                            <a:srgbClr val="FF0000"/>
                          </a:solidFill>
                          <a:effectLst/>
                          <a:latin typeface="NTPrint" panose="03000400000000000000" pitchFamily="66" charset="0"/>
                          <a:ea typeface="+mn-ea"/>
                          <a:cs typeface="+mn-cs"/>
                        </a:rPr>
                        <a:t>Handa’s</a:t>
                      </a:r>
                      <a:r>
                        <a:rPr lang="en-GB" sz="1100" kern="1200" dirty="0">
                          <a:solidFill>
                            <a:srgbClr val="FF0000"/>
                          </a:solidFill>
                          <a:effectLst/>
                          <a:latin typeface="NTPrint" panose="03000400000000000000" pitchFamily="66" charset="0"/>
                          <a:ea typeface="+mn-ea"/>
                          <a:cs typeface="+mn-cs"/>
                        </a:rPr>
                        <a:t> Surprise</a:t>
                      </a:r>
                    </a:p>
                    <a:p>
                      <a:pPr algn="ctr">
                        <a:spcBef>
                          <a:spcPts val="0"/>
                        </a:spcBef>
                        <a:spcAft>
                          <a:spcPts val="0"/>
                        </a:spcAft>
                      </a:pPr>
                      <a:r>
                        <a:rPr lang="en-GB" sz="1100" kern="1200" dirty="0">
                          <a:solidFill>
                            <a:srgbClr val="FF0000"/>
                          </a:solidFill>
                          <a:effectLst/>
                          <a:latin typeface="NTPrint" panose="03000400000000000000" pitchFamily="66" charset="0"/>
                          <a:ea typeface="+mn-ea"/>
                          <a:cs typeface="+mn-cs"/>
                        </a:rPr>
                        <a:t>Where Does Food Come From?</a:t>
                      </a:r>
                    </a:p>
                    <a:p>
                      <a:pPr algn="ctr">
                        <a:spcBef>
                          <a:spcPts val="0"/>
                        </a:spcBef>
                        <a:spcAft>
                          <a:spcPts val="0"/>
                        </a:spcAft>
                      </a:pPr>
                      <a:r>
                        <a:rPr lang="en-GB" sz="1100" kern="1200" dirty="0">
                          <a:solidFill>
                            <a:schemeClr val="accent1">
                              <a:lumMod val="75000"/>
                            </a:schemeClr>
                          </a:solidFill>
                          <a:effectLst/>
                          <a:latin typeface="NTPrint" panose="03000400000000000000" pitchFamily="66" charset="0"/>
                          <a:ea typeface="+mn-ea"/>
                          <a:cs typeface="+mn-cs"/>
                        </a:rPr>
                        <a:t>Traditional Tales</a:t>
                      </a:r>
                    </a:p>
                    <a:p>
                      <a:pPr algn="ctr">
                        <a:spcBef>
                          <a:spcPts val="0"/>
                        </a:spcBef>
                        <a:spcAft>
                          <a:spcPts val="0"/>
                        </a:spcAft>
                      </a:pPr>
                      <a:r>
                        <a:rPr lang="en-GB" sz="1100" kern="1200" dirty="0">
                          <a:solidFill>
                            <a:schemeClr val="accent1">
                              <a:lumMod val="75000"/>
                            </a:schemeClr>
                          </a:solidFill>
                          <a:effectLst/>
                          <a:latin typeface="NTPrint" panose="03000400000000000000" pitchFamily="66" charset="0"/>
                          <a:ea typeface="+mn-ea"/>
                          <a:cs typeface="+mn-cs"/>
                        </a:rPr>
                        <a:t>Olivers Fruit Salad</a:t>
                      </a:r>
                    </a:p>
                    <a:p>
                      <a:pPr algn="ctr">
                        <a:spcBef>
                          <a:spcPts val="0"/>
                        </a:spcBef>
                        <a:spcAft>
                          <a:spcPts val="0"/>
                        </a:spcAft>
                      </a:pPr>
                      <a:r>
                        <a:rPr lang="en-GB" sz="1100" kern="1200" dirty="0" err="1">
                          <a:solidFill>
                            <a:schemeClr val="accent1">
                              <a:lumMod val="75000"/>
                            </a:schemeClr>
                          </a:solidFill>
                          <a:effectLst/>
                          <a:latin typeface="NTPrint" panose="03000400000000000000" pitchFamily="66" charset="0"/>
                          <a:ea typeface="+mn-ea"/>
                          <a:cs typeface="+mn-cs"/>
                        </a:rPr>
                        <a:t>Muncha</a:t>
                      </a:r>
                      <a:r>
                        <a:rPr lang="en-GB" sz="1100" kern="1200" dirty="0">
                          <a:solidFill>
                            <a:schemeClr val="accent1">
                              <a:lumMod val="75000"/>
                            </a:schemeClr>
                          </a:solidFill>
                          <a:effectLst/>
                          <a:latin typeface="NTPrint" panose="03000400000000000000" pitchFamily="66" charset="0"/>
                          <a:ea typeface="+mn-ea"/>
                          <a:cs typeface="+mn-cs"/>
                        </a:rPr>
                        <a:t> </a:t>
                      </a:r>
                      <a:r>
                        <a:rPr lang="en-GB" sz="1100" kern="1200" dirty="0" err="1">
                          <a:solidFill>
                            <a:schemeClr val="accent1">
                              <a:lumMod val="75000"/>
                            </a:schemeClr>
                          </a:solidFill>
                          <a:effectLst/>
                          <a:latin typeface="NTPrint" panose="03000400000000000000" pitchFamily="66" charset="0"/>
                          <a:ea typeface="+mn-ea"/>
                          <a:cs typeface="+mn-cs"/>
                        </a:rPr>
                        <a:t>Muncha</a:t>
                      </a:r>
                      <a:r>
                        <a:rPr lang="en-GB" sz="1100" kern="1200" dirty="0">
                          <a:solidFill>
                            <a:schemeClr val="accent1">
                              <a:lumMod val="75000"/>
                            </a:schemeClr>
                          </a:solidFill>
                          <a:effectLst/>
                          <a:latin typeface="NTPrint" panose="03000400000000000000" pitchFamily="66" charset="0"/>
                          <a:ea typeface="+mn-ea"/>
                          <a:cs typeface="+mn-cs"/>
                        </a:rPr>
                        <a:t> </a:t>
                      </a:r>
                      <a:r>
                        <a:rPr lang="en-GB" sz="1100" kern="1200" dirty="0" err="1">
                          <a:solidFill>
                            <a:schemeClr val="accent1">
                              <a:lumMod val="75000"/>
                            </a:schemeClr>
                          </a:solidFill>
                          <a:effectLst/>
                          <a:latin typeface="NTPrint" panose="03000400000000000000" pitchFamily="66" charset="0"/>
                          <a:ea typeface="+mn-ea"/>
                          <a:cs typeface="+mn-cs"/>
                        </a:rPr>
                        <a:t>Muncha</a:t>
                      </a:r>
                      <a:endParaRPr lang="en-GB" sz="1100" kern="1200" dirty="0">
                        <a:solidFill>
                          <a:schemeClr val="accent1">
                            <a:lumMod val="75000"/>
                          </a:schemeClr>
                        </a:solidFill>
                        <a:effectLst/>
                        <a:latin typeface="NTPrint" panose="03000400000000000000" pitchFamily="66" charset="0"/>
                        <a:ea typeface="+mn-ea"/>
                        <a:cs typeface="+mn-cs"/>
                      </a:endParaRPr>
                    </a:p>
                    <a:p>
                      <a:pPr algn="ctr">
                        <a:spcBef>
                          <a:spcPts val="0"/>
                        </a:spcBef>
                        <a:spcAft>
                          <a:spcPts val="0"/>
                        </a:spcAft>
                      </a:pPr>
                      <a:endParaRPr lang="en-GB" sz="1100" kern="1200" dirty="0">
                        <a:solidFill>
                          <a:schemeClr val="accent1">
                            <a:lumMod val="75000"/>
                          </a:schemeClr>
                        </a:solidFill>
                        <a:effectLst/>
                        <a:latin typeface="NTPrint" panose="03000400000000000000" pitchFamily="66" charset="0"/>
                        <a:ea typeface="+mn-ea"/>
                        <a:cs typeface="+mn-cs"/>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100" b="0" kern="1200" dirty="0">
                          <a:solidFill>
                            <a:srgbClr val="C00000"/>
                          </a:solidFill>
                          <a:effectLst/>
                          <a:latin typeface="NTPrint" panose="03000400000000000000" pitchFamily="66" charset="0"/>
                          <a:ea typeface="+mn-ea"/>
                          <a:cs typeface="+mn-cs"/>
                        </a:rPr>
                        <a:t>In Spring Term children will:</a:t>
                      </a:r>
                      <a:endParaRPr lang="en-GB" sz="1100" b="0" dirty="0">
                        <a:solidFill>
                          <a:srgbClr val="C00000"/>
                        </a:solidFill>
                        <a:latin typeface="NTPrint" panose="03000400000000000000" pitchFamily="66" charset="0"/>
                        <a:cs typeface="Amatic SC" panose="00000500000000000000" pitchFamily="2" charset="-79"/>
                      </a:endParaRP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chemeClr val="bg1">
                              <a:lumMod val="50000"/>
                            </a:schemeClr>
                          </a:solidFill>
                          <a:effectLst/>
                          <a:latin typeface="NTPrint" panose="03000400000000000000" pitchFamily="66" charset="0"/>
                          <a:cs typeface="Amatic SC" panose="00000500000000000000" pitchFamily="2" charset="-79"/>
                        </a:rPr>
                        <a:t>Begin to have more control over their mark making tools.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kern="1200" dirty="0">
                          <a:solidFill>
                            <a:schemeClr val="bg1">
                              <a:lumMod val="50000"/>
                            </a:schemeClr>
                          </a:solidFill>
                          <a:effectLst/>
                          <a:latin typeface="NTPrint" panose="03000400000000000000" pitchFamily="66" charset="0"/>
                          <a:ea typeface="+mn-ea"/>
                          <a:cs typeface="+mn-cs"/>
                        </a:rPr>
                        <a:t>Develop pencil skills: Using a developing tripod grip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chemeClr val="bg1">
                              <a:lumMod val="50000"/>
                            </a:schemeClr>
                          </a:solidFill>
                          <a:effectLst/>
                          <a:latin typeface="NTPrint" panose="03000400000000000000" pitchFamily="66" charset="0"/>
                          <a:cs typeface="Amatic SC" panose="00000500000000000000" pitchFamily="2" charset="-79"/>
                        </a:rPr>
                        <a:t>Mostly give meaning to the marks they make</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chemeClr val="bg1">
                              <a:lumMod val="50000"/>
                            </a:schemeClr>
                          </a:solidFill>
                          <a:effectLst/>
                          <a:latin typeface="NTPrint" panose="03000400000000000000" pitchFamily="66" charset="0"/>
                          <a:cs typeface="Amatic SC" panose="00000500000000000000" pitchFamily="2" charset="-79"/>
                        </a:rPr>
                        <a:t>Begin to draw zig zags and crosses /anti-clockwise circles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chemeClr val="bg1">
                              <a:lumMod val="50000"/>
                            </a:schemeClr>
                          </a:solidFill>
                          <a:effectLst/>
                          <a:latin typeface="NTPrint" panose="03000400000000000000" pitchFamily="66" charset="0"/>
                          <a:cs typeface="Amatic SC" panose="00000500000000000000" pitchFamily="2" charset="-79"/>
                        </a:rPr>
                        <a:t>Distinguish between their writing and drawing</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100" dirty="0">
                          <a:solidFill>
                            <a:schemeClr val="bg1">
                              <a:lumMod val="50000"/>
                            </a:schemeClr>
                          </a:solidFill>
                          <a:effectLst/>
                          <a:latin typeface="NTPrint" panose="03000400000000000000" pitchFamily="66" charset="0"/>
                          <a:cs typeface="Amatic SC" panose="00000500000000000000" pitchFamily="2" charset="-79"/>
                        </a:rPr>
                        <a:t>Begin (if appropriate) to copy letter formation (name writing)</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100" dirty="0">
                          <a:solidFill>
                            <a:schemeClr val="bg1">
                              <a:lumMod val="50000"/>
                            </a:schemeClr>
                          </a:solidFill>
                          <a:effectLst/>
                          <a:latin typeface="NTPrint" panose="03000400000000000000" pitchFamily="66" charset="0"/>
                          <a:cs typeface="Amatic SC" panose="00000500000000000000" pitchFamily="2" charset="-79"/>
                        </a:rPr>
                        <a:t>Begin to form s a t (if appropriate)</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100" dirty="0">
                          <a:solidFill>
                            <a:schemeClr val="bg1">
                              <a:lumMod val="50000"/>
                            </a:schemeClr>
                          </a:solidFill>
                          <a:effectLst/>
                          <a:latin typeface="NTPrint" panose="03000400000000000000" pitchFamily="66" charset="0"/>
                          <a:cs typeface="Amatic SC" panose="00000500000000000000" pitchFamily="2" charset="-79"/>
                        </a:rPr>
                        <a:t>Talk about the marks they see in the environment</a:t>
                      </a:r>
                    </a:p>
                    <a:p>
                      <a:pPr algn="ctr">
                        <a:spcBef>
                          <a:spcPts val="0"/>
                        </a:spcBef>
                        <a:spcAft>
                          <a:spcPts val="0"/>
                        </a:spcAft>
                      </a:pPr>
                      <a:r>
                        <a:rPr lang="en-GB" sz="1100" b="1" kern="1200" dirty="0">
                          <a:solidFill>
                            <a:schemeClr val="dk1"/>
                          </a:solidFill>
                          <a:effectLst/>
                          <a:latin typeface="NTPrint" panose="03000400000000000000" pitchFamily="66" charset="0"/>
                          <a:ea typeface="+mn-ea"/>
                          <a:cs typeface="+mn-cs"/>
                        </a:rPr>
                        <a:t>FOCUSSED TEXT TYPE: </a:t>
                      </a:r>
                      <a:endParaRPr lang="en-GB" sz="1100" kern="1200" dirty="0">
                        <a:solidFill>
                          <a:schemeClr val="dk1"/>
                        </a:solidFill>
                        <a:effectLst/>
                        <a:latin typeface="NTPrint" panose="03000400000000000000" pitchFamily="66" charset="0"/>
                        <a:ea typeface="+mn-ea"/>
                        <a:cs typeface="+mn-cs"/>
                      </a:endParaRPr>
                    </a:p>
                    <a:p>
                      <a:pPr algn="ctr">
                        <a:spcBef>
                          <a:spcPts val="0"/>
                        </a:spcBef>
                        <a:spcAft>
                          <a:spcPts val="0"/>
                        </a:spcAft>
                      </a:pPr>
                      <a:r>
                        <a:rPr lang="en-GB" sz="1100" b="1" kern="1200" dirty="0">
                          <a:solidFill>
                            <a:srgbClr val="C00000"/>
                          </a:solidFill>
                          <a:effectLst/>
                          <a:latin typeface="NTPrint" panose="03000400000000000000" pitchFamily="66" charset="0"/>
                          <a:ea typeface="+mn-ea"/>
                          <a:cs typeface="+mn-cs"/>
                        </a:rPr>
                        <a:t>Entertain: </a:t>
                      </a:r>
                      <a:r>
                        <a:rPr lang="en-GB" sz="1100" b="1" kern="1200" dirty="0">
                          <a:solidFill>
                            <a:schemeClr val="dk1"/>
                          </a:solidFill>
                          <a:effectLst/>
                          <a:latin typeface="NTPrint" panose="03000400000000000000" pitchFamily="66" charset="0"/>
                          <a:ea typeface="+mn-ea"/>
                          <a:cs typeface="+mn-cs"/>
                        </a:rPr>
                        <a:t>Story/sequencing</a:t>
                      </a:r>
                      <a:endParaRPr lang="en-GB" sz="1100" kern="1200" dirty="0">
                        <a:solidFill>
                          <a:schemeClr val="dk1"/>
                        </a:solidFill>
                        <a:effectLst/>
                        <a:latin typeface="NTPrint" panose="03000400000000000000" pitchFamily="66" charset="0"/>
                        <a:ea typeface="+mn-ea"/>
                        <a:cs typeface="+mn-cs"/>
                      </a:endParaRPr>
                    </a:p>
                    <a:p>
                      <a:pPr algn="ctr">
                        <a:spcBef>
                          <a:spcPts val="0"/>
                        </a:spcBef>
                        <a:spcAft>
                          <a:spcPts val="0"/>
                        </a:spcAft>
                      </a:pPr>
                      <a:r>
                        <a:rPr lang="en-GB" sz="1100" b="1" kern="1200" dirty="0">
                          <a:solidFill>
                            <a:srgbClr val="C00000"/>
                          </a:solidFill>
                          <a:effectLst/>
                          <a:latin typeface="NTPrint" panose="03000400000000000000" pitchFamily="66" charset="0"/>
                          <a:ea typeface="+mn-ea"/>
                          <a:cs typeface="+mn-cs"/>
                        </a:rPr>
                        <a:t>Inform: </a:t>
                      </a:r>
                      <a:r>
                        <a:rPr lang="en-GB" sz="1100" b="1" kern="1200" dirty="0">
                          <a:solidFill>
                            <a:schemeClr val="dk1"/>
                          </a:solidFill>
                          <a:effectLst/>
                          <a:latin typeface="NTPrint" panose="03000400000000000000" pitchFamily="66" charset="0"/>
                          <a:ea typeface="+mn-ea"/>
                          <a:cs typeface="+mn-cs"/>
                        </a:rPr>
                        <a:t>Recipe Writing</a:t>
                      </a:r>
                      <a:endParaRPr lang="en-GB" sz="1100" kern="1200" dirty="0">
                        <a:solidFill>
                          <a:schemeClr val="dk1"/>
                        </a:solidFill>
                        <a:effectLst/>
                        <a:latin typeface="NTPrint" panose="03000400000000000000" pitchFamily="66" charset="0"/>
                        <a:ea typeface="+mn-ea"/>
                        <a:cs typeface="+mn-cs"/>
                      </a:endParaRPr>
                    </a:p>
                    <a:p>
                      <a:pPr algn="ctr">
                        <a:spcBef>
                          <a:spcPts val="0"/>
                        </a:spcBef>
                        <a:spcAft>
                          <a:spcPts val="0"/>
                        </a:spcAft>
                      </a:pPr>
                      <a:r>
                        <a:rPr lang="en-GB" sz="1100" b="1" kern="1200" dirty="0">
                          <a:solidFill>
                            <a:schemeClr val="dk1"/>
                          </a:solidFill>
                          <a:effectLst/>
                          <a:latin typeface="NTPrint" panose="03000400000000000000" pitchFamily="66" charset="0"/>
                          <a:ea typeface="+mn-ea"/>
                          <a:cs typeface="+mn-cs"/>
                        </a:rPr>
                        <a:t> Letters and Postcards</a:t>
                      </a:r>
                    </a:p>
                    <a:p>
                      <a:pPr algn="ctr">
                        <a:lnSpc>
                          <a:spcPct val="115000"/>
                        </a:lnSpc>
                        <a:spcBef>
                          <a:spcPts val="0"/>
                        </a:spcBef>
                        <a:spcAft>
                          <a:spcPts val="0"/>
                        </a:spcAft>
                      </a:pPr>
                      <a:endParaRPr lang="en-GB" sz="1100" dirty="0">
                        <a:effectLst/>
                        <a:latin typeface="NTPrint"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lnSpc>
                          <a:spcPct val="115000"/>
                        </a:lnSpc>
                        <a:spcAft>
                          <a:spcPts val="0"/>
                        </a:spcAf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Non-fiction books on chicks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1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Handa’s</a:t>
                      </a: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Hen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Jack and the Beanstalk (2 weeks talk for writing)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Easter (2 weeks)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rgbClr val="C00000"/>
                          </a:solidFill>
                          <a:effectLst/>
                          <a:latin typeface="+mn-lt"/>
                          <a:ea typeface="+mn-ea"/>
                          <a:cs typeface="+mn-cs"/>
                        </a:rPr>
                        <a:t>In Spring 2 children will:</a:t>
                      </a:r>
                      <a:endParaRPr lang="en-GB" sz="1100" b="1" dirty="0">
                        <a:solidFill>
                          <a:srgbClr val="C00000"/>
                        </a:solidFill>
                        <a:latin typeface="+mn-lt"/>
                        <a:cs typeface="Amatic SC" panose="00000500000000000000" pitchFamily="2" charset="-79"/>
                      </a:endParaRPr>
                    </a:p>
                    <a:p>
                      <a:pPr algn="ctr">
                        <a:lnSpc>
                          <a:spcPct val="107000"/>
                        </a:lnSpc>
                        <a:spcAft>
                          <a:spcPts val="0"/>
                        </a:spcAft>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algn="ctr">
                        <a:lnSpc>
                          <a:spcPct val="107000"/>
                        </a:lnSpc>
                        <a:spcAft>
                          <a:spcPts val="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Creating own story maps, writing captions and labels, writing simple sentences. </a:t>
                      </a:r>
                      <a:r>
                        <a:rPr lang="en-US" sz="1100" dirty="0">
                          <a:solidFill>
                            <a:schemeClr val="bg1">
                              <a:lumMod val="50000"/>
                            </a:schemeClr>
                          </a:solidFill>
                        </a:rPr>
                        <a:t>Writing short sentences to accompany story maps.  </a:t>
                      </a:r>
                    </a:p>
                    <a:p>
                      <a:pPr algn="ctr">
                        <a:lnSpc>
                          <a:spcPct val="107000"/>
                        </a:lnSpc>
                        <a:spcAft>
                          <a:spcPts val="0"/>
                        </a:spcAft>
                      </a:pPr>
                      <a:r>
                        <a:rPr lang="en-US" sz="1100" dirty="0">
                          <a:solidFill>
                            <a:schemeClr val="bg1">
                              <a:lumMod val="50000"/>
                            </a:schemeClr>
                          </a:solidFill>
                        </a:rPr>
                        <a:t>Labels and captions – life cycles</a:t>
                      </a:r>
                    </a:p>
                    <a:p>
                      <a:pPr algn="ctr">
                        <a:lnSpc>
                          <a:spcPct val="107000"/>
                        </a:lnSpc>
                        <a:spcAft>
                          <a:spcPts val="0"/>
                        </a:spcAft>
                      </a:pPr>
                      <a:r>
                        <a:rPr lang="en-US" sz="1100" dirty="0">
                          <a:solidFill>
                            <a:schemeClr val="bg1">
                              <a:lumMod val="50000"/>
                            </a:schemeClr>
                          </a:solidFill>
                        </a:rPr>
                        <a:t>Character descriptions. Order the Easter story</a:t>
                      </a:r>
                    </a:p>
                    <a:p>
                      <a:pPr algn="ctr">
                        <a:lnSpc>
                          <a:spcPct val="107000"/>
                        </a:lnSpc>
                        <a:spcAft>
                          <a:spcPts val="0"/>
                        </a:spcAft>
                      </a:pPr>
                      <a:endParaRPr lang="en-US" sz="1100" dirty="0">
                        <a:solidFill>
                          <a:schemeClr val="bg1">
                            <a:lumMod val="50000"/>
                          </a:schemeClr>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PHASE WORDS</a:t>
                      </a:r>
                    </a:p>
                    <a:p>
                      <a:pPr algn="ctr">
                        <a:lnSpc>
                          <a:spcPct val="107000"/>
                        </a:lnSpc>
                        <a:spcAft>
                          <a:spcPts val="0"/>
                        </a:spcAft>
                      </a:pPr>
                      <a:endParaRPr lang="en-US" sz="1100" dirty="0">
                        <a:solidFill>
                          <a:schemeClr val="bg1">
                            <a:lumMod val="50000"/>
                          </a:schemeClr>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200" b="1" kern="1200" dirty="0">
                          <a:solidFill>
                            <a:srgbClr val="FF0000"/>
                          </a:solidFill>
                          <a:effectLst/>
                          <a:latin typeface="NTPrint" panose="03000400000000000000" pitchFamily="66" charset="0"/>
                          <a:ea typeface="+mn-ea"/>
                          <a:cs typeface="Amatic SC" panose="00000500000000000000" pitchFamily="2" charset="-79"/>
                        </a:rPr>
                        <a:t>Key </a:t>
                      </a:r>
                      <a:r>
                        <a:rPr lang="en-GB" sz="1200" b="1" kern="1200" dirty="0">
                          <a:solidFill>
                            <a:schemeClr val="tx1"/>
                          </a:solidFill>
                          <a:effectLst/>
                          <a:latin typeface="NTPrint" panose="03000400000000000000" pitchFamily="66" charset="0"/>
                          <a:ea typeface="+mn-ea"/>
                          <a:cs typeface="Amatic SC" panose="00000500000000000000" pitchFamily="2" charset="-79"/>
                        </a:rPr>
                        <a:t>/</a:t>
                      </a:r>
                      <a:r>
                        <a:rPr lang="en-GB" sz="1200" b="1" kern="1200" dirty="0">
                          <a:solidFill>
                            <a:schemeClr val="accent1">
                              <a:lumMod val="75000"/>
                            </a:schemeClr>
                          </a:solidFill>
                          <a:effectLst/>
                          <a:latin typeface="NTPrint" panose="03000400000000000000" pitchFamily="66" charset="0"/>
                          <a:ea typeface="+mn-ea"/>
                          <a:cs typeface="Amatic SC" panose="00000500000000000000" pitchFamily="2" charset="-79"/>
                        </a:rPr>
                        <a:t>Supporting</a:t>
                      </a:r>
                      <a:r>
                        <a:rPr lang="en-GB" sz="1200" b="1" kern="1200" dirty="0">
                          <a:solidFill>
                            <a:schemeClr val="tx1"/>
                          </a:solidFill>
                          <a:effectLst/>
                          <a:latin typeface="NTPrint" panose="03000400000000000000" pitchFamily="66" charset="0"/>
                          <a:ea typeface="+mn-ea"/>
                          <a:cs typeface="Amatic SC" panose="00000500000000000000" pitchFamily="2" charset="-79"/>
                        </a:rPr>
                        <a:t> Texts as a Stimulus</a:t>
                      </a:r>
                    </a:p>
                    <a:p>
                      <a:pPr algn="ctr"/>
                      <a:r>
                        <a:rPr lang="en-GB" sz="1100" b="0" kern="1200" dirty="0">
                          <a:solidFill>
                            <a:srgbClr val="FF0000"/>
                          </a:solidFill>
                          <a:effectLst/>
                          <a:latin typeface="NTPrint" panose="03000400000000000000" pitchFamily="66" charset="0"/>
                          <a:ea typeface="+mn-ea"/>
                          <a:cs typeface="+mn-cs"/>
                        </a:rPr>
                        <a:t>Dora’s Eggs /Chicks</a:t>
                      </a:r>
                    </a:p>
                    <a:p>
                      <a:pPr algn="ctr"/>
                      <a:r>
                        <a:rPr lang="en-GB" sz="1100" b="0" kern="1200" dirty="0">
                          <a:solidFill>
                            <a:srgbClr val="FF0000"/>
                          </a:solidFill>
                          <a:effectLst/>
                          <a:latin typeface="NTPrint" panose="03000400000000000000" pitchFamily="66" charset="0"/>
                          <a:ea typeface="+mn-ea"/>
                          <a:cs typeface="+mn-cs"/>
                        </a:rPr>
                        <a:t>Adam’s Farm</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0" kern="1200" dirty="0">
                          <a:solidFill>
                            <a:srgbClr val="FF0000"/>
                          </a:solidFill>
                          <a:effectLst/>
                          <a:latin typeface="NTPrint" panose="03000400000000000000" pitchFamily="66" charset="0"/>
                          <a:ea typeface="+mn-ea"/>
                          <a:cs typeface="Amatic SC" panose="00000500000000000000" pitchFamily="2" charset="-79"/>
                        </a:rPr>
                        <a:t>Super Duper You</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0" kern="1200" dirty="0">
                          <a:solidFill>
                            <a:srgbClr val="FF0000"/>
                          </a:solidFill>
                          <a:effectLst/>
                          <a:latin typeface="NTPrint" panose="03000400000000000000" pitchFamily="66" charset="0"/>
                          <a:ea typeface="+mn-ea"/>
                          <a:cs typeface="Amatic SC" panose="00000500000000000000" pitchFamily="2" charset="-79"/>
                        </a:rPr>
                        <a:t>In My Heart</a:t>
                      </a:r>
                    </a:p>
                    <a:p>
                      <a:pPr algn="ctr"/>
                      <a:r>
                        <a:rPr lang="en-GB" sz="1100" b="0" kern="1200" dirty="0">
                          <a:solidFill>
                            <a:schemeClr val="accent1">
                              <a:lumMod val="75000"/>
                            </a:schemeClr>
                          </a:solidFill>
                          <a:effectLst/>
                          <a:latin typeface="NTPrint" panose="03000400000000000000" pitchFamily="66" charset="0"/>
                          <a:ea typeface="+mn-ea"/>
                          <a:cs typeface="+mn-cs"/>
                        </a:rPr>
                        <a:t>Rosie’s Walk</a:t>
                      </a:r>
                    </a:p>
                    <a:p>
                      <a:pPr algn="ctr"/>
                      <a:r>
                        <a:rPr lang="en-GB" sz="1100" b="0" kern="1200" dirty="0">
                          <a:solidFill>
                            <a:schemeClr val="accent1">
                              <a:lumMod val="75000"/>
                            </a:schemeClr>
                          </a:solidFill>
                          <a:effectLst/>
                          <a:latin typeface="NTPrint" panose="03000400000000000000" pitchFamily="66" charset="0"/>
                          <a:ea typeface="+mn-ea"/>
                          <a:cs typeface="+mn-cs"/>
                        </a:rPr>
                        <a:t>What The Ladybird Heard</a:t>
                      </a:r>
                    </a:p>
                    <a:p>
                      <a:pPr algn="ctr"/>
                      <a:r>
                        <a:rPr lang="en-GB" sz="1100" b="0" kern="1200" dirty="0">
                          <a:solidFill>
                            <a:schemeClr val="accent1">
                              <a:lumMod val="75000"/>
                            </a:schemeClr>
                          </a:solidFill>
                          <a:effectLst/>
                          <a:latin typeface="NTPrint" panose="03000400000000000000" pitchFamily="66" charset="0"/>
                          <a:ea typeface="+mn-ea"/>
                          <a:cs typeface="+mn-cs"/>
                        </a:rPr>
                        <a:t>Old MacDonald</a:t>
                      </a:r>
                    </a:p>
                    <a:p>
                      <a:pPr algn="ctr"/>
                      <a:r>
                        <a:rPr lang="en-GB" sz="1100" b="0" kern="1200" dirty="0">
                          <a:solidFill>
                            <a:schemeClr val="accent1">
                              <a:lumMod val="75000"/>
                            </a:schemeClr>
                          </a:solidFill>
                          <a:effectLst/>
                          <a:latin typeface="NTPrint" panose="03000400000000000000" pitchFamily="66" charset="0"/>
                          <a:ea typeface="+mn-ea"/>
                          <a:cs typeface="+mn-cs"/>
                        </a:rPr>
                        <a:t>Dora’s Chicks </a:t>
                      </a:r>
                    </a:p>
                    <a:p>
                      <a:pPr algn="ctr"/>
                      <a:r>
                        <a:rPr lang="en-GB" sz="1100" b="0" kern="1200" dirty="0">
                          <a:solidFill>
                            <a:schemeClr val="accent1">
                              <a:lumMod val="75000"/>
                            </a:schemeClr>
                          </a:solidFill>
                          <a:effectLst/>
                          <a:latin typeface="NTPrint" panose="03000400000000000000" pitchFamily="66" charset="0"/>
                          <a:ea typeface="+mn-ea"/>
                          <a:cs typeface="+mn-cs"/>
                        </a:rPr>
                        <a:t>Noisy Farm</a:t>
                      </a:r>
                    </a:p>
                    <a:p>
                      <a:pPr algn="ctr"/>
                      <a:r>
                        <a:rPr lang="en-GB" sz="1100" b="0" kern="1200" dirty="0">
                          <a:solidFill>
                            <a:schemeClr val="accent1">
                              <a:lumMod val="75000"/>
                            </a:schemeClr>
                          </a:solidFill>
                          <a:effectLst/>
                          <a:latin typeface="NTPrint" panose="03000400000000000000" pitchFamily="66" charset="0"/>
                          <a:ea typeface="+mn-ea"/>
                          <a:cs typeface="+mn-cs"/>
                        </a:rPr>
                        <a:t>What to Do With A Worry</a:t>
                      </a:r>
                    </a:p>
                    <a:p>
                      <a:pPr algn="ctr"/>
                      <a:r>
                        <a:rPr lang="en-GB" sz="1100" b="0" kern="1200" dirty="0">
                          <a:solidFill>
                            <a:schemeClr val="accent1">
                              <a:lumMod val="75000"/>
                            </a:schemeClr>
                          </a:solidFill>
                          <a:effectLst/>
                          <a:latin typeface="NTPrint" panose="03000400000000000000" pitchFamily="66" charset="0"/>
                          <a:ea typeface="+mn-ea"/>
                          <a:cs typeface="+mn-cs"/>
                        </a:rPr>
                        <a:t>The Colour Monster</a:t>
                      </a:r>
                    </a:p>
                    <a:p>
                      <a:pPr algn="ctr"/>
                      <a:endParaRPr lang="en-GB" sz="1100" b="0" dirty="0">
                        <a:solidFill>
                          <a:schemeClr val="accent1">
                            <a:lumMod val="75000"/>
                          </a:schemeClr>
                        </a:solidFill>
                        <a:effectLst/>
                        <a:latin typeface="NTPrint" panose="03000400000000000000" pitchFamily="66"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100" b="0" kern="1200" dirty="0">
                          <a:solidFill>
                            <a:srgbClr val="C00000"/>
                          </a:solidFill>
                          <a:effectLst/>
                          <a:latin typeface="NTPrint" panose="03000400000000000000" pitchFamily="66" charset="0"/>
                          <a:ea typeface="+mn-ea"/>
                          <a:cs typeface="+mn-cs"/>
                        </a:rPr>
                        <a:t>In Summer 2 children will:</a:t>
                      </a:r>
                    </a:p>
                    <a:p>
                      <a:pPr marL="171450" marR="0" lvl="0" indent="-171450" algn="ctr"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100" b="0" kern="1200" dirty="0">
                          <a:solidFill>
                            <a:schemeClr val="bg1">
                              <a:lumMod val="50000"/>
                            </a:schemeClr>
                          </a:solidFill>
                          <a:effectLst/>
                          <a:latin typeface="NTPrint" panose="03000400000000000000" pitchFamily="66" charset="0"/>
                          <a:ea typeface="+mn-ea"/>
                          <a:cs typeface="+mn-cs"/>
                        </a:rPr>
                        <a:t>Begin to draw more detailed pictures</a:t>
                      </a:r>
                    </a:p>
                    <a:p>
                      <a:pPr marL="171450" marR="0" lvl="0" indent="-171450" algn="ctr"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100" b="0" kern="1200" dirty="0">
                          <a:solidFill>
                            <a:schemeClr val="bg1">
                              <a:lumMod val="50000"/>
                            </a:schemeClr>
                          </a:solidFill>
                          <a:effectLst/>
                          <a:latin typeface="NTPrint" panose="03000400000000000000" pitchFamily="66" charset="0"/>
                          <a:ea typeface="+mn-ea"/>
                          <a:cs typeface="+mn-cs"/>
                        </a:rPr>
                        <a:t>Develop pencil skills: holds pencil in a more secure tripod grip</a:t>
                      </a:r>
                      <a:endParaRPr lang="en-GB" sz="1100" b="0" dirty="0">
                        <a:solidFill>
                          <a:schemeClr val="bg1">
                            <a:lumMod val="50000"/>
                          </a:schemeClr>
                        </a:solidFill>
                        <a:latin typeface="NTPrint" panose="03000400000000000000" pitchFamily="66" charset="0"/>
                        <a:cs typeface="Amatic SC" panose="00000500000000000000" pitchFamily="2" charset="-79"/>
                      </a:endParaRPr>
                    </a:p>
                    <a:p>
                      <a:pPr marL="171450" lvl="0" indent="-171450" algn="ctr">
                        <a:buFont typeface="Arial" panose="020B0604020202020204" pitchFamily="34" charset="0"/>
                        <a:buChar char="•"/>
                      </a:pPr>
                      <a:r>
                        <a:rPr lang="en-GB" sz="1100" b="0" kern="1200" dirty="0">
                          <a:solidFill>
                            <a:schemeClr val="bg1">
                              <a:lumMod val="50000"/>
                            </a:schemeClr>
                          </a:solidFill>
                          <a:effectLst/>
                          <a:latin typeface="NTPrint" panose="03000400000000000000" pitchFamily="66" charset="0"/>
                          <a:ea typeface="+mn-ea"/>
                          <a:cs typeface="+mn-cs"/>
                        </a:rPr>
                        <a:t>Give meaning to the marks they make</a:t>
                      </a:r>
                    </a:p>
                    <a:p>
                      <a:pPr marL="171450" lvl="0" indent="-171450" algn="ctr">
                        <a:buFont typeface="Arial" panose="020B0604020202020204" pitchFamily="34" charset="0"/>
                        <a:buChar char="•"/>
                      </a:pPr>
                      <a:r>
                        <a:rPr lang="en-GB" sz="1100" b="0" kern="1200" dirty="0">
                          <a:solidFill>
                            <a:schemeClr val="bg1">
                              <a:lumMod val="50000"/>
                            </a:schemeClr>
                          </a:solidFill>
                          <a:effectLst/>
                          <a:latin typeface="NTPrint" panose="03000400000000000000" pitchFamily="66" charset="0"/>
                          <a:ea typeface="+mn-ea"/>
                          <a:cs typeface="+mn-cs"/>
                        </a:rPr>
                        <a:t>Begin to break the flow of speech into words in their writing; using letter like structures, leaving spaces between their ‘words’</a:t>
                      </a:r>
                    </a:p>
                    <a:p>
                      <a:pPr marL="171450" lvl="0" indent="-171450" algn="ctr">
                        <a:buFont typeface="Arial" panose="020B0604020202020204" pitchFamily="34" charset="0"/>
                        <a:buChar char="•"/>
                      </a:pPr>
                      <a:r>
                        <a:rPr lang="en-GB" sz="1100" b="0" kern="1200" dirty="0">
                          <a:solidFill>
                            <a:schemeClr val="bg1">
                              <a:lumMod val="50000"/>
                            </a:schemeClr>
                          </a:solidFill>
                          <a:effectLst/>
                          <a:latin typeface="NTPrint" panose="03000400000000000000" pitchFamily="66" charset="0"/>
                          <a:ea typeface="+mn-ea"/>
                          <a:cs typeface="+mn-cs"/>
                        </a:rPr>
                        <a:t>Write some letters from their Christian name independently,</a:t>
                      </a:r>
                    </a:p>
                    <a:p>
                      <a:pPr marL="171450" lvl="0" indent="-171450" algn="ctr">
                        <a:buFont typeface="Arial" panose="020B0604020202020204" pitchFamily="34" charset="0"/>
                        <a:buChar char="•"/>
                      </a:pPr>
                      <a:r>
                        <a:rPr lang="en-GB" sz="1100" b="0" kern="1200" dirty="0">
                          <a:solidFill>
                            <a:schemeClr val="bg1">
                              <a:lumMod val="50000"/>
                            </a:schemeClr>
                          </a:solidFill>
                          <a:effectLst/>
                          <a:latin typeface="NTPrint" panose="03000400000000000000" pitchFamily="66" charset="0"/>
                          <a:ea typeface="+mn-ea"/>
                          <a:cs typeface="+mn-cs"/>
                        </a:rPr>
                        <a:t>Use some letters accurately in their independent writing (usually those from their name) </a:t>
                      </a:r>
                    </a:p>
                    <a:p>
                      <a:pPr marL="171450" lvl="0" indent="-171450" algn="ctr">
                        <a:buFont typeface="Arial" panose="020B0604020202020204" pitchFamily="34" charset="0"/>
                        <a:buChar char="•"/>
                      </a:pPr>
                      <a:r>
                        <a:rPr lang="en-GB" sz="1100" b="0" kern="1200" dirty="0">
                          <a:solidFill>
                            <a:schemeClr val="bg1">
                              <a:lumMod val="50000"/>
                            </a:schemeClr>
                          </a:solidFill>
                          <a:effectLst/>
                          <a:latin typeface="NTPrint" panose="03000400000000000000" pitchFamily="66" charset="0"/>
                          <a:ea typeface="+mn-ea"/>
                          <a:cs typeface="+mn-cs"/>
                        </a:rPr>
                        <a:t>Begin to form p </a:t>
                      </a:r>
                      <a:r>
                        <a:rPr lang="en-GB" sz="1100" b="0" kern="1200" dirty="0" err="1">
                          <a:solidFill>
                            <a:schemeClr val="bg1">
                              <a:lumMod val="50000"/>
                            </a:schemeClr>
                          </a:solidFill>
                          <a:effectLst/>
                          <a:latin typeface="NTPrint" panose="03000400000000000000" pitchFamily="66" charset="0"/>
                          <a:ea typeface="+mn-ea"/>
                          <a:cs typeface="+mn-cs"/>
                        </a:rPr>
                        <a:t>i</a:t>
                      </a:r>
                      <a:r>
                        <a:rPr lang="en-GB" sz="1100" b="0" kern="1200" dirty="0">
                          <a:solidFill>
                            <a:schemeClr val="bg1">
                              <a:lumMod val="50000"/>
                            </a:schemeClr>
                          </a:solidFill>
                          <a:effectLst/>
                          <a:latin typeface="NTPrint" panose="03000400000000000000" pitchFamily="66" charset="0"/>
                          <a:ea typeface="+mn-ea"/>
                          <a:cs typeface="+mn-cs"/>
                        </a:rPr>
                        <a:t> n (if appropriate)</a:t>
                      </a:r>
                    </a:p>
                    <a:p>
                      <a:pPr marL="171450" lvl="0" indent="-171450" algn="ctr">
                        <a:buFont typeface="Arial" panose="020B0604020202020204" pitchFamily="34" charset="0"/>
                        <a:buChar char="•"/>
                      </a:pPr>
                      <a:r>
                        <a:rPr lang="en-GB" sz="1100" b="0" kern="1200" dirty="0">
                          <a:solidFill>
                            <a:schemeClr val="bg1">
                              <a:lumMod val="50000"/>
                            </a:schemeClr>
                          </a:solidFill>
                          <a:effectLst/>
                          <a:latin typeface="NTPrint" panose="03000400000000000000" pitchFamily="66" charset="0"/>
                          <a:ea typeface="+mn-ea"/>
                          <a:cs typeface="+mn-cs"/>
                        </a:rPr>
                        <a:t>Begin to write pronoun I independently</a:t>
                      </a:r>
                    </a:p>
                    <a:p>
                      <a:pPr algn="ctr"/>
                      <a:r>
                        <a:rPr lang="en-GB" sz="1100" b="1" kern="1200" dirty="0">
                          <a:solidFill>
                            <a:schemeClr val="dk1"/>
                          </a:solidFill>
                          <a:effectLst/>
                          <a:latin typeface="NTPrint" panose="03000400000000000000" pitchFamily="66" charset="0"/>
                          <a:ea typeface="+mn-ea"/>
                          <a:cs typeface="+mn-cs"/>
                        </a:rPr>
                        <a:t>FOCUSSED TEXT TYPE: </a:t>
                      </a:r>
                    </a:p>
                    <a:p>
                      <a:pPr algn="ctr"/>
                      <a:r>
                        <a:rPr lang="en-GB" sz="1100" b="1" kern="1200" dirty="0">
                          <a:solidFill>
                            <a:srgbClr val="FF0000"/>
                          </a:solidFill>
                          <a:effectLst/>
                          <a:latin typeface="NTPrint" panose="03000400000000000000" pitchFamily="66" charset="0"/>
                          <a:ea typeface="+mn-ea"/>
                          <a:cs typeface="+mn-cs"/>
                        </a:rPr>
                        <a:t>Entertain: </a:t>
                      </a:r>
                      <a:r>
                        <a:rPr lang="en-GB" sz="1100" b="1" kern="1200" dirty="0">
                          <a:solidFill>
                            <a:schemeClr val="dk1"/>
                          </a:solidFill>
                          <a:effectLst/>
                          <a:latin typeface="NTPrint" panose="03000400000000000000" pitchFamily="66" charset="0"/>
                          <a:ea typeface="+mn-ea"/>
                          <a:cs typeface="+mn-cs"/>
                        </a:rPr>
                        <a:t>Story/ Food descriptions/alliteration</a:t>
                      </a:r>
                    </a:p>
                    <a:p>
                      <a:pPr algn="ctr"/>
                      <a:r>
                        <a:rPr lang="en-GB" sz="1100" b="1" kern="1200" dirty="0">
                          <a:solidFill>
                            <a:srgbClr val="FF0000"/>
                          </a:solidFill>
                          <a:effectLst/>
                          <a:latin typeface="NTPrint" panose="03000400000000000000" pitchFamily="66" charset="0"/>
                          <a:ea typeface="+mn-ea"/>
                          <a:cs typeface="+mn-cs"/>
                        </a:rPr>
                        <a:t>Inform: </a:t>
                      </a:r>
                      <a:r>
                        <a:rPr lang="en-GB" sz="1100" b="1" kern="1200" dirty="0">
                          <a:solidFill>
                            <a:schemeClr val="dk1"/>
                          </a:solidFill>
                          <a:effectLst/>
                          <a:latin typeface="NTPrint" panose="03000400000000000000" pitchFamily="66" charset="0"/>
                          <a:ea typeface="+mn-ea"/>
                          <a:cs typeface="+mn-cs"/>
                        </a:rPr>
                        <a:t>Diary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100" b="1" kern="1200" dirty="0">
                          <a:solidFill>
                            <a:srgbClr val="C00000"/>
                          </a:solidFill>
                          <a:effectLst/>
                          <a:latin typeface="+mn-lt"/>
                          <a:ea typeface="+mn-ea"/>
                          <a:cs typeface="+mn-cs"/>
                        </a:rPr>
                        <a:t>In Summer 2 children will:</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100" b="0" kern="1200" dirty="0">
                          <a:solidFill>
                            <a:schemeClr val="tx1"/>
                          </a:solidFill>
                          <a:effectLst/>
                          <a:latin typeface="+mn-lt"/>
                          <a:ea typeface="+mn-ea"/>
                          <a:cs typeface="+mn-cs"/>
                        </a:rPr>
                        <a:t>Use a comfortable, effective grip (tripod) </a:t>
                      </a:r>
                      <a:endParaRPr lang="en-GB" sz="1100" b="0" dirty="0">
                        <a:solidFill>
                          <a:schemeClr val="tx1"/>
                        </a:solidFill>
                        <a:latin typeface="+mn-lt"/>
                        <a:cs typeface="Amatic SC" panose="00000500000000000000" pitchFamily="2" charset="-79"/>
                      </a:endParaRPr>
                    </a:p>
                    <a:p>
                      <a:pPr lvl="0"/>
                      <a:r>
                        <a:rPr lang="en-GB" sz="1100" kern="1200" dirty="0">
                          <a:solidFill>
                            <a:schemeClr val="dk1"/>
                          </a:solidFill>
                          <a:effectLst/>
                          <a:latin typeface="NTPreCursive" panose="03000400000000000000" pitchFamily="66" charset="0"/>
                          <a:ea typeface="+mn-ea"/>
                          <a:cs typeface="+mn-cs"/>
                        </a:rPr>
                        <a:t>Give meaning to the marks they make</a:t>
                      </a:r>
                    </a:p>
                    <a:p>
                      <a:pPr lvl="0"/>
                      <a:r>
                        <a:rPr lang="en-GB" sz="1100" kern="1200" dirty="0">
                          <a:solidFill>
                            <a:schemeClr val="dk1"/>
                          </a:solidFill>
                          <a:effectLst/>
                          <a:latin typeface="NTPreCursive" panose="03000400000000000000" pitchFamily="66" charset="0"/>
                          <a:ea typeface="+mn-ea"/>
                          <a:cs typeface="+mn-cs"/>
                        </a:rPr>
                        <a:t>Begin to beak the flow of speech into words in their writing; using letter like structures, leaving spaces between their ‘words’</a:t>
                      </a:r>
                    </a:p>
                    <a:p>
                      <a:pPr lvl="0"/>
                      <a:r>
                        <a:rPr lang="en-GB" sz="1100" kern="1200" dirty="0">
                          <a:solidFill>
                            <a:schemeClr val="dk1"/>
                          </a:solidFill>
                          <a:effectLst/>
                          <a:latin typeface="NTPreCursive" panose="03000400000000000000" pitchFamily="66" charset="0"/>
                          <a:ea typeface="+mn-ea"/>
                          <a:cs typeface="+mn-cs"/>
                        </a:rPr>
                        <a:t>Writes some letters from their </a:t>
                      </a:r>
                      <a:r>
                        <a:rPr lang="en-GB" sz="1100" kern="1200" dirty="0" err="1">
                          <a:solidFill>
                            <a:schemeClr val="dk1"/>
                          </a:solidFill>
                          <a:effectLst/>
                          <a:latin typeface="NTPreCursive" panose="03000400000000000000" pitchFamily="66" charset="0"/>
                          <a:ea typeface="+mn-ea"/>
                          <a:cs typeface="+mn-cs"/>
                        </a:rPr>
                        <a:t>christian</a:t>
                      </a:r>
                      <a:r>
                        <a:rPr lang="en-GB" sz="1100" kern="1200" dirty="0">
                          <a:solidFill>
                            <a:schemeClr val="dk1"/>
                          </a:solidFill>
                          <a:effectLst/>
                          <a:latin typeface="NTPreCursive" panose="03000400000000000000" pitchFamily="66" charset="0"/>
                          <a:ea typeface="+mn-ea"/>
                          <a:cs typeface="+mn-cs"/>
                        </a:rPr>
                        <a:t> name independently,</a:t>
                      </a:r>
                    </a:p>
                    <a:p>
                      <a:pPr lvl="0"/>
                      <a:r>
                        <a:rPr lang="en-GB" sz="1100" kern="1200" dirty="0">
                          <a:solidFill>
                            <a:schemeClr val="dk1"/>
                          </a:solidFill>
                          <a:effectLst/>
                          <a:latin typeface="NTPreCursive" panose="03000400000000000000" pitchFamily="66" charset="0"/>
                          <a:ea typeface="+mn-ea"/>
                          <a:cs typeface="+mn-cs"/>
                        </a:rPr>
                        <a:t>Use some letters accurately in their independent writing (usually those from their name) </a:t>
                      </a:r>
                    </a:p>
                    <a:p>
                      <a:pPr lvl="0"/>
                      <a:r>
                        <a:rPr lang="en-GB" sz="1100" kern="1200" dirty="0">
                          <a:solidFill>
                            <a:schemeClr val="dk1"/>
                          </a:solidFill>
                          <a:effectLst/>
                          <a:latin typeface="NTPreCursive" panose="03000400000000000000" pitchFamily="66" charset="0"/>
                          <a:ea typeface="+mn-ea"/>
                          <a:cs typeface="+mn-cs"/>
                        </a:rPr>
                        <a:t>Begin to write pronoun I independently</a:t>
                      </a:r>
                    </a:p>
                    <a:p>
                      <a:r>
                        <a:rPr lang="en-GB" sz="1100" b="1" kern="1200" dirty="0">
                          <a:solidFill>
                            <a:schemeClr val="dk1"/>
                          </a:solidFill>
                          <a:effectLst/>
                          <a:latin typeface="NTPreCursive" panose="03000400000000000000" pitchFamily="66" charset="0"/>
                          <a:ea typeface="+mn-ea"/>
                          <a:cs typeface="+mn-cs"/>
                        </a:rPr>
                        <a:t>FOCUSSED TEXT TYPE: </a:t>
                      </a:r>
                      <a:endParaRPr lang="en-GB" sz="1100" kern="1200" dirty="0">
                        <a:solidFill>
                          <a:schemeClr val="dk1"/>
                        </a:solidFill>
                        <a:effectLst/>
                        <a:latin typeface="NTPreCursive" panose="03000400000000000000" pitchFamily="66" charset="0"/>
                        <a:ea typeface="+mn-ea"/>
                        <a:cs typeface="+mn-cs"/>
                      </a:endParaRPr>
                    </a:p>
                    <a:p>
                      <a:r>
                        <a:rPr lang="en-GB" sz="1100" b="1" kern="1200" dirty="0">
                          <a:solidFill>
                            <a:schemeClr val="dk1"/>
                          </a:solidFill>
                          <a:effectLst/>
                          <a:latin typeface="NTPreCursive" panose="03000400000000000000" pitchFamily="66" charset="0"/>
                          <a:ea typeface="+mn-ea"/>
                          <a:cs typeface="+mn-cs"/>
                        </a:rPr>
                        <a:t>Entertain: Story/ Food descriptions/alliteration</a:t>
                      </a:r>
                      <a:endParaRPr lang="en-GB" sz="1100" kern="1200" dirty="0">
                        <a:solidFill>
                          <a:schemeClr val="dk1"/>
                        </a:solidFill>
                        <a:effectLst/>
                        <a:latin typeface="NTPreCursive" panose="03000400000000000000" pitchFamily="66" charset="0"/>
                        <a:ea typeface="+mn-ea"/>
                        <a:cs typeface="+mn-cs"/>
                      </a:endParaRPr>
                    </a:p>
                    <a:p>
                      <a:r>
                        <a:rPr lang="en-GB" sz="1100" b="1" kern="1200" dirty="0">
                          <a:solidFill>
                            <a:schemeClr val="dk1"/>
                          </a:solidFill>
                          <a:effectLst/>
                          <a:latin typeface="NTPreCursive" panose="03000400000000000000" pitchFamily="66" charset="0"/>
                          <a:ea typeface="+mn-ea"/>
                          <a:cs typeface="+mn-cs"/>
                        </a:rPr>
                        <a:t>Inform: Diary</a:t>
                      </a:r>
                      <a:endParaRPr lang="en-GB" sz="1100" kern="1200" dirty="0">
                        <a:solidFill>
                          <a:schemeClr val="dk1"/>
                        </a:solidFill>
                        <a:effectLst/>
                        <a:latin typeface="NTPreCursive" panose="03000400000000000000" pitchFamily="66" charset="0"/>
                        <a:ea typeface="+mn-ea"/>
                        <a:cs typeface="+mn-cs"/>
                      </a:endParaRPr>
                    </a:p>
                    <a:p>
                      <a:pPr algn="ctr">
                        <a:lnSpc>
                          <a:spcPct val="107000"/>
                        </a:lnSpc>
                        <a:spcAft>
                          <a:spcPts val="800"/>
                        </a:spcAft>
                      </a:pPr>
                      <a:endPar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9" name="Picture 8">
            <a:extLst>
              <a:ext uri="{FF2B5EF4-FFF2-40B4-BE49-F238E27FC236}">
                <a16:creationId xmlns:a16="http://schemas.microsoft.com/office/drawing/2014/main" id="{2A52EF99-E88A-4C68-8B8E-150BEAF6062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04586" y="211272"/>
            <a:ext cx="501298" cy="501298"/>
          </a:xfrm>
          <a:prstGeom prst="rect">
            <a:avLst/>
          </a:prstGeom>
        </p:spPr>
      </p:pic>
      <p:pic>
        <p:nvPicPr>
          <p:cNvPr id="6" name="Picture 5">
            <a:extLst>
              <a:ext uri="{FF2B5EF4-FFF2-40B4-BE49-F238E27FC236}">
                <a16:creationId xmlns:a16="http://schemas.microsoft.com/office/drawing/2014/main" id="{AF0E227F-D16D-4704-8F30-1B957F99C8BC}"/>
              </a:ext>
            </a:extLst>
          </p:cNvPr>
          <p:cNvPicPr>
            <a:picLocks noChangeAspect="1"/>
          </p:cNvPicPr>
          <p:nvPr/>
        </p:nvPicPr>
        <p:blipFill>
          <a:blip r:embed="rId3"/>
          <a:stretch>
            <a:fillRect/>
          </a:stretch>
        </p:blipFill>
        <p:spPr>
          <a:xfrm>
            <a:off x="838200" y="283436"/>
            <a:ext cx="869777" cy="780109"/>
          </a:xfrm>
          <a:prstGeom prst="rect">
            <a:avLst/>
          </a:prstGeom>
        </p:spPr>
      </p:pic>
    </p:spTree>
    <p:extLst>
      <p:ext uri="{BB962C8B-B14F-4D97-AF65-F5344CB8AC3E}">
        <p14:creationId xmlns:p14="http://schemas.microsoft.com/office/powerpoint/2010/main" val="42697409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464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1 Long Term Plan 2026-27</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025108928"/>
              </p:ext>
            </p:extLst>
          </p:nvPr>
        </p:nvGraphicFramePr>
        <p:xfrm>
          <a:off x="366318" y="579120"/>
          <a:ext cx="11459364" cy="6373155"/>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7727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Autumn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bg1">
                              <a:lumMod val="50000"/>
                            </a:schemeClr>
                          </a:solidFill>
                          <a:latin typeface="Amatic SC" panose="00000500000000000000" pitchFamily="2" charset="-79"/>
                          <a:cs typeface="Amatic SC" panose="00000500000000000000" pitchFamily="2" charset="-79"/>
                        </a:rPr>
                        <a:t>Autumn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12341">
                <a:tc>
                  <a:txBody>
                    <a:bodyPr/>
                    <a:lstStyle/>
                    <a:p>
                      <a:pPr algn="ctr"/>
                      <a:r>
                        <a:rPr lang="en-US" sz="2400" b="0" dirty="0">
                          <a:latin typeface="Amatic SC" panose="00000500000000000000" pitchFamily="2" charset="-79"/>
                          <a:cs typeface="Amatic SC" panose="00000500000000000000" pitchFamily="2" charset="-79"/>
                        </a:rPr>
                        <a:t>General Themes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Super Lawns parkers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a:t>
                      </a:r>
                      <a:r>
                        <a:rPr lang="en-US" sz="2000" baseline="0" dirty="0">
                          <a:latin typeface="Amatic SC" panose="00000500000000000000" pitchFamily="2" charset="-79"/>
                          <a:cs typeface="Amatic SC" panose="00000500000000000000" pitchFamily="2" charset="-79"/>
                        </a:rPr>
                        <a:t> celebrate</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Once upon a ,,, poem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Where in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What’s growing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Wonderful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072086">
                <a:tc rowSpan="2">
                  <a:txBody>
                    <a:bodyPr/>
                    <a:lstStyle/>
                    <a:p>
                      <a:pPr algn="ctr"/>
                      <a:r>
                        <a:rPr lang="en-US" sz="3200" b="0" dirty="0" err="1">
                          <a:latin typeface="Amatic SC" panose="00000500000000000000" pitchFamily="2" charset="-79"/>
                          <a:cs typeface="Amatic SC" panose="00000500000000000000" pitchFamily="2" charset="-79"/>
                        </a:rPr>
                        <a:t>Maths</a:t>
                      </a:r>
                      <a:endParaRPr lang="en-US" sz="3200" b="0" dirty="0">
                        <a:latin typeface="Amatic SC" panose="00000500000000000000" pitchFamily="2" charset="-79"/>
                        <a:cs typeface="Amatic SC" panose="00000500000000000000" pitchFamily="2" charset="-79"/>
                      </a:endParaRPr>
                    </a:p>
                    <a:p>
                      <a:pPr algn="ctr"/>
                      <a:r>
                        <a:rPr lang="en-US" sz="1800" b="0" i="0" kern="1200" dirty="0">
                          <a:solidFill>
                            <a:schemeClr val="bg1">
                              <a:lumMod val="50000"/>
                            </a:schemeClr>
                          </a:solidFill>
                          <a:effectLst/>
                          <a:latin typeface="NTPrint" panose="03000400000000000000" pitchFamily="66" charset="0"/>
                          <a:ea typeface="+mn-ea"/>
                          <a:cs typeface="+mn-cs"/>
                        </a:rPr>
                        <a:t>Following </a:t>
                      </a:r>
                    </a:p>
                    <a:p>
                      <a:pPr algn="ctr"/>
                      <a:r>
                        <a:rPr lang="en-US" sz="1800" b="0" i="0" kern="1200" dirty="0">
                          <a:solidFill>
                            <a:schemeClr val="bg1">
                              <a:lumMod val="50000"/>
                            </a:schemeClr>
                          </a:solidFill>
                          <a:effectLst/>
                          <a:latin typeface="NTPrint" panose="03000400000000000000" pitchFamily="66" charset="0"/>
                          <a:ea typeface="+mn-ea"/>
                          <a:cs typeface="+mn-cs"/>
                        </a:rPr>
                        <a:t>White Rose </a:t>
                      </a:r>
                      <a:r>
                        <a:rPr lang="en-US" sz="1800" b="0" i="0" kern="1200" dirty="0" err="1">
                          <a:solidFill>
                            <a:schemeClr val="bg1">
                              <a:lumMod val="50000"/>
                            </a:schemeClr>
                          </a:solidFill>
                          <a:effectLst/>
                          <a:latin typeface="NTPrint" panose="03000400000000000000" pitchFamily="66" charset="0"/>
                          <a:ea typeface="+mn-ea"/>
                          <a:cs typeface="+mn-cs"/>
                        </a:rPr>
                        <a:t>Maths</a:t>
                      </a:r>
                      <a:endParaRPr lang="en-US" sz="1800" b="0" i="0" kern="1200" dirty="0">
                        <a:solidFill>
                          <a:schemeClr val="bg1">
                            <a:lumMod val="50000"/>
                          </a:schemeClr>
                        </a:solidFill>
                        <a:effectLst/>
                        <a:latin typeface="NTPrint" panose="03000400000000000000" pitchFamily="66" charset="0"/>
                        <a:ea typeface="+mn-ea"/>
                        <a:cs typeface="+mn-cs"/>
                      </a:endParaRPr>
                    </a:p>
                    <a:p>
                      <a:pPr algn="ctr"/>
                      <a:endParaRPr lang="en-US" sz="1800" b="0" i="1" kern="1200" dirty="0">
                        <a:solidFill>
                          <a:schemeClr val="bg1">
                            <a:lumMod val="50000"/>
                          </a:schemeClr>
                        </a:solidFill>
                        <a:effectLst/>
                        <a:latin typeface="NTPreCursive" panose="03000400000000000000"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olidFill>
                            <a:srgbClr val="C00000"/>
                          </a:solidFill>
                          <a:latin typeface="Amatic SC" panose="00000500000000000000" pitchFamily="2" charset="-79"/>
                          <a:cs typeface="Amatic SC" panose="00000500000000000000" pitchFamily="2" charset="-79"/>
                        </a:rPr>
                        <a:t>Half term </a:t>
                      </a:r>
                      <a:r>
                        <a:rPr lang="en-US" sz="1600" b="0" dirty="0" err="1">
                          <a:solidFill>
                            <a:srgbClr val="C00000"/>
                          </a:solidFill>
                          <a:latin typeface="Amatic SC" panose="00000500000000000000" pitchFamily="2" charset="-79"/>
                          <a:cs typeface="Amatic SC" panose="00000500000000000000" pitchFamily="2" charset="-79"/>
                        </a:rPr>
                        <a:t>Maths</a:t>
                      </a:r>
                      <a:r>
                        <a:rPr lang="en-US" sz="1600" b="0" dirty="0">
                          <a:solidFill>
                            <a:srgbClr val="C00000"/>
                          </a:solidFill>
                          <a:latin typeface="Amatic SC" panose="00000500000000000000" pitchFamily="2" charset="-79"/>
                          <a:cs typeface="Amatic SC" panose="00000500000000000000" pitchFamily="2" charset="-79"/>
                        </a:rPr>
                        <a:t> assessments will take place in the form of a set challenge</a:t>
                      </a:r>
                    </a:p>
                    <a:p>
                      <a:pPr algn="ctr"/>
                      <a:endParaRPr lang="en-US" sz="1600" b="1" i="1" kern="1200" dirty="0">
                        <a:solidFill>
                          <a:schemeClr val="bg1">
                            <a:lumMod val="50000"/>
                          </a:schemeClr>
                        </a:solidFill>
                        <a:effectLst/>
                        <a:latin typeface="NTPreCursive" panose="03000400000000000000"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200" dirty="0">
                          <a:latin typeface="NTPrint" panose="03000400000000000000" pitchFamily="66" charset="0"/>
                        </a:rPr>
                        <a:t>Developing a </a:t>
                      </a:r>
                      <a:r>
                        <a:rPr lang="en-US" sz="1200" b="1" dirty="0">
                          <a:latin typeface="NTPrint" panose="03000400000000000000" pitchFamily="66" charset="0"/>
                        </a:rPr>
                        <a:t>strong grounding in number </a:t>
                      </a:r>
                      <a:r>
                        <a:rPr lang="en-US" sz="1200" dirty="0">
                          <a:latin typeface="NTPrint" panose="03000400000000000000" pitchFamily="66" charset="0"/>
                        </a:rPr>
                        <a:t>is essential so that all children develop the necessary </a:t>
                      </a:r>
                      <a:r>
                        <a:rPr lang="en-US" sz="1200" b="1" dirty="0">
                          <a:latin typeface="NTPrint" panose="03000400000000000000" pitchFamily="66" charset="0"/>
                        </a:rPr>
                        <a:t>building blocks </a:t>
                      </a:r>
                      <a:r>
                        <a:rPr lang="en-US" sz="1200" dirty="0">
                          <a:latin typeface="NTPrint" panose="03000400000000000000" pitchFamily="66" charset="0"/>
                        </a:rPr>
                        <a:t>to excel mathematically. Children should be able to </a:t>
                      </a:r>
                      <a:r>
                        <a:rPr lang="en-US" sz="1200" b="1" dirty="0">
                          <a:latin typeface="NTPrint" panose="03000400000000000000" pitchFamily="66" charset="0"/>
                        </a:rPr>
                        <a:t>count confidently</a:t>
                      </a:r>
                      <a:r>
                        <a:rPr lang="en-US" sz="1200" dirty="0">
                          <a:latin typeface="NTPrint" panose="03000400000000000000" pitchFamily="66" charset="0"/>
                        </a:rPr>
                        <a:t>, develop a deep understanding of the </a:t>
                      </a:r>
                      <a:r>
                        <a:rPr lang="en-US" sz="1200" b="1" dirty="0">
                          <a:latin typeface="NTPrint" panose="03000400000000000000" pitchFamily="66" charset="0"/>
                        </a:rPr>
                        <a:t>numbers to 10</a:t>
                      </a:r>
                      <a:r>
                        <a:rPr lang="en-US" sz="1200" dirty="0">
                          <a:latin typeface="NTPrint" panose="03000400000000000000" pitchFamily="66" charset="0"/>
                        </a:rPr>
                        <a:t>, the </a:t>
                      </a:r>
                      <a:r>
                        <a:rPr lang="en-US" sz="1200" b="1" dirty="0">
                          <a:latin typeface="NTPrint" panose="03000400000000000000" pitchFamily="66" charset="0"/>
                        </a:rPr>
                        <a:t>relationships between </a:t>
                      </a:r>
                      <a:r>
                        <a:rPr lang="en-US" sz="1200" dirty="0">
                          <a:latin typeface="NTPrint" panose="03000400000000000000" pitchFamily="66" charset="0"/>
                        </a:rPr>
                        <a:t>them and the patterns within those numbers. By providing frequent and varied opportunities to build and apply this understanding - such as using </a:t>
                      </a:r>
                      <a:r>
                        <a:rPr lang="en-US" sz="1200" b="1" dirty="0">
                          <a:latin typeface="NTPrint" panose="03000400000000000000" pitchFamily="66" charset="0"/>
                        </a:rPr>
                        <a:t>manipulatives,</a:t>
                      </a:r>
                      <a:r>
                        <a:rPr lang="en-US" sz="1200" dirty="0">
                          <a:latin typeface="NTPrint" panose="03000400000000000000" pitchFamily="66" charset="0"/>
                        </a:rPr>
                        <a:t> including small pebbles and tens frames for organising counting - children will develop a secure base of knowledge and vocabulary from which </a:t>
                      </a:r>
                      <a:r>
                        <a:rPr lang="en-US" sz="1200" b="1" dirty="0">
                          <a:latin typeface="NTPrint" panose="03000400000000000000" pitchFamily="66" charset="0"/>
                        </a:rPr>
                        <a:t>mastery of mathematics </a:t>
                      </a:r>
                      <a:r>
                        <a:rPr lang="en-US" sz="1200" dirty="0">
                          <a:latin typeface="NTPrint" panose="03000400000000000000" pitchFamily="66" charset="0"/>
                        </a:rPr>
                        <a:t>is built. In addition, it is important that the curriculum includes </a:t>
                      </a:r>
                      <a:r>
                        <a:rPr lang="en-US" sz="1200" b="1" dirty="0">
                          <a:latin typeface="NTPrint" panose="03000400000000000000" pitchFamily="66" charset="0"/>
                        </a:rPr>
                        <a:t>rich opportunities for children to develop their spatial reasoning </a:t>
                      </a:r>
                      <a:r>
                        <a:rPr lang="en-US" sz="1200" dirty="0">
                          <a:latin typeface="NTPrint" panose="03000400000000000000" pitchFamily="66" charset="0"/>
                        </a:rPr>
                        <a:t>skills across all areas of mathematics including shape, space and measures. It is important that children </a:t>
                      </a:r>
                      <a:r>
                        <a:rPr lang="en-US" sz="1200" b="1" dirty="0">
                          <a:latin typeface="NTPrint" panose="03000400000000000000" pitchFamily="66" charset="0"/>
                        </a:rPr>
                        <a:t>develop positive attitudes and interests in mathematics</a:t>
                      </a:r>
                      <a:r>
                        <a:rPr lang="en-US" sz="1200" dirty="0">
                          <a:latin typeface="NTPrint" panose="03000400000000000000" pitchFamily="66" charset="0"/>
                        </a:rPr>
                        <a:t>, look for </a:t>
                      </a:r>
                      <a:r>
                        <a:rPr lang="en-US" sz="1200" b="1" dirty="0">
                          <a:latin typeface="NTPrint" panose="03000400000000000000" pitchFamily="66" charset="0"/>
                        </a:rPr>
                        <a:t>patterns and relationships</a:t>
                      </a:r>
                      <a:r>
                        <a:rPr lang="en-US" sz="1200" dirty="0">
                          <a:latin typeface="NTPrint" panose="03000400000000000000" pitchFamily="66" charset="0"/>
                        </a:rPr>
                        <a:t>, spot </a:t>
                      </a:r>
                      <a:r>
                        <a:rPr lang="en-US" sz="1200" b="1" dirty="0">
                          <a:latin typeface="NTPrint" panose="03000400000000000000" pitchFamily="66" charset="0"/>
                        </a:rPr>
                        <a:t>connections, ‘have a go’</a:t>
                      </a:r>
                      <a:r>
                        <a:rPr lang="en-US" sz="1200" dirty="0">
                          <a:latin typeface="NTPrint" panose="03000400000000000000" pitchFamily="66" charset="0"/>
                        </a:rPr>
                        <a:t>, </a:t>
                      </a:r>
                      <a:r>
                        <a:rPr lang="en-US" sz="1200" b="1" dirty="0">
                          <a:latin typeface="NTPrint" panose="03000400000000000000" pitchFamily="66" charset="0"/>
                        </a:rPr>
                        <a:t>talk to adults </a:t>
                      </a:r>
                      <a:r>
                        <a:rPr lang="en-US" sz="1200" dirty="0">
                          <a:latin typeface="NTPrint" panose="03000400000000000000" pitchFamily="66" charset="0"/>
                        </a:rPr>
                        <a:t>and peers about what they notice and not be afraid to make mistakes.</a:t>
                      </a:r>
                      <a:endParaRPr lang="en-US" sz="1200" dirty="0">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850951761"/>
                  </a:ext>
                </a:extLst>
              </a:tr>
              <a:tr h="3906118">
                <a:tc vMerge="1">
                  <a:txBody>
                    <a:bodyPr/>
                    <a:lstStyle/>
                    <a:p>
                      <a:pPr algn="ctr"/>
                      <a:r>
                        <a:rPr lang="en-US" sz="3600" b="0" dirty="0" err="1">
                          <a:latin typeface="Amatic SC" panose="00000500000000000000" pitchFamily="2" charset="-79"/>
                          <a:cs typeface="Amatic SC" panose="00000500000000000000" pitchFamily="2" charset="-79"/>
                        </a:rPr>
                        <a:t>Maths</a:t>
                      </a:r>
                      <a:r>
                        <a:rPr lang="en-US" sz="3600" b="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GB" sz="1000" b="1" kern="1200" dirty="0">
                          <a:solidFill>
                            <a:srgbClr val="C00000"/>
                          </a:solidFill>
                          <a:effectLst/>
                          <a:latin typeface="NTPrint" panose="03000400000000000000" pitchFamily="66" charset="0"/>
                          <a:ea typeface="+mn-ea"/>
                          <a:cs typeface="+mn-cs"/>
                        </a:rPr>
                        <a:t>Autumn 1</a:t>
                      </a:r>
                    </a:p>
                    <a:p>
                      <a:pPr algn="ctr"/>
                      <a:r>
                        <a:rPr lang="en-GB" sz="1000" b="1" kern="1200" dirty="0">
                          <a:solidFill>
                            <a:srgbClr val="C00000"/>
                          </a:solidFill>
                          <a:effectLst/>
                          <a:latin typeface="NTPrint" panose="03000400000000000000" pitchFamily="66" charset="0"/>
                          <a:ea typeface="+mn-ea"/>
                          <a:cs typeface="+mn-cs"/>
                        </a:rPr>
                        <a:t>Getting To Know You ( 1 week)</a:t>
                      </a:r>
                    </a:p>
                    <a:p>
                      <a:pPr algn="ctr"/>
                      <a:r>
                        <a:rPr lang="en-GB" sz="1000" kern="1200" dirty="0">
                          <a:solidFill>
                            <a:srgbClr val="FF0000"/>
                          </a:solidFill>
                          <a:effectLst/>
                          <a:latin typeface="NTPrint" panose="03000400000000000000" pitchFamily="66" charset="0"/>
                          <a:ea typeface="+mn-ea"/>
                          <a:cs typeface="+mn-cs"/>
                        </a:rPr>
                        <a:t>, </a:t>
                      </a:r>
                      <a:r>
                        <a:rPr lang="en-GB" sz="1000" kern="1200" dirty="0">
                          <a:solidFill>
                            <a:schemeClr val="dk1"/>
                          </a:solidFill>
                          <a:effectLst/>
                          <a:latin typeface="NTPrint" panose="03000400000000000000" pitchFamily="66" charset="0"/>
                          <a:ea typeface="+mn-ea"/>
                          <a:cs typeface="+mn-cs"/>
                        </a:rPr>
                        <a:t>Baseline Assessments</a:t>
                      </a:r>
                    </a:p>
                    <a:p>
                      <a:pPr algn="ctr"/>
                      <a:r>
                        <a:rPr lang="en-GB" sz="1000" b="1" kern="1200" dirty="0">
                          <a:solidFill>
                            <a:srgbClr val="C00000"/>
                          </a:solidFill>
                          <a:effectLst/>
                          <a:latin typeface="NTPrint" panose="03000400000000000000" pitchFamily="66" charset="0"/>
                          <a:ea typeface="+mn-ea"/>
                          <a:cs typeface="+mn-cs"/>
                        </a:rPr>
                        <a:t>Match, Sort and Compare (2 weeks)</a:t>
                      </a:r>
                    </a:p>
                    <a:p>
                      <a:pPr algn="ctr"/>
                      <a:r>
                        <a:rPr lang="en-GB" sz="1000" b="0" dirty="0">
                          <a:solidFill>
                            <a:schemeClr val="tx1"/>
                          </a:solidFill>
                          <a:latin typeface="NTPrint" panose="03000400000000000000" pitchFamily="66" charset="0"/>
                          <a:cs typeface="Amatic SC" panose="00000500000000000000" pitchFamily="2" charset="-79"/>
                        </a:rPr>
                        <a:t>Matching, sorting, identifying sets, </a:t>
                      </a:r>
                    </a:p>
                    <a:p>
                      <a:pPr algn="ctr"/>
                      <a:r>
                        <a:rPr lang="en-GB" sz="1000" b="0" dirty="0">
                          <a:solidFill>
                            <a:schemeClr val="tx1"/>
                          </a:solidFill>
                          <a:latin typeface="NTPrint" panose="03000400000000000000" pitchFamily="66" charset="0"/>
                          <a:cs typeface="Amatic SC" panose="00000500000000000000" pitchFamily="2" charset="-79"/>
                        </a:rPr>
                        <a:t>Sorting by type, creating rules, comparing amounts.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rgbClr val="C00000"/>
                          </a:solidFill>
                          <a:effectLst/>
                          <a:latin typeface="NTPrint" panose="03000400000000000000" pitchFamily="66" charset="0"/>
                          <a:ea typeface="+mn-ea"/>
                          <a:cs typeface="+mn-cs"/>
                        </a:rPr>
                        <a:t>Talk about Measure and </a:t>
                      </a:r>
                      <a:r>
                        <a:rPr lang="en-GB" sz="1000" b="1" kern="1200" dirty="0" err="1">
                          <a:solidFill>
                            <a:srgbClr val="C00000"/>
                          </a:solidFill>
                          <a:effectLst/>
                          <a:latin typeface="NTPrint" panose="03000400000000000000" pitchFamily="66" charset="0"/>
                          <a:ea typeface="+mn-ea"/>
                          <a:cs typeface="+mn-cs"/>
                        </a:rPr>
                        <a:t>Patttern</a:t>
                      </a:r>
                      <a:r>
                        <a:rPr lang="en-GB" sz="1000" b="1" kern="1200" dirty="0">
                          <a:solidFill>
                            <a:srgbClr val="C00000"/>
                          </a:solidFill>
                          <a:effectLst/>
                          <a:latin typeface="NTPrint" panose="03000400000000000000" pitchFamily="66" charset="0"/>
                          <a:ea typeface="+mn-ea"/>
                          <a:cs typeface="+mn-cs"/>
                        </a:rPr>
                        <a:t> (2 weeks)</a:t>
                      </a:r>
                    </a:p>
                    <a:p>
                      <a:pPr algn="ctr"/>
                      <a:r>
                        <a:rPr lang="en-GB" sz="1000" b="0" dirty="0">
                          <a:solidFill>
                            <a:schemeClr val="tx1"/>
                          </a:solidFill>
                          <a:latin typeface="NTPrint" panose="03000400000000000000" pitchFamily="66" charset="0"/>
                          <a:cs typeface="Amatic SC" panose="00000500000000000000" pitchFamily="2" charset="-79"/>
                        </a:rPr>
                        <a:t>Compare size, mass, capacity,  explore simple patterns, Copy and continue patters, create patterns.</a:t>
                      </a:r>
                    </a:p>
                    <a:p>
                      <a:pPr algn="ctr"/>
                      <a:r>
                        <a:rPr lang="en-GB" sz="1000" b="1" kern="1200" dirty="0">
                          <a:solidFill>
                            <a:srgbClr val="C00000"/>
                          </a:solidFill>
                          <a:effectLst/>
                          <a:latin typeface="NTPrint" panose="03000400000000000000" pitchFamily="66" charset="0"/>
                          <a:ea typeface="+mn-ea"/>
                          <a:cs typeface="+mn-cs"/>
                        </a:rPr>
                        <a:t>It’s me 1, 2, 3 ( 2 weeks)</a:t>
                      </a:r>
                    </a:p>
                    <a:p>
                      <a:pPr algn="ctr"/>
                      <a:r>
                        <a:rPr lang="en-GB" sz="1000" kern="1200" dirty="0">
                          <a:solidFill>
                            <a:srgbClr val="FF0000"/>
                          </a:solidFill>
                          <a:effectLst/>
                          <a:latin typeface="NTPrint" panose="03000400000000000000" pitchFamily="66" charset="0"/>
                          <a:ea typeface="+mn-ea"/>
                          <a:cs typeface="+mn-cs"/>
                        </a:rPr>
                        <a:t>, </a:t>
                      </a:r>
                      <a:r>
                        <a:rPr lang="en-GB" sz="1000" kern="1200" dirty="0">
                          <a:solidFill>
                            <a:schemeClr val="dk1"/>
                          </a:solidFill>
                          <a:effectLst/>
                          <a:latin typeface="NTPrint" panose="03000400000000000000" pitchFamily="66" charset="0"/>
                          <a:ea typeface="+mn-ea"/>
                          <a:cs typeface="+mn-cs"/>
                        </a:rPr>
                        <a:t>Find 1, 2, 3, Subitise 1, 2, 3, Represent 1, 2, 3, </a:t>
                      </a:r>
                    </a:p>
                    <a:p>
                      <a:pPr algn="ctr"/>
                      <a:r>
                        <a:rPr lang="en-GB" sz="1000" kern="1200" dirty="0">
                          <a:solidFill>
                            <a:schemeClr val="dk1"/>
                          </a:solidFill>
                          <a:effectLst/>
                          <a:latin typeface="NTPrint" panose="03000400000000000000" pitchFamily="66" charset="0"/>
                          <a:ea typeface="+mn-ea"/>
                          <a:cs typeface="+mn-cs"/>
                        </a:rPr>
                        <a:t>1 more, 1 less, Composition of 1, 2, 3.</a:t>
                      </a:r>
                    </a:p>
                    <a:p>
                      <a:pPr algn="ctr"/>
                      <a:r>
                        <a:rPr lang="en-GB" sz="1000" b="1" kern="1200" dirty="0">
                          <a:solidFill>
                            <a:srgbClr val="D63232"/>
                          </a:solidFill>
                          <a:effectLst/>
                          <a:latin typeface="NTPrint" panose="03000400000000000000" pitchFamily="66" charset="0"/>
                          <a:ea typeface="+mn-ea"/>
                          <a:cs typeface="+mn-cs"/>
                        </a:rPr>
                        <a:t>Autumn 2</a:t>
                      </a:r>
                    </a:p>
                    <a:p>
                      <a:pPr algn="ctr"/>
                      <a:r>
                        <a:rPr lang="en-GB" sz="1000" b="1" kern="1200" dirty="0">
                          <a:solidFill>
                            <a:srgbClr val="D63232"/>
                          </a:solidFill>
                          <a:effectLst/>
                          <a:latin typeface="NTPrint" panose="03000400000000000000" pitchFamily="66" charset="0"/>
                          <a:ea typeface="+mn-ea"/>
                          <a:cs typeface="+mn-cs"/>
                        </a:rPr>
                        <a:t>Circles and triangles (1 week)</a:t>
                      </a:r>
                    </a:p>
                    <a:p>
                      <a:pPr algn="ctr"/>
                      <a:r>
                        <a:rPr lang="en-GB" sz="1000" kern="1200" dirty="0">
                          <a:solidFill>
                            <a:srgbClr val="FF0000"/>
                          </a:solidFill>
                          <a:effectLst/>
                          <a:latin typeface="NTPrint" panose="03000400000000000000" pitchFamily="66" charset="0"/>
                          <a:ea typeface="+mn-ea"/>
                          <a:cs typeface="+mn-cs"/>
                        </a:rPr>
                        <a:t>, </a:t>
                      </a:r>
                      <a:r>
                        <a:rPr lang="en-GB" sz="1000" kern="1200" dirty="0">
                          <a:solidFill>
                            <a:schemeClr val="dk1"/>
                          </a:solidFill>
                          <a:effectLst/>
                          <a:latin typeface="NTPrint" panose="03000400000000000000" pitchFamily="66" charset="0"/>
                          <a:ea typeface="+mn-ea"/>
                          <a:cs typeface="+mn-cs"/>
                        </a:rPr>
                        <a:t>Identify, name, compare circles and triangles,  Shapes in the environment, Describe position</a:t>
                      </a:r>
                    </a:p>
                    <a:p>
                      <a:pPr algn="ctr"/>
                      <a:r>
                        <a:rPr lang="en-GB" sz="1000" b="1" kern="1200" dirty="0">
                          <a:solidFill>
                            <a:srgbClr val="D63232"/>
                          </a:solidFill>
                          <a:effectLst/>
                          <a:latin typeface="NTPrint" panose="03000400000000000000" pitchFamily="66" charset="0"/>
                          <a:ea typeface="+mn-ea"/>
                          <a:cs typeface="+mn-cs"/>
                        </a:rPr>
                        <a:t>1, 2, 3, 4, 5 (2 weeks)</a:t>
                      </a:r>
                    </a:p>
                    <a:p>
                      <a:pPr algn="ctr"/>
                      <a:r>
                        <a:rPr lang="en-GB" sz="1000" kern="1200" dirty="0">
                          <a:solidFill>
                            <a:srgbClr val="FF0000"/>
                          </a:solidFill>
                          <a:effectLst/>
                          <a:latin typeface="NTPrint" panose="03000400000000000000" pitchFamily="66" charset="0"/>
                          <a:ea typeface="+mn-ea"/>
                          <a:cs typeface="+mn-cs"/>
                        </a:rPr>
                        <a:t>, </a:t>
                      </a:r>
                      <a:r>
                        <a:rPr lang="en-GB" sz="1000" kern="1200" dirty="0">
                          <a:solidFill>
                            <a:schemeClr val="dk1"/>
                          </a:solidFill>
                          <a:effectLst/>
                          <a:latin typeface="NTPrint" panose="03000400000000000000" pitchFamily="66" charset="0"/>
                          <a:ea typeface="+mn-ea"/>
                          <a:cs typeface="+mn-cs"/>
                        </a:rPr>
                        <a:t>Find, subitise, represent 4/5, 1 more, 1 less,,</a:t>
                      </a:r>
                    </a:p>
                    <a:p>
                      <a:pPr algn="ctr"/>
                      <a:r>
                        <a:rPr lang="en-GB" sz="1000" kern="1200" dirty="0">
                          <a:solidFill>
                            <a:schemeClr val="dk1"/>
                          </a:solidFill>
                          <a:effectLst/>
                          <a:latin typeface="NTPrint" panose="03000400000000000000" pitchFamily="66" charset="0"/>
                          <a:ea typeface="+mn-ea"/>
                          <a:cs typeface="+mn-cs"/>
                        </a:rPr>
                        <a:t>Composition of 4/ 5, Composition of 1-5</a:t>
                      </a:r>
                    </a:p>
                    <a:p>
                      <a:pPr algn="ctr"/>
                      <a:r>
                        <a:rPr lang="en-GB" sz="1000" b="1" kern="1200" dirty="0">
                          <a:solidFill>
                            <a:srgbClr val="D63232"/>
                          </a:solidFill>
                          <a:effectLst/>
                          <a:latin typeface="NTPrint" panose="03000400000000000000" pitchFamily="66" charset="0"/>
                          <a:ea typeface="+mn-ea"/>
                          <a:cs typeface="+mn-cs"/>
                        </a:rPr>
                        <a:t>Shapes with 4 sides (2 weeks)</a:t>
                      </a:r>
                    </a:p>
                    <a:p>
                      <a:pPr algn="ctr"/>
                      <a:r>
                        <a:rPr lang="en-GB" sz="1000" kern="1200" dirty="0">
                          <a:solidFill>
                            <a:schemeClr val="tx1"/>
                          </a:solidFill>
                          <a:effectLst/>
                          <a:latin typeface="NTPrint" panose="03000400000000000000" pitchFamily="66" charset="0"/>
                          <a:ea typeface="+mn-ea"/>
                          <a:cs typeface="+mn-cs"/>
                        </a:rPr>
                        <a:t>Identify and name shapes with 4 sides, Combine shapes with 4 sides, Shapes in the environment, My day and night.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05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kern="1200" dirty="0">
                          <a:solidFill>
                            <a:srgbClr val="C00000"/>
                          </a:solidFill>
                          <a:effectLst/>
                          <a:latin typeface="NTPrint" panose="03000400000000000000" pitchFamily="66" charset="0"/>
                          <a:ea typeface="+mn-ea"/>
                          <a:cs typeface="+mn-cs"/>
                        </a:rPr>
                        <a:t>Spring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kern="1200" dirty="0">
                          <a:solidFill>
                            <a:srgbClr val="C00000"/>
                          </a:solidFill>
                          <a:effectLst/>
                          <a:latin typeface="NTPrint" panose="03000400000000000000" pitchFamily="66" charset="0"/>
                          <a:ea typeface="+mn-ea"/>
                          <a:cs typeface="+mn-cs"/>
                        </a:rPr>
                        <a:t> </a:t>
                      </a:r>
                      <a:r>
                        <a:rPr lang="en-GB" sz="1000" b="1" kern="1200" dirty="0">
                          <a:solidFill>
                            <a:srgbClr val="C00000"/>
                          </a:solidFill>
                          <a:effectLst/>
                          <a:latin typeface="NTPrint" panose="03000400000000000000" pitchFamily="66" charset="0"/>
                          <a:ea typeface="+mn-ea"/>
                          <a:cs typeface="+mn-cs"/>
                        </a:rPr>
                        <a:t>Alive in 5 (2 weeks)</a:t>
                      </a:r>
                    </a:p>
                    <a:p>
                      <a:pPr algn="ctr"/>
                      <a:r>
                        <a:rPr lang="en-GB" sz="1000" kern="1200" dirty="0">
                          <a:solidFill>
                            <a:schemeClr val="tx1"/>
                          </a:solidFill>
                          <a:effectLst/>
                          <a:latin typeface="NTPrint" panose="03000400000000000000" pitchFamily="66" charset="0"/>
                          <a:ea typeface="+mn-ea"/>
                          <a:cs typeface="+mn-cs"/>
                        </a:rPr>
                        <a:t>Introducing zero, Finding, subitising, representing 0-5,</a:t>
                      </a:r>
                    </a:p>
                    <a:p>
                      <a:pPr algn="ctr"/>
                      <a:r>
                        <a:rPr lang="en-GB" sz="1000" kern="1200" dirty="0">
                          <a:solidFill>
                            <a:schemeClr val="tx1"/>
                          </a:solidFill>
                          <a:effectLst/>
                          <a:latin typeface="NTPrint" panose="03000400000000000000" pitchFamily="66" charset="0"/>
                          <a:ea typeface="+mn-ea"/>
                          <a:cs typeface="+mn-cs"/>
                        </a:rPr>
                        <a:t>1 more/ less, Composition, Conceptual subitising to 5.</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kern="1200" dirty="0">
                          <a:solidFill>
                            <a:srgbClr val="C00000"/>
                          </a:solidFill>
                          <a:effectLst/>
                          <a:latin typeface="NTPrint" panose="03000400000000000000" pitchFamily="66" charset="0"/>
                          <a:ea typeface="+mn-ea"/>
                          <a:cs typeface="+mn-cs"/>
                        </a:rPr>
                        <a:t> </a:t>
                      </a:r>
                      <a:r>
                        <a:rPr lang="en-GB" sz="1000" b="1" kern="1200" dirty="0">
                          <a:solidFill>
                            <a:srgbClr val="C00000"/>
                          </a:solidFill>
                          <a:effectLst/>
                          <a:latin typeface="NTPrint" panose="03000400000000000000" pitchFamily="66" charset="0"/>
                          <a:ea typeface="+mn-ea"/>
                          <a:cs typeface="+mn-cs"/>
                        </a:rPr>
                        <a:t>Mass and Capacity (1 week)</a:t>
                      </a:r>
                    </a:p>
                    <a:p>
                      <a:pPr algn="ctr"/>
                      <a:r>
                        <a:rPr lang="en-GB" sz="1000" kern="1200" dirty="0">
                          <a:solidFill>
                            <a:schemeClr val="tx1"/>
                          </a:solidFill>
                          <a:effectLst/>
                          <a:latin typeface="NTPrint" panose="03000400000000000000" pitchFamily="66" charset="0"/>
                          <a:ea typeface="+mn-ea"/>
                          <a:cs typeface="+mn-cs"/>
                        </a:rPr>
                        <a:t>Compare mass, Find a balance, explore/ compare capacity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rgbClr val="C00000"/>
                          </a:solidFill>
                          <a:effectLst/>
                          <a:latin typeface="NTPrint" panose="03000400000000000000" pitchFamily="66" charset="0"/>
                          <a:ea typeface="+mn-ea"/>
                          <a:cs typeface="+mn-cs"/>
                        </a:rPr>
                        <a:t>Growing 6, 7, 8(2 weeks)</a:t>
                      </a:r>
                    </a:p>
                    <a:p>
                      <a:pPr algn="ctr"/>
                      <a:r>
                        <a:rPr lang="en-GB" sz="1000" kern="1200" dirty="0">
                          <a:solidFill>
                            <a:schemeClr val="tx1"/>
                          </a:solidFill>
                          <a:effectLst/>
                          <a:latin typeface="NTPrint" panose="03000400000000000000" pitchFamily="66" charset="0"/>
                          <a:ea typeface="+mn-ea"/>
                          <a:cs typeface="+mn-cs"/>
                        </a:rPr>
                        <a:t>Find/ Represent 6, 7, 8, 1 more/less, Composition 6, 7, 8</a:t>
                      </a:r>
                    </a:p>
                    <a:p>
                      <a:pPr algn="ctr"/>
                      <a:r>
                        <a:rPr lang="en-GB" sz="1000" kern="1200" dirty="0">
                          <a:solidFill>
                            <a:schemeClr val="tx1"/>
                          </a:solidFill>
                          <a:effectLst/>
                          <a:latin typeface="NTPrint" panose="03000400000000000000" pitchFamily="66" charset="0"/>
                          <a:ea typeface="+mn-ea"/>
                          <a:cs typeface="+mn-cs"/>
                        </a:rPr>
                        <a:t>Make pairs odd and even, Double to 8 *Find a double)</a:t>
                      </a:r>
                    </a:p>
                    <a:p>
                      <a:pPr algn="ctr"/>
                      <a:endParaRPr lang="en-GB" sz="1000" kern="1200" dirty="0">
                        <a:solidFill>
                          <a:schemeClr val="tx1"/>
                        </a:solidFill>
                        <a:effectLst/>
                        <a:latin typeface="NTPrint" panose="03000400000000000000"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rgbClr val="C00000"/>
                          </a:solidFill>
                          <a:effectLst/>
                          <a:latin typeface="NTPrint" panose="03000400000000000000" pitchFamily="66" charset="0"/>
                          <a:ea typeface="+mn-ea"/>
                          <a:cs typeface="+mn-cs"/>
                        </a:rPr>
                        <a:t>Spring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rgbClr val="C00000"/>
                          </a:solidFill>
                          <a:effectLst/>
                          <a:latin typeface="NTPrint" panose="03000400000000000000" pitchFamily="66" charset="0"/>
                          <a:ea typeface="+mn-ea"/>
                          <a:cs typeface="+mn-cs"/>
                        </a:rPr>
                        <a:t>Length, Height, Time (2 weeks)</a:t>
                      </a:r>
                    </a:p>
                    <a:p>
                      <a:pPr algn="ctr"/>
                      <a:r>
                        <a:rPr lang="en-GB" sz="1000" kern="1200" dirty="0">
                          <a:solidFill>
                            <a:schemeClr val="tx1"/>
                          </a:solidFill>
                          <a:effectLst/>
                          <a:latin typeface="NTPrint" panose="03000400000000000000" pitchFamily="66" charset="0"/>
                          <a:ea typeface="+mn-ea"/>
                          <a:cs typeface="+mn-cs"/>
                        </a:rPr>
                        <a:t>Explore , compare length/ height,</a:t>
                      </a:r>
                    </a:p>
                    <a:p>
                      <a:pPr algn="ctr"/>
                      <a:r>
                        <a:rPr lang="en-GB" sz="1000" kern="1200" dirty="0">
                          <a:solidFill>
                            <a:schemeClr val="tx1"/>
                          </a:solidFill>
                          <a:effectLst/>
                          <a:latin typeface="NTPrint" panose="03000400000000000000" pitchFamily="66" charset="0"/>
                          <a:ea typeface="+mn-ea"/>
                          <a:cs typeface="+mn-cs"/>
                        </a:rPr>
                        <a:t>Talk about time, Sequence time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rgbClr val="C00000"/>
                          </a:solidFill>
                          <a:effectLst/>
                          <a:latin typeface="NTPrint" panose="03000400000000000000" pitchFamily="66" charset="0"/>
                          <a:ea typeface="+mn-ea"/>
                          <a:cs typeface="+mn-cs"/>
                        </a:rPr>
                        <a:t>Building 9 and 10 (3 weeks)</a:t>
                      </a:r>
                    </a:p>
                    <a:p>
                      <a:pPr algn="ctr"/>
                      <a:r>
                        <a:rPr lang="en-GB" sz="1000" kern="1200" dirty="0">
                          <a:solidFill>
                            <a:schemeClr val="tx1"/>
                          </a:solidFill>
                          <a:effectLst/>
                          <a:latin typeface="NTPrint" panose="03000400000000000000" pitchFamily="66" charset="0"/>
                          <a:ea typeface="+mn-ea"/>
                          <a:cs typeface="+mn-cs"/>
                        </a:rPr>
                        <a:t>Find, compare, represent 9/10, Conceptual subitising to 10</a:t>
                      </a:r>
                    </a:p>
                    <a:p>
                      <a:pPr algn="ctr"/>
                      <a:r>
                        <a:rPr lang="en-GB" sz="1000" kern="1200" dirty="0">
                          <a:solidFill>
                            <a:schemeClr val="tx1"/>
                          </a:solidFill>
                          <a:effectLst/>
                          <a:latin typeface="NTPrint" panose="03000400000000000000" pitchFamily="66" charset="0"/>
                          <a:ea typeface="+mn-ea"/>
                          <a:cs typeface="+mn-cs"/>
                        </a:rPr>
                        <a:t>1 more/less, Composition to 10, Bonds to 10 (2 parts), </a:t>
                      </a:r>
                    </a:p>
                    <a:p>
                      <a:pPr algn="ctr"/>
                      <a:r>
                        <a:rPr lang="en-GB" sz="1000" kern="1200" dirty="0">
                          <a:solidFill>
                            <a:schemeClr val="tx1"/>
                          </a:solidFill>
                          <a:effectLst/>
                          <a:latin typeface="NTPrint" panose="03000400000000000000" pitchFamily="66" charset="0"/>
                          <a:ea typeface="+mn-ea"/>
                          <a:cs typeface="+mn-cs"/>
                        </a:rPr>
                        <a:t>Making arrangements to 10, Bonds to 10 (3 parts) Doubles to 10 (Find a double)( Make a double) Explore Odd and Even.</a:t>
                      </a:r>
                    </a:p>
                    <a:p>
                      <a:pPr algn="ctr"/>
                      <a:endParaRPr lang="en-GB" sz="1000" kern="1200" dirty="0">
                        <a:solidFill>
                          <a:schemeClr val="tx1"/>
                        </a:solidFill>
                        <a:effectLst/>
                        <a:latin typeface="NTPrint" panose="03000400000000000000" pitchFamily="66" charset="0"/>
                        <a:ea typeface="+mn-ea"/>
                        <a:cs typeface="+mn-cs"/>
                      </a:endParaRPr>
                    </a:p>
                    <a:p>
                      <a:pPr algn="ctr"/>
                      <a:endParaRPr lang="en-GB" sz="1000" kern="1200" dirty="0">
                        <a:solidFill>
                          <a:schemeClr val="tx1"/>
                        </a:solidFill>
                        <a:effectLst/>
                        <a:latin typeface="NTPrint" panose="03000400000000000000" pitchFamily="66" charset="0"/>
                        <a:ea typeface="+mn-ea"/>
                        <a:cs typeface="+mn-cs"/>
                      </a:endParaRPr>
                    </a:p>
                    <a:p>
                      <a:pPr algn="ctr"/>
                      <a:endParaRPr lang="en-GB" sz="1000" kern="1200" dirty="0">
                        <a:solidFill>
                          <a:schemeClr val="tx1"/>
                        </a:solidFill>
                        <a:effectLst/>
                        <a:latin typeface="NTPrint" panose="03000400000000000000" pitchFamily="66" charset="0"/>
                        <a:ea typeface="+mn-ea"/>
                        <a:cs typeface="+mn-cs"/>
                      </a:endParaRPr>
                    </a:p>
                    <a:p>
                      <a:pPr algn="ctr"/>
                      <a:endParaRPr lang="en-GB" sz="1000" kern="1200" dirty="0">
                        <a:solidFill>
                          <a:schemeClr val="tx1"/>
                        </a:solidFill>
                        <a:effectLst/>
                        <a:latin typeface="NTPrint" panose="03000400000000000000"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lnSpc>
                          <a:spcPct val="115000"/>
                        </a:lnSpc>
                        <a:spcAft>
                          <a:spcPts val="0"/>
                        </a:spcAft>
                      </a:pPr>
                      <a:endParaRPr lang="en-GB" sz="1000" dirty="0">
                        <a:effectLst/>
                        <a:latin typeface="NTPreCursive"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rgbClr val="C00000"/>
                          </a:solidFill>
                          <a:effectLst/>
                          <a:latin typeface="NTPrint" panose="03000400000000000000" pitchFamily="66" charset="0"/>
                          <a:ea typeface="+mn-ea"/>
                          <a:cs typeface="+mn-cs"/>
                        </a:rPr>
                        <a:t>Summer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rgbClr val="C00000"/>
                          </a:solidFill>
                          <a:effectLst/>
                          <a:latin typeface="NTPrint" panose="03000400000000000000" pitchFamily="66" charset="0"/>
                          <a:ea typeface="+mn-ea"/>
                          <a:cs typeface="+mn-cs"/>
                        </a:rPr>
                        <a:t>To 20 and beyond (2 weeks)</a:t>
                      </a:r>
                    </a:p>
                    <a:p>
                      <a:pPr algn="ctr"/>
                      <a:r>
                        <a:rPr lang="en-GB" sz="1000" kern="1200" dirty="0">
                          <a:solidFill>
                            <a:schemeClr val="tx1"/>
                          </a:solidFill>
                          <a:effectLst/>
                          <a:latin typeface="NTPrint" panose="03000400000000000000" pitchFamily="66" charset="0"/>
                          <a:ea typeface="+mn-ea"/>
                          <a:cs typeface="+mn-cs"/>
                        </a:rPr>
                        <a:t>Build numbers beyond 10 (10-13), Continue patters beyond 10 (10-13) Build numbers beyond 10 (14-20) Continue patterns beyond 10 (14-20) Verbal counting beyond 20, verbal counting patterns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rgbClr val="C00000"/>
                          </a:solidFill>
                          <a:effectLst/>
                          <a:latin typeface="NTPrint" panose="03000400000000000000" pitchFamily="66" charset="0"/>
                          <a:ea typeface="+mn-ea"/>
                          <a:cs typeface="+mn-cs"/>
                        </a:rPr>
                        <a:t>How many now?(1 week)</a:t>
                      </a:r>
                    </a:p>
                    <a:p>
                      <a:pPr algn="ctr"/>
                      <a:r>
                        <a:rPr lang="en-GB" sz="1000" kern="1200" dirty="0">
                          <a:solidFill>
                            <a:schemeClr val="tx1"/>
                          </a:solidFill>
                          <a:effectLst/>
                          <a:latin typeface="NTPrint" panose="03000400000000000000" pitchFamily="66" charset="0"/>
                          <a:ea typeface="+mn-ea"/>
                          <a:cs typeface="+mn-cs"/>
                        </a:rPr>
                        <a:t>Add more, How many did I add?</a:t>
                      </a:r>
                    </a:p>
                    <a:p>
                      <a:pPr algn="ctr"/>
                      <a:r>
                        <a:rPr lang="en-GB" sz="1000" kern="1200" dirty="0">
                          <a:solidFill>
                            <a:schemeClr val="tx1"/>
                          </a:solidFill>
                          <a:effectLst/>
                          <a:latin typeface="NTPrint" panose="03000400000000000000" pitchFamily="66" charset="0"/>
                          <a:ea typeface="+mn-ea"/>
                          <a:cs typeface="+mn-cs"/>
                        </a:rPr>
                        <a:t>Take away, How many did I take away?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rgbClr val="C00000"/>
                          </a:solidFill>
                          <a:effectLst/>
                          <a:latin typeface="NTPrint" panose="03000400000000000000" pitchFamily="66" charset="0"/>
                          <a:ea typeface="+mn-ea"/>
                          <a:cs typeface="+mn-cs"/>
                        </a:rPr>
                        <a:t>Manipulate, compose and decompose (2 weeks)</a:t>
                      </a:r>
                    </a:p>
                    <a:p>
                      <a:pPr algn="ctr"/>
                      <a:r>
                        <a:rPr lang="en-GB" sz="1000" kern="1200" dirty="0">
                          <a:solidFill>
                            <a:schemeClr val="tx1"/>
                          </a:solidFill>
                          <a:effectLst/>
                          <a:latin typeface="NTPrint" panose="03000400000000000000" pitchFamily="66" charset="0"/>
                          <a:ea typeface="+mn-ea"/>
                          <a:cs typeface="+mn-cs"/>
                        </a:rPr>
                        <a:t>Select shapes for purpose, rotate shapes, manipulate shapes</a:t>
                      </a:r>
                    </a:p>
                    <a:p>
                      <a:pPr algn="ctr"/>
                      <a:r>
                        <a:rPr lang="en-GB" sz="1000" kern="1200" dirty="0">
                          <a:solidFill>
                            <a:schemeClr val="tx1"/>
                          </a:solidFill>
                          <a:effectLst/>
                          <a:latin typeface="NTPrint" panose="03000400000000000000" pitchFamily="66" charset="0"/>
                          <a:ea typeface="+mn-ea"/>
                          <a:cs typeface="+mn-cs"/>
                        </a:rPr>
                        <a:t>Explain shape arrangements, compose/ decompose shapes, copy 2d shape pictures, Find 2d shapes within 3d shapes.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rgbClr val="C00000"/>
                          </a:solidFill>
                          <a:effectLst/>
                          <a:latin typeface="NTPrint" panose="03000400000000000000" pitchFamily="66" charset="0"/>
                          <a:ea typeface="+mn-ea"/>
                          <a:cs typeface="+mn-cs"/>
                        </a:rPr>
                        <a:t>Summer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rgbClr val="C00000"/>
                          </a:solidFill>
                          <a:effectLst/>
                          <a:latin typeface="NTPrint" panose="03000400000000000000" pitchFamily="66" charset="0"/>
                          <a:ea typeface="+mn-ea"/>
                          <a:cs typeface="+mn-cs"/>
                        </a:rPr>
                        <a:t>Sharing and Grouping (2 weeks)</a:t>
                      </a:r>
                    </a:p>
                    <a:p>
                      <a:pPr algn="ctr"/>
                      <a:r>
                        <a:rPr lang="en-GB" sz="1000" kern="1200" dirty="0">
                          <a:solidFill>
                            <a:schemeClr val="tx1"/>
                          </a:solidFill>
                          <a:effectLst/>
                          <a:latin typeface="NTPrint" panose="03000400000000000000" pitchFamily="66" charset="0"/>
                          <a:ea typeface="+mn-ea"/>
                          <a:cs typeface="+mn-cs"/>
                        </a:rPr>
                        <a:t>Exploring sharing and grouping</a:t>
                      </a:r>
                    </a:p>
                    <a:p>
                      <a:pPr algn="ctr"/>
                      <a:r>
                        <a:rPr lang="en-GB" sz="1000" kern="1200" dirty="0">
                          <a:solidFill>
                            <a:schemeClr val="tx1"/>
                          </a:solidFill>
                          <a:effectLst/>
                          <a:latin typeface="NTPrint" panose="03000400000000000000" pitchFamily="66" charset="0"/>
                          <a:ea typeface="+mn-ea"/>
                          <a:cs typeface="+mn-cs"/>
                        </a:rPr>
                        <a:t>Even and odd sharing, Play with and build doubles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rgbClr val="C00000"/>
                          </a:solidFill>
                          <a:effectLst/>
                          <a:latin typeface="NTPrint" panose="03000400000000000000" pitchFamily="66" charset="0"/>
                          <a:ea typeface="+mn-ea"/>
                          <a:cs typeface="+mn-cs"/>
                        </a:rPr>
                        <a:t>Visualise, build and map( 3 weeks)</a:t>
                      </a:r>
                    </a:p>
                    <a:p>
                      <a:pPr algn="ctr"/>
                      <a:r>
                        <a:rPr lang="en-GB" sz="1000" kern="1200" dirty="0">
                          <a:solidFill>
                            <a:schemeClr val="tx1"/>
                          </a:solidFill>
                          <a:effectLst/>
                          <a:latin typeface="NTPrint" panose="03000400000000000000" pitchFamily="66" charset="0"/>
                          <a:ea typeface="+mn-ea"/>
                          <a:cs typeface="+mn-cs"/>
                        </a:rPr>
                        <a:t>Identify units of pattern, create and explore own pattern rules,</a:t>
                      </a:r>
                    </a:p>
                    <a:p>
                      <a:pPr algn="ctr"/>
                      <a:r>
                        <a:rPr lang="en-GB" sz="1000" kern="1200" dirty="0">
                          <a:solidFill>
                            <a:schemeClr val="tx1"/>
                          </a:solidFill>
                          <a:effectLst/>
                          <a:latin typeface="NTPrint" panose="03000400000000000000" pitchFamily="66" charset="0"/>
                          <a:ea typeface="+mn-ea"/>
                          <a:cs typeface="+mn-cs"/>
                        </a:rPr>
                        <a:t>Replicate and build, visualise from different positions</a:t>
                      </a:r>
                    </a:p>
                    <a:p>
                      <a:pPr algn="ctr"/>
                      <a:r>
                        <a:rPr lang="en-GB" sz="1000" kern="1200" dirty="0">
                          <a:solidFill>
                            <a:schemeClr val="tx1"/>
                          </a:solidFill>
                          <a:effectLst/>
                          <a:latin typeface="NTPrint" panose="03000400000000000000" pitchFamily="66" charset="0"/>
                          <a:ea typeface="+mn-ea"/>
                          <a:cs typeface="+mn-cs"/>
                        </a:rPr>
                        <a:t>Describe position, give instructions to build,</a:t>
                      </a:r>
                    </a:p>
                    <a:p>
                      <a:pPr algn="ctr"/>
                      <a:r>
                        <a:rPr lang="en-GB" sz="1000" kern="1200" dirty="0">
                          <a:solidFill>
                            <a:schemeClr val="tx1"/>
                          </a:solidFill>
                          <a:effectLst/>
                          <a:latin typeface="NTPrint" panose="03000400000000000000" pitchFamily="66" charset="0"/>
                          <a:ea typeface="+mn-ea"/>
                          <a:cs typeface="+mn-cs"/>
                        </a:rPr>
                        <a:t>Explore mapping, represent maps with models, create maps and plans.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rgbClr val="C00000"/>
                          </a:solidFill>
                          <a:effectLst/>
                          <a:latin typeface="NTPrint" panose="03000400000000000000" pitchFamily="66" charset="0"/>
                          <a:ea typeface="+mn-ea"/>
                          <a:cs typeface="+mn-cs"/>
                        </a:rPr>
                        <a:t>Make Connections (1 week)</a:t>
                      </a:r>
                    </a:p>
                    <a:p>
                      <a:pPr algn="ctr"/>
                      <a:r>
                        <a:rPr lang="en-GB" sz="1000" kern="1200" dirty="0">
                          <a:solidFill>
                            <a:schemeClr val="tx1"/>
                          </a:solidFill>
                          <a:effectLst/>
                          <a:latin typeface="NTPrint" panose="03000400000000000000" pitchFamily="66" charset="0"/>
                          <a:ea typeface="+mn-ea"/>
                          <a:cs typeface="+mn-cs"/>
                        </a:rPr>
                        <a:t>Deepen Understanding</a:t>
                      </a:r>
                    </a:p>
                    <a:p>
                      <a:pPr algn="ctr"/>
                      <a:r>
                        <a:rPr lang="en-GB" sz="1000" kern="1200" dirty="0">
                          <a:solidFill>
                            <a:schemeClr val="tx1"/>
                          </a:solidFill>
                          <a:effectLst/>
                          <a:latin typeface="NTPrint" panose="03000400000000000000" pitchFamily="66" charset="0"/>
                          <a:ea typeface="+mn-ea"/>
                          <a:cs typeface="+mn-cs"/>
                        </a:rPr>
                        <a:t>Patterns and relationships.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400" b="1" dirty="0">
                          <a:solidFill>
                            <a:schemeClr val="bg1">
                              <a:lumMod val="50000"/>
                            </a:schemeClr>
                          </a:solidFill>
                        </a:rPr>
                        <a:t>Depth of numbers within 20 </a:t>
                      </a:r>
                    </a:p>
                    <a:p>
                      <a:pPr algn="ctr"/>
                      <a:r>
                        <a:rPr lang="en-US" sz="1000" dirty="0"/>
                        <a:t>Explore numbers and strategies •Recognise and extend patterns •Apply number, shape and measures knowledge •Count forwards and backwards</a:t>
                      </a:r>
                      <a:endParaRPr lang="en-US" sz="1000" b="1" dirty="0">
                        <a:solidFill>
                          <a:schemeClr val="bg1">
                            <a:lumMod val="50000"/>
                          </a:schemeClr>
                        </a:solidFill>
                      </a:endParaRPr>
                    </a:p>
                    <a:p>
                      <a:pPr algn="ctr"/>
                      <a:r>
                        <a:rPr lang="en-GB" sz="1400" b="1" dirty="0">
                          <a:solidFill>
                            <a:schemeClr val="bg1">
                              <a:lumMod val="50000"/>
                            </a:schemeClr>
                          </a:solidFill>
                        </a:rPr>
                        <a:t>Numbers beyond 20 </a:t>
                      </a:r>
                    </a:p>
                    <a:p>
                      <a:pPr algn="ctr"/>
                      <a:r>
                        <a:rPr lang="en-US" sz="1000" dirty="0"/>
                        <a:t>One more one less •Estimate and count •Grouping and sharing</a:t>
                      </a:r>
                      <a:endParaRPr lang="en-US" sz="1000" b="1" dirty="0">
                        <a:solidFill>
                          <a:schemeClr val="bg1">
                            <a:lumMod val="50000"/>
                          </a:schemeClr>
                        </a:solidFill>
                        <a:latin typeface="+mn-lt"/>
                        <a:cs typeface="Amatic SC" panose="00000500000000000000" pitchFamily="2" charset="-79"/>
                      </a:endParaRPr>
                    </a:p>
                    <a:p>
                      <a:pPr algn="ctr"/>
                      <a:endParaRPr lang="en-GB" sz="18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F3D10AAF-7670-454E-AC8A-F0EB9E76610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74289" y="161292"/>
            <a:ext cx="540443" cy="540443"/>
          </a:xfrm>
          <a:prstGeom prst="rect">
            <a:avLst/>
          </a:prstGeom>
        </p:spPr>
      </p:pic>
      <p:pic>
        <p:nvPicPr>
          <p:cNvPr id="6" name="Picture 5">
            <a:extLst>
              <a:ext uri="{FF2B5EF4-FFF2-40B4-BE49-F238E27FC236}">
                <a16:creationId xmlns:a16="http://schemas.microsoft.com/office/drawing/2014/main" id="{B9297EAC-1AB1-4F9A-9EC6-65272D37093C}"/>
              </a:ext>
            </a:extLst>
          </p:cNvPr>
          <p:cNvPicPr>
            <a:picLocks noChangeAspect="1"/>
          </p:cNvPicPr>
          <p:nvPr/>
        </p:nvPicPr>
        <p:blipFill>
          <a:blip r:embed="rId3"/>
          <a:stretch>
            <a:fillRect/>
          </a:stretch>
        </p:blipFill>
        <p:spPr>
          <a:xfrm>
            <a:off x="933543" y="429355"/>
            <a:ext cx="869777" cy="780109"/>
          </a:xfrm>
          <a:prstGeom prst="rect">
            <a:avLst/>
          </a:prstGeom>
        </p:spPr>
      </p:pic>
    </p:spTree>
    <p:extLst>
      <p:ext uri="{BB962C8B-B14F-4D97-AF65-F5344CB8AC3E}">
        <p14:creationId xmlns:p14="http://schemas.microsoft.com/office/powerpoint/2010/main" val="3500215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2 Long Term Plan 2026-27</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594383049"/>
              </p:ext>
            </p:extLst>
          </p:nvPr>
        </p:nvGraphicFramePr>
        <p:xfrm>
          <a:off x="219224" y="510216"/>
          <a:ext cx="11541600" cy="6101726"/>
        </p:xfrm>
        <a:graphic>
          <a:graphicData uri="http://schemas.openxmlformats.org/drawingml/2006/table">
            <a:tbl>
              <a:tblPr firstRow="1">
                <a:tableStyleId>{5C22544A-7EE6-4342-B048-85BDC9FD1C3A}</a:tableStyleId>
              </a:tblPr>
              <a:tblGrid>
                <a:gridCol w="1648800">
                  <a:extLst>
                    <a:ext uri="{9D8B030D-6E8A-4147-A177-3AD203B41FA5}">
                      <a16:colId xmlns:a16="http://schemas.microsoft.com/office/drawing/2014/main" val="385991600"/>
                    </a:ext>
                  </a:extLst>
                </a:gridCol>
                <a:gridCol w="1648800">
                  <a:extLst>
                    <a:ext uri="{9D8B030D-6E8A-4147-A177-3AD203B41FA5}">
                      <a16:colId xmlns:a16="http://schemas.microsoft.com/office/drawing/2014/main" val="2865123548"/>
                    </a:ext>
                  </a:extLst>
                </a:gridCol>
                <a:gridCol w="1648800">
                  <a:extLst>
                    <a:ext uri="{9D8B030D-6E8A-4147-A177-3AD203B41FA5}">
                      <a16:colId xmlns:a16="http://schemas.microsoft.com/office/drawing/2014/main" val="872926247"/>
                    </a:ext>
                  </a:extLst>
                </a:gridCol>
                <a:gridCol w="1648800">
                  <a:extLst>
                    <a:ext uri="{9D8B030D-6E8A-4147-A177-3AD203B41FA5}">
                      <a16:colId xmlns:a16="http://schemas.microsoft.com/office/drawing/2014/main" val="1315738151"/>
                    </a:ext>
                  </a:extLst>
                </a:gridCol>
                <a:gridCol w="1648800">
                  <a:extLst>
                    <a:ext uri="{9D8B030D-6E8A-4147-A177-3AD203B41FA5}">
                      <a16:colId xmlns:a16="http://schemas.microsoft.com/office/drawing/2014/main" val="2709165749"/>
                    </a:ext>
                  </a:extLst>
                </a:gridCol>
                <a:gridCol w="1648800">
                  <a:extLst>
                    <a:ext uri="{9D8B030D-6E8A-4147-A177-3AD203B41FA5}">
                      <a16:colId xmlns:a16="http://schemas.microsoft.com/office/drawing/2014/main" val="2335150482"/>
                    </a:ext>
                  </a:extLst>
                </a:gridCol>
                <a:gridCol w="1648800">
                  <a:extLst>
                    <a:ext uri="{9D8B030D-6E8A-4147-A177-3AD203B41FA5}">
                      <a16:colId xmlns:a16="http://schemas.microsoft.com/office/drawing/2014/main" val="4046203905"/>
                    </a:ext>
                  </a:extLst>
                </a:gridCol>
              </a:tblGrid>
              <a:tr h="55274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Autumn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bg1">
                              <a:lumMod val="50000"/>
                            </a:schemeClr>
                          </a:solidFill>
                          <a:latin typeface="Amatic SC" panose="00000500000000000000" pitchFamily="2" charset="-79"/>
                          <a:cs typeface="Amatic SC" panose="00000500000000000000" pitchFamily="2" charset="-79"/>
                        </a:rPr>
                        <a:t>Autumn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20013">
                <a:tc>
                  <a:txBody>
                    <a:bodyPr/>
                    <a:lstStyle/>
                    <a:p>
                      <a:pPr algn="ctr"/>
                      <a:r>
                        <a:rPr lang="en-US" sz="1600" b="0" dirty="0">
                          <a:latin typeface="Amatic SC" panose="00000500000000000000" pitchFamily="2" charset="-79"/>
                          <a:cs typeface="Amatic SC" panose="00000500000000000000" pitchFamily="2" charset="-79"/>
                        </a:rPr>
                        <a:t>General Themes </a:t>
                      </a:r>
                      <a:endParaRPr lang="en-GB" sz="1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dirty="0">
                          <a:latin typeface="Amatic SC" panose="00000500000000000000" pitchFamily="2" charset="-79"/>
                          <a:cs typeface="Amatic SC" panose="00000500000000000000" pitchFamily="2" charset="-79"/>
                        </a:rPr>
                        <a:t>Super Lawns parkers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Amatic SC" panose="00000500000000000000" pitchFamily="2" charset="-79"/>
                          <a:cs typeface="Amatic SC" panose="00000500000000000000" pitchFamily="2" charset="-79"/>
                        </a:rPr>
                        <a:t>Let’s</a:t>
                      </a:r>
                      <a:r>
                        <a:rPr lang="en-US" sz="1600" baseline="0" dirty="0">
                          <a:latin typeface="Amatic SC" panose="00000500000000000000" pitchFamily="2" charset="-79"/>
                          <a:cs typeface="Amatic SC" panose="00000500000000000000" pitchFamily="2" charset="-79"/>
                        </a:rPr>
                        <a:t> celebrate</a:t>
                      </a:r>
                      <a:r>
                        <a:rPr lang="en-US" sz="16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a:latin typeface="Amatic SC" panose="00000500000000000000" pitchFamily="2" charset="-79"/>
                          <a:cs typeface="Amatic SC" panose="00000500000000000000" pitchFamily="2" charset="-79"/>
                        </a:rPr>
                        <a:t>Once upon a ,,, poem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Amatic SC" panose="00000500000000000000" pitchFamily="2" charset="-79"/>
                          <a:cs typeface="Amatic SC" panose="00000500000000000000" pitchFamily="2" charset="-79"/>
                        </a:rPr>
                        <a:t>Where in the </a:t>
                      </a:r>
                      <a:r>
                        <a:rPr lang="en-US" sz="1600" dirty="0" err="1">
                          <a:latin typeface="Amatic SC" panose="00000500000000000000" pitchFamily="2" charset="-79"/>
                          <a:cs typeface="Amatic SC" panose="00000500000000000000" pitchFamily="2" charset="-79"/>
                        </a:rPr>
                        <a:t>WorlD</a:t>
                      </a:r>
                      <a:r>
                        <a:rPr lang="en-US" sz="16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latin typeface="Amatic SC" panose="00000500000000000000" pitchFamily="2" charset="-79"/>
                          <a:cs typeface="Amatic SC" panose="00000500000000000000" pitchFamily="2" charset="-79"/>
                        </a:rPr>
                        <a:t>What's Growing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Amatic SC" panose="00000500000000000000" pitchFamily="2" charset="-79"/>
                          <a:cs typeface="Amatic SC" panose="00000500000000000000" pitchFamily="2" charset="-79"/>
                        </a:rPr>
                        <a:t>Wonderful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711793">
                <a:tc rowSpan="2">
                  <a:txBody>
                    <a:bodyPr/>
                    <a:lstStyle/>
                    <a:p>
                      <a:pPr algn="ctr"/>
                      <a:r>
                        <a:rPr lang="en-US" sz="12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i="0" dirty="0">
                          <a:solidFill>
                            <a:schemeClr val="tx1"/>
                          </a:solidFill>
                          <a:latin typeface="Amatic SC" panose="00000500000000000000" pitchFamily="2" charset="-79"/>
                          <a:cs typeface="Amatic SC" panose="00000500000000000000" pitchFamily="2" charset="-79"/>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i="0" dirty="0">
                        <a:solidFill>
                          <a:schemeClr val="tx1"/>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i="0" dirty="0">
                          <a:solidFill>
                            <a:srgbClr val="C00000"/>
                          </a:solidFill>
                          <a:latin typeface="Amatic SC" panose="00000500000000000000" pitchFamily="2" charset="-79"/>
                          <a:cs typeface="Amatic SC" panose="00000500000000000000" pitchFamily="2" charset="-79"/>
                        </a:rPr>
                        <a:t>Work</a:t>
                      </a:r>
                      <a:r>
                        <a:rPr lang="en-US" sz="1200" i="0" baseline="0" dirty="0">
                          <a:solidFill>
                            <a:srgbClr val="C00000"/>
                          </a:solidFill>
                          <a:latin typeface="Amatic SC" panose="00000500000000000000" pitchFamily="2" charset="-79"/>
                          <a:cs typeface="Amatic SC" panose="00000500000000000000" pitchFamily="2" charset="-79"/>
                        </a:rPr>
                        <a:t> will be displayed in the classroom</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i="0" dirty="0">
                          <a:solidFill>
                            <a:srgbClr val="C00000"/>
                          </a:solidFill>
                          <a:latin typeface="Amatic SC" panose="00000500000000000000" pitchFamily="2" charset="-79"/>
                          <a:cs typeface="Amatic SC" panose="00000500000000000000" pitchFamily="2" charset="-79"/>
                        </a:rPr>
                        <a:t>lots of  links to Fine Motor Skills. Children to share their opinions and explain their work to others. Children will have opportunities to learn and perform songs, nursery rhymes and poetry linked to their work / interests and passions. </a:t>
                      </a:r>
                      <a:endParaRPr lang="en-GB" sz="1200" b="0" i="0" dirty="0">
                        <a:solidFill>
                          <a:srgbClr val="C0000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100" dirty="0">
                          <a:latin typeface="NTPrint" panose="03000400000000000000" pitchFamily="66" charset="0"/>
                        </a:rPr>
                        <a:t>The development of children’s artistic and cultural awareness supports </a:t>
                      </a:r>
                      <a:r>
                        <a:rPr lang="en-US" sz="1100" b="1" dirty="0">
                          <a:latin typeface="NTPrint" panose="03000400000000000000" pitchFamily="66" charset="0"/>
                        </a:rPr>
                        <a:t>their imagination and creativity</a:t>
                      </a:r>
                      <a:r>
                        <a:rPr lang="en-US" sz="1100" dirty="0">
                          <a:latin typeface="NTPrint" panose="03000400000000000000" pitchFamily="66" charset="0"/>
                        </a:rPr>
                        <a:t>. It is important that children have regular opportunities to </a:t>
                      </a:r>
                      <a:r>
                        <a:rPr lang="en-US" sz="1100" b="1" dirty="0">
                          <a:latin typeface="NTPrint" panose="03000400000000000000" pitchFamily="66" charset="0"/>
                        </a:rPr>
                        <a:t>engage with the arts</a:t>
                      </a:r>
                      <a:r>
                        <a:rPr lang="en-US" sz="1100" dirty="0">
                          <a:latin typeface="NTPrint" panose="03000400000000000000" pitchFamily="66" charset="0"/>
                        </a:rPr>
                        <a:t>, enabling them to explore and play with a wide range of </a:t>
                      </a:r>
                      <a:r>
                        <a:rPr lang="en-US" sz="1100" b="1" dirty="0">
                          <a:latin typeface="NTPrint" panose="03000400000000000000" pitchFamily="66" charset="0"/>
                        </a:rPr>
                        <a:t>media and materials</a:t>
                      </a:r>
                      <a:r>
                        <a:rPr lang="en-US" sz="1100" dirty="0">
                          <a:latin typeface="NTPrint" panose="03000400000000000000" pitchFamily="66" charset="0"/>
                        </a:rPr>
                        <a:t>. The quality and variety of what children see, hear and participate in is crucial for developing their understanding, </a:t>
                      </a:r>
                      <a:r>
                        <a:rPr lang="en-US" sz="1100" b="1" dirty="0">
                          <a:latin typeface="NTPrint" panose="03000400000000000000" pitchFamily="66" charset="0"/>
                        </a:rPr>
                        <a:t>self-expression, vocabulary and ability to communicate through the arts</a:t>
                      </a:r>
                      <a:r>
                        <a:rPr lang="en-US" sz="1100" dirty="0">
                          <a:latin typeface="NTPrint" panose="03000400000000000000" pitchFamily="66" charset="0"/>
                        </a:rPr>
                        <a:t>. The frequency, repetition and depth of their experiences are fundamental to their progress in interpreting and appreciating what they hear, respond to and observe. Give children an insight into new musical worlds. Invite musicians in to play music to children and talk about it. Encourage children to listen attentively to music. Discuss changes and patterns as a piece of music develops. </a:t>
                      </a:r>
                      <a:endParaRPr lang="en-US" sz="1100" dirty="0">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4451697">
                <a:tc vMerge="1">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indent="0" algn="ctr">
                        <a:buFont typeface="Arial" panose="020B0604020202020204" pitchFamily="34" charset="0"/>
                        <a:buNone/>
                      </a:pPr>
                      <a:r>
                        <a:rPr lang="en-GB" sz="1100" dirty="0">
                          <a:solidFill>
                            <a:srgbClr val="C00000"/>
                          </a:solidFill>
                          <a:latin typeface="NTPrint" panose="03000400000000000000" pitchFamily="66" charset="0"/>
                        </a:rPr>
                        <a:t>In Autumn 1 children will</a:t>
                      </a:r>
                      <a:r>
                        <a:rPr lang="en-GB" sz="900" dirty="0">
                          <a:solidFill>
                            <a:schemeClr val="tx1"/>
                          </a:solidFill>
                          <a:latin typeface="NTPrint" panose="03000400000000000000" pitchFamily="66" charset="0"/>
                        </a:rPr>
                        <a:t>:</a:t>
                      </a:r>
                    </a:p>
                    <a:p>
                      <a:pPr marL="171450" indent="-171450" algn="ctr">
                        <a:buFont typeface="Arial" panose="020B0604020202020204" pitchFamily="34" charset="0"/>
                        <a:buChar char="•"/>
                      </a:pPr>
                      <a:r>
                        <a:rPr lang="en-GB" sz="1100" dirty="0">
                          <a:solidFill>
                            <a:schemeClr val="tx1"/>
                          </a:solidFill>
                          <a:latin typeface="NTPrint" panose="03000400000000000000" pitchFamily="66" charset="0"/>
                        </a:rPr>
                        <a:t>Join in with songs</a:t>
                      </a:r>
                    </a:p>
                    <a:p>
                      <a:pPr marL="171450" indent="-171450" algn="ctr">
                        <a:buFont typeface="Arial" panose="020B0604020202020204" pitchFamily="34" charset="0"/>
                        <a:buChar char="•"/>
                      </a:pPr>
                      <a:r>
                        <a:rPr lang="en-GB" sz="1100" dirty="0">
                          <a:solidFill>
                            <a:schemeClr val="tx1"/>
                          </a:solidFill>
                          <a:latin typeface="NTPrint" panose="03000400000000000000" pitchFamily="66" charset="0"/>
                        </a:rPr>
                        <a:t>begin to mix colours</a:t>
                      </a:r>
                    </a:p>
                    <a:p>
                      <a:pPr marL="171450" indent="-171450" algn="ctr">
                        <a:buFont typeface="Arial" panose="020B0604020202020204" pitchFamily="34" charset="0"/>
                        <a:buChar char="•"/>
                      </a:pPr>
                      <a:r>
                        <a:rPr lang="en-GB" sz="1100" dirty="0">
                          <a:solidFill>
                            <a:schemeClr val="tx1"/>
                          </a:solidFill>
                          <a:latin typeface="NTPrint" panose="03000400000000000000" pitchFamily="66" charset="0"/>
                        </a:rPr>
                        <a:t>Build</a:t>
                      </a:r>
                      <a:r>
                        <a:rPr lang="en-GB" sz="1100" baseline="0" dirty="0">
                          <a:solidFill>
                            <a:schemeClr val="tx1"/>
                          </a:solidFill>
                          <a:latin typeface="NTPrint" panose="03000400000000000000" pitchFamily="66" charset="0"/>
                        </a:rPr>
                        <a:t> stories around toys (small world) use available props to support role play</a:t>
                      </a:r>
                    </a:p>
                    <a:p>
                      <a:pPr marL="171450" indent="-171450" algn="ctr">
                        <a:buFont typeface="Arial" panose="020B0604020202020204" pitchFamily="34" charset="0"/>
                        <a:buChar char="•"/>
                      </a:pPr>
                      <a:r>
                        <a:rPr lang="en-GB" sz="1100" dirty="0">
                          <a:solidFill>
                            <a:schemeClr val="tx1"/>
                          </a:solidFill>
                          <a:latin typeface="NTPrint" panose="03000400000000000000" pitchFamily="66" charset="0"/>
                        </a:rPr>
                        <a:t>Build models using construction equipment. Making own houses. </a:t>
                      </a:r>
                    </a:p>
                    <a:p>
                      <a:pPr marL="171450" indent="-171450" algn="ctr">
                        <a:buFont typeface="Arial" panose="020B0604020202020204" pitchFamily="34" charset="0"/>
                        <a:buChar char="•"/>
                      </a:pPr>
                      <a:r>
                        <a:rPr lang="en-US" sz="1100" dirty="0">
                          <a:latin typeface="NTPrint" panose="03000400000000000000" pitchFamily="66" charset="0"/>
                        </a:rPr>
                        <a:t>Explore with junk modelling and explain what they did.</a:t>
                      </a:r>
                    </a:p>
                    <a:p>
                      <a:pPr marL="171450" indent="-171450" algn="ctr">
                        <a:buFont typeface="Arial" panose="020B0604020202020204" pitchFamily="34" charset="0"/>
                        <a:buChar char="•"/>
                      </a:pPr>
                      <a:r>
                        <a:rPr lang="en-US" sz="1100" dirty="0">
                          <a:latin typeface="NTPrint" panose="03000400000000000000" pitchFamily="66" charset="0"/>
                        </a:rPr>
                        <a:t>Explore with sounds and how they can be changed, Tap out  simple rhythms. </a:t>
                      </a:r>
                    </a:p>
                    <a:p>
                      <a:pPr marL="171450" indent="-171450" algn="ctr">
                        <a:buFont typeface="Arial" panose="020B0604020202020204" pitchFamily="34" charset="0"/>
                        <a:buChar char="•"/>
                      </a:pPr>
                      <a:r>
                        <a:rPr lang="en-US" sz="1100" dirty="0">
                          <a:latin typeface="NTPrint" panose="03000400000000000000" pitchFamily="66" charset="0"/>
                        </a:rPr>
                        <a:t>Play pitch matching games, humming or</a:t>
                      </a:r>
                      <a:r>
                        <a:rPr lang="en-US" sz="1100" baseline="0" dirty="0">
                          <a:latin typeface="NTPrint" panose="03000400000000000000" pitchFamily="66" charset="0"/>
                        </a:rPr>
                        <a:t> singing</a:t>
                      </a:r>
                      <a:endParaRPr lang="en-US" sz="1100" dirty="0">
                        <a:latin typeface="NTPrint" panose="03000400000000000000" pitchFamily="66" charset="0"/>
                      </a:endParaRPr>
                    </a:p>
                    <a:p>
                      <a:pPr marL="171450" indent="-171450" algn="ctr">
                        <a:buFont typeface="Arial" panose="020B0604020202020204" pitchFamily="34" charset="0"/>
                        <a:buChar char="•"/>
                      </a:pPr>
                      <a:r>
                        <a:rPr lang="en-GB" sz="1100" kern="1200" dirty="0">
                          <a:solidFill>
                            <a:schemeClr val="dk1"/>
                          </a:solidFill>
                          <a:effectLst/>
                          <a:latin typeface="NTPrint" panose="03000400000000000000" pitchFamily="66" charset="0"/>
                          <a:ea typeface="+mn-ea"/>
                          <a:cs typeface="+mn-cs"/>
                        </a:rPr>
                        <a:t>Draw a self-portrait (enclosing lines): Create drama through literacy</a:t>
                      </a:r>
                    </a:p>
                    <a:p>
                      <a:pPr marL="171450" indent="-171450" algn="ctr">
                        <a:buFont typeface="Arial" panose="020B0604020202020204" pitchFamily="34" charset="0"/>
                        <a:buChar char="•"/>
                      </a:pPr>
                      <a:r>
                        <a:rPr lang="en-GB" sz="1100" kern="1200" dirty="0">
                          <a:solidFill>
                            <a:srgbClr val="0070C0"/>
                          </a:solidFill>
                          <a:effectLst/>
                          <a:latin typeface="NTPrint" panose="03000400000000000000" pitchFamily="66" charset="0"/>
                          <a:ea typeface="+mn-ea"/>
                          <a:cs typeface="+mn-cs"/>
                        </a:rPr>
                        <a:t>Be Introduced to Artist Studies: Picasso /</a:t>
                      </a:r>
                      <a:r>
                        <a:rPr lang="en-GB" sz="1100" kern="1200" dirty="0" err="1">
                          <a:solidFill>
                            <a:srgbClr val="0070C0"/>
                          </a:solidFill>
                          <a:effectLst/>
                          <a:latin typeface="NTPrint" panose="03000400000000000000" pitchFamily="66" charset="0"/>
                          <a:ea typeface="+mn-ea"/>
                          <a:cs typeface="+mn-cs"/>
                        </a:rPr>
                        <a:t>Kandinksky</a:t>
                      </a:r>
                      <a:r>
                        <a:rPr lang="en-GB" sz="1100" kern="1200" dirty="0">
                          <a:solidFill>
                            <a:srgbClr val="0070C0"/>
                          </a:solidFill>
                          <a:effectLst/>
                          <a:latin typeface="NTPrint" panose="03000400000000000000" pitchFamily="66" charset="0"/>
                          <a:ea typeface="+mn-ea"/>
                          <a:cs typeface="+mn-cs"/>
                        </a:rPr>
                        <a:t> </a:t>
                      </a:r>
                    </a:p>
                    <a:p>
                      <a:pPr marL="0" indent="0" algn="ctr">
                        <a:buFont typeface="Arial" panose="020B0604020202020204" pitchFamily="34" charset="0"/>
                        <a:buNone/>
                      </a:pPr>
                      <a:r>
                        <a:rPr lang="en-GB" sz="1100" b="1" kern="1200" dirty="0">
                          <a:solidFill>
                            <a:srgbClr val="C00000"/>
                          </a:solidFill>
                          <a:effectLst/>
                          <a:latin typeface="NTPrint" panose="03000400000000000000" pitchFamily="66" charset="0"/>
                          <a:ea typeface="+mn-ea"/>
                          <a:cs typeface="+mn-cs"/>
                        </a:rPr>
                        <a:t>Skills</a:t>
                      </a:r>
                      <a:r>
                        <a:rPr lang="en-GB" sz="1100" kern="1200" dirty="0">
                          <a:solidFill>
                            <a:srgbClr val="C00000"/>
                          </a:solidFill>
                          <a:effectLst/>
                          <a:latin typeface="NTPrint" panose="03000400000000000000" pitchFamily="66" charset="0"/>
                          <a:ea typeface="+mn-ea"/>
                          <a:cs typeface="+mn-cs"/>
                        </a:rPr>
                        <a:t>: Introduce how to use tools and equipment – Using lines to paint/draw portraits/shapes </a:t>
                      </a:r>
                      <a:r>
                        <a:rPr lang="en-US" sz="1100" b="1" dirty="0">
                          <a:solidFill>
                            <a:srgbClr val="C00000"/>
                          </a:solidFill>
                          <a:latin typeface="NTPrint" panose="03000400000000000000" pitchFamily="66" charset="0"/>
                        </a:rPr>
                        <a:t>Reflect, adapt and improve.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dirty="0">
                          <a:solidFill>
                            <a:srgbClr val="C00000"/>
                          </a:solidFill>
                          <a:latin typeface="NTPrint" panose="03000400000000000000" pitchFamily="66" charset="0"/>
                        </a:rPr>
                        <a:t>In Autumn 2 children will</a:t>
                      </a:r>
                      <a:r>
                        <a:rPr lang="en-GB" sz="1100" dirty="0">
                          <a:solidFill>
                            <a:schemeClr val="tx1"/>
                          </a:solidFill>
                          <a:latin typeface="NTPrint" panose="03000400000000000000" pitchFamily="66" charset="0"/>
                        </a:rPr>
                        <a:t>:</a:t>
                      </a:r>
                    </a:p>
                    <a:p>
                      <a:pPr marL="171450" marR="0" lvl="0" indent="-171450" algn="ctr" defTabSz="3960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chemeClr val="tx1"/>
                          </a:solidFill>
                          <a:latin typeface="NTPrint" panose="03000400000000000000" pitchFamily="66" charset="0"/>
                        </a:rPr>
                        <a:t>Use different textures and materials: firework</a:t>
                      </a:r>
                      <a:r>
                        <a:rPr lang="en-GB" sz="1100" baseline="0" dirty="0">
                          <a:solidFill>
                            <a:schemeClr val="tx1"/>
                          </a:solidFill>
                          <a:latin typeface="NTPrint" panose="03000400000000000000" pitchFamily="66" charset="0"/>
                        </a:rPr>
                        <a:t> pictures  </a:t>
                      </a:r>
                    </a:p>
                    <a:p>
                      <a:pPr marL="171450" marR="0" lvl="0" indent="-171450" algn="ctr" defTabSz="3960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baseline="0" dirty="0">
                          <a:solidFill>
                            <a:schemeClr val="tx1"/>
                          </a:solidFill>
                          <a:latin typeface="NTPrint" panose="03000400000000000000" pitchFamily="66" charset="0"/>
                        </a:rPr>
                        <a:t> L</a:t>
                      </a:r>
                      <a:r>
                        <a:rPr lang="en-GB" sz="1100" dirty="0">
                          <a:solidFill>
                            <a:schemeClr val="tx1"/>
                          </a:solidFill>
                          <a:latin typeface="NTPrint" panose="03000400000000000000" pitchFamily="66" charset="0"/>
                        </a:rPr>
                        <a:t>isten to music: making own dances in response</a:t>
                      </a:r>
                    </a:p>
                    <a:p>
                      <a:pPr marL="171450" marR="0" lvl="0" indent="-171450" algn="ctr" defTabSz="3960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chemeClr val="tx1"/>
                          </a:solidFill>
                          <a:latin typeface="NTPrint" panose="03000400000000000000" pitchFamily="66" charset="0"/>
                        </a:rPr>
                        <a:t>Create Diwali patterns.</a:t>
                      </a:r>
                    </a:p>
                    <a:p>
                      <a:pPr marL="171450" indent="-171450" algn="ctr" defTabSz="396000">
                        <a:lnSpc>
                          <a:spcPct val="107000"/>
                        </a:lnSpc>
                        <a:spcBef>
                          <a:spcPts val="0"/>
                        </a:spcBef>
                        <a:spcAft>
                          <a:spcPts val="0"/>
                        </a:spcAft>
                        <a:buFont typeface="Arial" panose="020B0604020202020204" pitchFamily="34" charset="0"/>
                        <a:buChar char="•"/>
                      </a:pPr>
                      <a:r>
                        <a:rPr lang="en-US" sz="1100" dirty="0">
                          <a:latin typeface="NTPrint" panose="03000400000000000000" pitchFamily="66" charset="0"/>
                        </a:rPr>
                        <a:t>Create Christmas decorations, cards Christmas songs/poems</a:t>
                      </a:r>
                      <a:endParaRPr lang="en-GB" sz="1100" dirty="0">
                        <a:solidFill>
                          <a:schemeClr val="tx1"/>
                        </a:solidFill>
                        <a:latin typeface="NTPrint" panose="03000400000000000000" pitchFamily="66" charset="0"/>
                      </a:endParaRPr>
                    </a:p>
                    <a:p>
                      <a:pPr marL="171450" marR="0" lvl="0" indent="-171450" algn="ctr" defTabSz="3960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chemeClr val="tx1"/>
                          </a:solidFill>
                          <a:latin typeface="NTPrint" panose="03000400000000000000" pitchFamily="66" charset="0"/>
                        </a:rPr>
                        <a:t> </a:t>
                      </a:r>
                      <a:r>
                        <a:rPr lang="en-US" sz="1100" dirty="0">
                          <a:latin typeface="NTPrint" panose="03000400000000000000" pitchFamily="66" charset="0"/>
                        </a:rPr>
                        <a:t>Explore with different techniques for joining materials- using adhesive tape and glue</a:t>
                      </a:r>
                    </a:p>
                    <a:p>
                      <a:pPr marL="171450" marR="0" lvl="0" indent="-171450" algn="ctr" defTabSz="3960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100" dirty="0">
                          <a:latin typeface="NTPrint" panose="03000400000000000000" pitchFamily="66" charset="0"/>
                        </a:rPr>
                        <a:t>Participate in performing The Nativity</a:t>
                      </a:r>
                      <a:endParaRPr lang="en-US" sz="1100" kern="1200" dirty="0">
                        <a:solidFill>
                          <a:schemeClr val="dk1"/>
                        </a:solidFill>
                        <a:effectLst/>
                        <a:latin typeface="NTPrint" panose="03000400000000000000" pitchFamily="66" charset="0"/>
                        <a:ea typeface="+mn-ea"/>
                        <a:cs typeface="+mn-cs"/>
                      </a:endParaRPr>
                    </a:p>
                    <a:p>
                      <a:pPr marL="171450" indent="-171450" algn="ctr" defTabSz="396000">
                        <a:lnSpc>
                          <a:spcPct val="107000"/>
                        </a:lnSpc>
                        <a:spcBef>
                          <a:spcPts val="0"/>
                        </a:spcBef>
                        <a:spcAft>
                          <a:spcPts val="0"/>
                        </a:spcAft>
                        <a:buFont typeface="Arial" panose="020B0604020202020204" pitchFamily="34" charset="0"/>
                        <a:buChar char="•"/>
                      </a:pPr>
                      <a:r>
                        <a:rPr lang="en-GB" sz="1100" dirty="0">
                          <a:solidFill>
                            <a:srgbClr val="0070C0"/>
                          </a:solidFill>
                          <a:latin typeface="NTPrint" panose="03000400000000000000" pitchFamily="66" charset="0"/>
                        </a:rPr>
                        <a:t>Be introduced to the artists: Andy Goldsworthy/Vincent Van Gogh</a:t>
                      </a:r>
                      <a:r>
                        <a:rPr lang="en-GB" sz="1100" baseline="0" dirty="0">
                          <a:solidFill>
                            <a:srgbClr val="0070C0"/>
                          </a:solidFill>
                          <a:latin typeface="NTPrint" panose="03000400000000000000" pitchFamily="66" charset="0"/>
                        </a:rPr>
                        <a:t> and produce a piece of artwork using his artist style as a stimulus</a:t>
                      </a:r>
                      <a:endParaRPr lang="en-GB" sz="1100" kern="1200" dirty="0">
                        <a:solidFill>
                          <a:srgbClr val="0070C0"/>
                        </a:solidFill>
                        <a:effectLst/>
                        <a:latin typeface="NTPrint" panose="03000400000000000000" pitchFamily="66" charset="0"/>
                        <a:ea typeface="+mn-ea"/>
                        <a:cs typeface="+mn-cs"/>
                      </a:endParaRPr>
                    </a:p>
                    <a:p>
                      <a:pPr marL="0" indent="0" algn="ctr">
                        <a:spcBef>
                          <a:spcPts val="0"/>
                        </a:spcBef>
                        <a:spcAft>
                          <a:spcPts val="0"/>
                        </a:spcAft>
                        <a:buFont typeface="Arial" panose="020B0604020202020204" pitchFamily="34" charset="0"/>
                        <a:buNone/>
                      </a:pPr>
                      <a:r>
                        <a:rPr lang="en-GB" sz="1100" b="1" kern="1200" dirty="0">
                          <a:solidFill>
                            <a:srgbClr val="C00000"/>
                          </a:solidFill>
                          <a:effectLst/>
                          <a:latin typeface="NTPrint" panose="03000400000000000000" pitchFamily="66" charset="0"/>
                          <a:ea typeface="+mn-ea"/>
                          <a:cs typeface="+mn-cs"/>
                        </a:rPr>
                        <a:t>Skills</a:t>
                      </a:r>
                      <a:r>
                        <a:rPr lang="en-GB" sz="1100" kern="1200" dirty="0">
                          <a:solidFill>
                            <a:srgbClr val="C00000"/>
                          </a:solidFill>
                          <a:effectLst/>
                          <a:latin typeface="NTPrint" panose="03000400000000000000" pitchFamily="66" charset="0"/>
                          <a:ea typeface="+mn-ea"/>
                          <a:cs typeface="+mn-cs"/>
                        </a:rPr>
                        <a:t>: Colour mixing/natural sculpture (making arrangements)</a:t>
                      </a:r>
                    </a:p>
                    <a:p>
                      <a:pPr marL="0" indent="0" algn="ctr">
                        <a:spcBef>
                          <a:spcPts val="0"/>
                        </a:spcBef>
                        <a:spcAft>
                          <a:spcPts val="0"/>
                        </a:spcAft>
                        <a:buFont typeface="Arial" panose="020B0604020202020204" pitchFamily="34" charset="0"/>
                        <a:buNone/>
                      </a:pPr>
                      <a:r>
                        <a:rPr lang="en-GB" sz="1100" kern="1200" dirty="0">
                          <a:solidFill>
                            <a:srgbClr val="C00000"/>
                          </a:solidFill>
                          <a:effectLst/>
                          <a:latin typeface="NTPrint" panose="03000400000000000000" pitchFamily="66" charset="0"/>
                          <a:ea typeface="+mn-ea"/>
                          <a:cs typeface="+mn-cs"/>
                        </a:rPr>
                        <a:t>Printing- Autumnal art</a:t>
                      </a:r>
                    </a:p>
                    <a:p>
                      <a:pPr marL="0" indent="0" algn="ctr">
                        <a:spcBef>
                          <a:spcPts val="0"/>
                        </a:spcBef>
                        <a:spcAft>
                          <a:spcPts val="0"/>
                        </a:spcAft>
                        <a:buFont typeface="Arial" panose="020B0604020202020204" pitchFamily="34" charset="0"/>
                        <a:buNone/>
                      </a:pPr>
                      <a:r>
                        <a:rPr lang="en-GB" sz="1100" kern="1200" dirty="0">
                          <a:solidFill>
                            <a:srgbClr val="C00000"/>
                          </a:solidFill>
                          <a:effectLst/>
                          <a:latin typeface="NTPrint" panose="03000400000000000000" pitchFamily="66" charset="0"/>
                          <a:ea typeface="+mn-ea"/>
                          <a:cs typeface="+mn-cs"/>
                        </a:rPr>
                        <a:t>Oracy/presenting/singing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b="1" dirty="0">
                          <a:solidFill>
                            <a:srgbClr val="C00000"/>
                          </a:solidFill>
                          <a:latin typeface="NTPrint" panose="03000400000000000000" pitchFamily="66" charset="0"/>
                        </a:rPr>
                        <a:t>Reflect, adapt and improve.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72000" marR="0" lvl="0" indent="0" algn="ctr" defTabSz="914400" rtl="0" eaLnBrk="1" fontAlgn="auto" latinLnBrk="0" hangingPunct="1">
                        <a:lnSpc>
                          <a:spcPct val="107000"/>
                        </a:lnSpc>
                        <a:spcBef>
                          <a:spcPts val="0"/>
                        </a:spcBef>
                        <a:spcAft>
                          <a:spcPts val="0"/>
                        </a:spcAft>
                        <a:buClrTx/>
                        <a:buSzTx/>
                        <a:buFontTx/>
                        <a:buNone/>
                        <a:tabLst/>
                        <a:defRPr/>
                      </a:pPr>
                      <a:r>
                        <a:rPr lang="en-GB" sz="1100" dirty="0">
                          <a:solidFill>
                            <a:srgbClr val="C00000"/>
                          </a:solidFill>
                          <a:latin typeface="NTPrint" panose="03000400000000000000" pitchFamily="66" charset="0"/>
                        </a:rPr>
                        <a:t>In Spring 1 children will</a:t>
                      </a:r>
                      <a:r>
                        <a:rPr lang="en-GB" sz="1100" dirty="0">
                          <a:solidFill>
                            <a:schemeClr val="tx1"/>
                          </a:solidFill>
                          <a:latin typeface="NTPrint" panose="03000400000000000000" pitchFamily="66" charset="0"/>
                        </a:rPr>
                        <a:t>:</a:t>
                      </a:r>
                    </a:p>
                    <a:p>
                      <a:pPr marL="72000" indent="-171450" algn="ctr">
                        <a:lnSpc>
                          <a:spcPct val="107000"/>
                        </a:lnSpc>
                        <a:spcBef>
                          <a:spcPts val="0"/>
                        </a:spcBef>
                        <a:spcAft>
                          <a:spcPts val="0"/>
                        </a:spcAft>
                        <a:buFont typeface="Arial" panose="020B0604020202020204" pitchFamily="34" charset="0"/>
                        <a:buChar char="•"/>
                      </a:pPr>
                      <a:r>
                        <a:rPr lang="en-GB" sz="1100" baseline="0" dirty="0">
                          <a:solidFill>
                            <a:schemeClr val="tx1"/>
                          </a:solidFill>
                          <a:latin typeface="NTPrint" panose="03000400000000000000" pitchFamily="66" charset="0"/>
                        </a:rPr>
                        <a:t>Explore settings/landscapes/textures - </a:t>
                      </a:r>
                      <a:r>
                        <a:rPr lang="en-GB" sz="1100" baseline="0" dirty="0">
                          <a:solidFill>
                            <a:srgbClr val="0070C0"/>
                          </a:solidFill>
                          <a:latin typeface="NTPrint" panose="03000400000000000000" pitchFamily="66" charset="0"/>
                        </a:rPr>
                        <a:t>Discuss artist</a:t>
                      </a:r>
                      <a:r>
                        <a:rPr lang="en-GB" sz="1100" dirty="0">
                          <a:solidFill>
                            <a:srgbClr val="0070C0"/>
                          </a:solidFill>
                          <a:latin typeface="NTPrint" panose="03000400000000000000" pitchFamily="66" charset="0"/>
                        </a:rPr>
                        <a:t>. Henri Matisse: Collage </a:t>
                      </a:r>
                      <a:r>
                        <a:rPr lang="en-GB" sz="800" dirty="0">
                          <a:solidFill>
                            <a:srgbClr val="0070C0"/>
                          </a:solidFill>
                          <a:latin typeface="NTPrint" panose="03000400000000000000" pitchFamily="66" charset="0"/>
                        </a:rPr>
                        <a:t>(skills: cutting/tearing/folding/layering) Create our own </a:t>
                      </a:r>
                      <a:r>
                        <a:rPr lang="en-GB" sz="800" dirty="0" err="1">
                          <a:solidFill>
                            <a:srgbClr val="0070C0"/>
                          </a:solidFill>
                          <a:latin typeface="NTPrint" panose="03000400000000000000" pitchFamily="66" charset="0"/>
                        </a:rPr>
                        <a:t>matisse</a:t>
                      </a:r>
                      <a:r>
                        <a:rPr lang="en-GB" sz="800" dirty="0">
                          <a:solidFill>
                            <a:srgbClr val="0070C0"/>
                          </a:solidFill>
                          <a:latin typeface="NTPrint" panose="03000400000000000000" pitchFamily="66" charset="0"/>
                        </a:rPr>
                        <a:t> inspired artwork.</a:t>
                      </a:r>
                    </a:p>
                    <a:p>
                      <a:pPr marL="7200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100" dirty="0">
                          <a:latin typeface="NTPrint" panose="03000400000000000000" pitchFamily="66" charset="0"/>
                        </a:rPr>
                        <a:t>Make lanterns, Chinese writing, puppet making, Chinese music and composition</a:t>
                      </a:r>
                    </a:p>
                    <a:p>
                      <a:pPr marL="7200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int" panose="03000400000000000000" pitchFamily="66" charset="0"/>
                          <a:ea typeface="+mn-ea"/>
                          <a:cs typeface="+mn-cs"/>
                        </a:rPr>
                        <a:t>Recognise, create and describe pattern:</a:t>
                      </a:r>
                      <a:r>
                        <a:rPr lang="en-GB" sz="1100" kern="1200" baseline="0" dirty="0">
                          <a:solidFill>
                            <a:schemeClr val="dk1"/>
                          </a:solidFill>
                          <a:effectLst/>
                          <a:latin typeface="NTPrint" panose="03000400000000000000" pitchFamily="66" charset="0"/>
                          <a:ea typeface="+mn-ea"/>
                          <a:cs typeface="+mn-cs"/>
                        </a:rPr>
                        <a:t> </a:t>
                      </a:r>
                    </a:p>
                    <a:p>
                      <a:pPr marL="7200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100" dirty="0">
                          <a:latin typeface="NTPrint" panose="03000400000000000000" pitchFamily="66" charset="0"/>
                        </a:rPr>
                        <a:t>Use story maps, props, puppets &amp; story bags will encourage children to retell, invent and adapt stories.</a:t>
                      </a:r>
                    </a:p>
                    <a:p>
                      <a:pPr marL="7200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int" panose="03000400000000000000" pitchFamily="66" charset="0"/>
                          <a:ea typeface="+mn-ea"/>
                          <a:cs typeface="+mn-cs"/>
                        </a:rPr>
                        <a:t>Create drama  through literacy.</a:t>
                      </a:r>
                      <a:endParaRPr lang="en-US" sz="1100" dirty="0">
                        <a:latin typeface="NTPrint" panose="03000400000000000000" pitchFamily="66"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b="1" dirty="0">
                          <a:solidFill>
                            <a:srgbClr val="C00000"/>
                          </a:solidFill>
                          <a:latin typeface="NTPrint" panose="03000400000000000000" pitchFamily="66" charset="0"/>
                        </a:rPr>
                        <a:t>Skills: </a:t>
                      </a:r>
                      <a:r>
                        <a:rPr lang="en-US" sz="1100" dirty="0">
                          <a:solidFill>
                            <a:srgbClr val="C00000"/>
                          </a:solidFill>
                          <a:latin typeface="NTPrint" panose="03000400000000000000" pitchFamily="66" charset="0"/>
                        </a:rPr>
                        <a:t>Collage (tearing, cutting, folding and layering.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b="1" dirty="0">
                          <a:solidFill>
                            <a:srgbClr val="C00000"/>
                          </a:solidFill>
                          <a:latin typeface="NTPrint" panose="03000400000000000000" pitchFamily="66" charset="0"/>
                        </a:rPr>
                        <a:t>Reflect, adapt and improve.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1100" dirty="0">
                        <a:latin typeface="NTPrint" panose="03000400000000000000" pitchFamily="66"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NTPrint" panose="03000400000000000000" pitchFamily="66" charset="0"/>
                        </a:rPr>
                        <a:t>. </a:t>
                      </a:r>
                      <a:endParaRPr lang="en-GB" sz="1100" dirty="0">
                        <a:solidFill>
                          <a:schemeClr val="tx1"/>
                        </a:solidFill>
                        <a:latin typeface="NTPrint"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dirty="0">
                          <a:solidFill>
                            <a:srgbClr val="C00000"/>
                          </a:solidFill>
                          <a:latin typeface="NTPrint" panose="03000400000000000000" pitchFamily="66" charset="0"/>
                        </a:rPr>
                        <a:t>In Spring 1 children will</a:t>
                      </a:r>
                      <a:r>
                        <a:rPr lang="en-GB" sz="1100" dirty="0">
                          <a:solidFill>
                            <a:schemeClr val="tx1"/>
                          </a:solidFill>
                          <a:latin typeface="NTPrint" panose="03000400000000000000" pitchFamily="66" charset="0"/>
                        </a:rPr>
                        <a:t>:</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chemeClr val="tx1"/>
                          </a:solidFill>
                          <a:latin typeface="NTPrint" panose="03000400000000000000" pitchFamily="66" charset="0"/>
                        </a:rPr>
                        <a:t>Print and Colour Mix /Photography- making  patterns using different colours/materials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rgbClr val="0070C0"/>
                          </a:solidFill>
                          <a:latin typeface="NTPrint" panose="03000400000000000000" pitchFamily="66" charset="0"/>
                        </a:rPr>
                        <a:t>Study Thandiwe </a:t>
                      </a:r>
                      <a:r>
                        <a:rPr lang="en-GB" sz="1100" dirty="0" err="1">
                          <a:solidFill>
                            <a:srgbClr val="0070C0"/>
                          </a:solidFill>
                          <a:latin typeface="NTPrint" panose="03000400000000000000" pitchFamily="66" charset="0"/>
                        </a:rPr>
                        <a:t>Muriu</a:t>
                      </a:r>
                      <a:endParaRPr lang="en-GB" sz="1800" b="1" i="0" kern="1200" dirty="0">
                        <a:solidFill>
                          <a:schemeClr val="dk1"/>
                        </a:solidFill>
                        <a:effectLst/>
                        <a:latin typeface="NTPrint" panose="03000400000000000000" pitchFamily="66" charset="0"/>
                        <a:ea typeface="+mn-ea"/>
                        <a:cs typeface="+mn-cs"/>
                      </a:endParaRPr>
                    </a:p>
                    <a:p>
                      <a:pPr marL="0" marR="0" lvl="0" indent="0" algn="ctr" defTabSz="914400" rtl="0" eaLnBrk="1" fontAlgn="auto" latinLnBrk="0" hangingPunct="1">
                        <a:lnSpc>
                          <a:spcPct val="107000"/>
                        </a:lnSpc>
                        <a:spcBef>
                          <a:spcPts val="0"/>
                        </a:spcBef>
                        <a:spcAft>
                          <a:spcPts val="0"/>
                        </a:spcAft>
                        <a:buClrTx/>
                        <a:buSzTx/>
                        <a:buFont typeface="Arial" panose="020B0604020202020204" pitchFamily="34" charset="0"/>
                        <a:buNone/>
                        <a:tabLst/>
                        <a:defRPr/>
                      </a:pPr>
                      <a:r>
                        <a:rPr lang="en-GB" sz="1100" baseline="0" dirty="0">
                          <a:solidFill>
                            <a:srgbClr val="0070C0"/>
                          </a:solidFill>
                          <a:latin typeface="NTPrint" panose="03000400000000000000" pitchFamily="66" charset="0"/>
                        </a:rPr>
                        <a:t>- Photography -Creating traditional African prints/patterns then adding photos to our patterns. </a:t>
                      </a:r>
                      <a:r>
                        <a:rPr lang="en-US" sz="1100" dirty="0">
                          <a:latin typeface="NTPrint" panose="03000400000000000000" pitchFamily="66" charset="0"/>
                        </a:rPr>
                        <a:t>Explore printing and create artwork based on African</a:t>
                      </a:r>
                      <a:r>
                        <a:rPr lang="en-US" sz="1100" baseline="0" dirty="0">
                          <a:latin typeface="NTPrint" panose="03000400000000000000" pitchFamily="66" charset="0"/>
                        </a:rPr>
                        <a:t> Art</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chemeClr val="tx1"/>
                          </a:solidFill>
                          <a:latin typeface="NTPrint" panose="03000400000000000000" pitchFamily="66" charset="0"/>
                        </a:rPr>
                        <a:t>Learn a traditional African song and dance and perform it /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100" dirty="0">
                          <a:latin typeface="NTPrint" panose="03000400000000000000" pitchFamily="66" charset="0"/>
                        </a:rPr>
                        <a:t>Create musical instruments- Drums?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100" dirty="0">
                          <a:latin typeface="NTPrint" panose="03000400000000000000" pitchFamily="66" charset="0"/>
                        </a:rPr>
                        <a:t>Explore other countries and create d</a:t>
                      </a:r>
                      <a:r>
                        <a:rPr lang="en-GB" sz="1100" kern="1200" dirty="0">
                          <a:solidFill>
                            <a:schemeClr val="dk1"/>
                          </a:solidFill>
                          <a:effectLst/>
                          <a:latin typeface="NTPrint" panose="03000400000000000000" pitchFamily="66" charset="0"/>
                          <a:ea typeface="+mn-ea"/>
                          <a:cs typeface="+mn-cs"/>
                        </a:rPr>
                        <a:t>rama through literacy</a:t>
                      </a:r>
                      <a:endParaRPr lang="en-US" sz="1100" dirty="0">
                        <a:latin typeface="NTPrint" panose="03000400000000000000" pitchFamily="66"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b="1" dirty="0">
                          <a:solidFill>
                            <a:srgbClr val="C00000"/>
                          </a:solidFill>
                          <a:latin typeface="NTPrint" panose="03000400000000000000" pitchFamily="66" charset="0"/>
                        </a:rPr>
                        <a:t>Skills</a:t>
                      </a:r>
                      <a:r>
                        <a:rPr lang="en-US" sz="1100" dirty="0">
                          <a:solidFill>
                            <a:srgbClr val="C00000"/>
                          </a:solidFill>
                          <a:latin typeface="NTPrint" panose="03000400000000000000" pitchFamily="66" charset="0"/>
                        </a:rPr>
                        <a:t>: Printing: exploring pattern</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rgbClr val="C00000"/>
                          </a:solidFill>
                          <a:latin typeface="NTPrint" panose="03000400000000000000" pitchFamily="66" charset="0"/>
                        </a:rPr>
                        <a:t>Using Scissors to Cut</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rgbClr val="C00000"/>
                          </a:solidFill>
                          <a:latin typeface="NTPrint" panose="03000400000000000000" pitchFamily="66" charset="0"/>
                        </a:rPr>
                        <a:t>Following a rhythm/beat</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b="1" dirty="0">
                          <a:solidFill>
                            <a:srgbClr val="C00000"/>
                          </a:solidFill>
                          <a:latin typeface="NTPrint" panose="03000400000000000000" pitchFamily="66" charset="0"/>
                        </a:rPr>
                        <a:t>Reflect, adapt and improve. </a:t>
                      </a:r>
                      <a:endParaRPr lang="en-GB" sz="1100" dirty="0">
                        <a:solidFill>
                          <a:schemeClr val="tx1"/>
                        </a:solidFill>
                        <a:latin typeface="NTPrint" panose="03000400000000000000" pitchFamily="66"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100" dirty="0">
                        <a:solidFill>
                          <a:schemeClr val="tx1"/>
                        </a:solidFill>
                        <a:latin typeface="NTPrint"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solidFill>
                            <a:srgbClr val="C00000"/>
                          </a:solidFill>
                          <a:latin typeface="NTPrint" panose="03000400000000000000" pitchFamily="66" charset="0"/>
                        </a:rPr>
                        <a:t>In Summer 1 children will</a:t>
                      </a:r>
                      <a:r>
                        <a:rPr lang="en-GB" sz="1100" dirty="0">
                          <a:solidFill>
                            <a:schemeClr val="tx1"/>
                          </a:solidFill>
                          <a:latin typeface="NTPrint" panose="03000400000000000000" pitchFamily="66" charset="0"/>
                        </a:rPr>
                        <a:t>:</a:t>
                      </a:r>
                    </a:p>
                    <a:p>
                      <a:pPr marL="171450" indent="-171450" algn="ctr">
                        <a:spcBef>
                          <a:spcPts val="0"/>
                        </a:spcBef>
                        <a:spcAft>
                          <a:spcPts val="0"/>
                        </a:spcAft>
                        <a:buFont typeface="Arial" panose="020B0604020202020204" pitchFamily="34" charset="0"/>
                        <a:buChar char="•"/>
                      </a:pPr>
                      <a:r>
                        <a:rPr lang="en-US" sz="1100" dirty="0">
                          <a:solidFill>
                            <a:srgbClr val="0070C0"/>
                          </a:solidFill>
                          <a:latin typeface="NTPrint" panose="03000400000000000000" pitchFamily="66" charset="0"/>
                        </a:rPr>
                        <a:t>Study: Natsumi </a:t>
                      </a:r>
                      <a:r>
                        <a:rPr lang="en-US" sz="1100" dirty="0" err="1">
                          <a:solidFill>
                            <a:srgbClr val="0070C0"/>
                          </a:solidFill>
                          <a:latin typeface="NTPrint" panose="03000400000000000000" pitchFamily="66" charset="0"/>
                        </a:rPr>
                        <a:t>Tamita’s</a:t>
                      </a:r>
                      <a:r>
                        <a:rPr lang="en-US" sz="1100" dirty="0">
                          <a:solidFill>
                            <a:srgbClr val="0070C0"/>
                          </a:solidFill>
                          <a:latin typeface="NTPrint" panose="03000400000000000000" pitchFamily="66" charset="0"/>
                        </a:rPr>
                        <a:t> Sculpture: They will fix and Join as they create farm Animals using junk materials </a:t>
                      </a:r>
                    </a:p>
                    <a:p>
                      <a:pPr marL="171450" indent="-171450" algn="ctr">
                        <a:spcBef>
                          <a:spcPts val="0"/>
                        </a:spcBef>
                        <a:spcAft>
                          <a:spcPts val="0"/>
                        </a:spcAft>
                        <a:buFont typeface="Arial" panose="020B0604020202020204" pitchFamily="34" charset="0"/>
                        <a:buChar char="•"/>
                      </a:pPr>
                      <a:r>
                        <a:rPr lang="en-US" sz="1100" dirty="0">
                          <a:latin typeface="NTPrint" panose="03000400000000000000" pitchFamily="66" charset="0"/>
                        </a:rPr>
                        <a:t>Construct with a range of material.</a:t>
                      </a:r>
                      <a:endParaRPr lang="en-GB" sz="1100" kern="1200" dirty="0">
                        <a:solidFill>
                          <a:schemeClr val="dk1"/>
                        </a:solidFill>
                        <a:effectLst/>
                        <a:latin typeface="NTPrint" panose="03000400000000000000" pitchFamily="66" charset="0"/>
                        <a:ea typeface="+mn-ea"/>
                        <a:cs typeface="+mn-cs"/>
                      </a:endParaRPr>
                    </a:p>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int" panose="03000400000000000000" pitchFamily="66" charset="0"/>
                          <a:ea typeface="+mn-ea"/>
                          <a:cs typeface="+mn-cs"/>
                        </a:rPr>
                        <a:t>Create sounds/sound effects using Musical /home made instruments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int" panose="03000400000000000000" pitchFamily="66" charset="0"/>
                          <a:ea typeface="+mn-ea"/>
                          <a:cs typeface="+mn-cs"/>
                        </a:rPr>
                        <a:t>Create drama through literacy</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b="1" dirty="0">
                          <a:solidFill>
                            <a:srgbClr val="C00000"/>
                          </a:solidFill>
                          <a:latin typeface="NTPrint" panose="03000400000000000000" pitchFamily="66" charset="0"/>
                        </a:rPr>
                        <a:t>Skills</a:t>
                      </a:r>
                      <a:r>
                        <a:rPr lang="en-US" sz="1100" dirty="0">
                          <a:solidFill>
                            <a:srgbClr val="C00000"/>
                          </a:solidFill>
                          <a:latin typeface="NTPrint" panose="03000400000000000000" pitchFamily="66" charset="0"/>
                        </a:rPr>
                        <a:t>: Fixing and Joining</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rgbClr val="C00000"/>
                          </a:solidFill>
                          <a:latin typeface="NTPrint" panose="03000400000000000000" pitchFamily="66" charset="0"/>
                        </a:rPr>
                        <a:t>Using scissors to cut</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rgbClr val="C00000"/>
                          </a:solidFill>
                          <a:latin typeface="NTPrint" panose="03000400000000000000" pitchFamily="66" charset="0"/>
                        </a:rPr>
                        <a:t>Hole punches/sticky tape </a:t>
                      </a:r>
                      <a:r>
                        <a:rPr lang="en-US" sz="1100" dirty="0" err="1">
                          <a:solidFill>
                            <a:srgbClr val="C00000"/>
                          </a:solidFill>
                          <a:latin typeface="NTPrint" panose="03000400000000000000" pitchFamily="66" charset="0"/>
                        </a:rPr>
                        <a:t>etc</a:t>
                      </a:r>
                      <a:endParaRPr lang="en-US" sz="1100" dirty="0">
                        <a:solidFill>
                          <a:srgbClr val="C00000"/>
                        </a:solidFill>
                        <a:latin typeface="NTPrint" panose="03000400000000000000" pitchFamily="66"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b="1" dirty="0">
                          <a:solidFill>
                            <a:srgbClr val="C00000"/>
                          </a:solidFill>
                          <a:latin typeface="NTPrint" panose="03000400000000000000" pitchFamily="66" charset="0"/>
                        </a:rPr>
                        <a:t>Reflect, adapt and improve.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dirty="0">
                        <a:latin typeface="NTPrint" panose="03000400000000000000" pitchFamily="66" charset="0"/>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dk1"/>
                        </a:solidFill>
                        <a:effectLst/>
                        <a:latin typeface="NTPrint" panose="03000400000000000000" pitchFamily="66" charset="0"/>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sz="1100" dirty="0">
                        <a:latin typeface="NTPrint" panose="03000400000000000000" pitchFamily="66" charset="0"/>
                      </a:endParaRPr>
                    </a:p>
                    <a:p>
                      <a:pPr algn="ctr"/>
                      <a:endParaRPr lang="en-GB" sz="1100" dirty="0">
                        <a:solidFill>
                          <a:schemeClr val="tx1"/>
                        </a:solidFill>
                        <a:latin typeface="NTPrint"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solidFill>
                            <a:srgbClr val="C00000"/>
                          </a:solidFill>
                          <a:latin typeface="NTPrint" panose="03000400000000000000" pitchFamily="66" charset="0"/>
                        </a:rPr>
                        <a:t>In Summer 21 children will</a:t>
                      </a:r>
                      <a:r>
                        <a:rPr lang="en-GB" sz="1100" dirty="0">
                          <a:solidFill>
                            <a:schemeClr val="tx1"/>
                          </a:solidFill>
                          <a:latin typeface="NTPrint" panose="03000400000000000000" pitchFamily="66" charset="0"/>
                        </a:rPr>
                        <a:t>:</a:t>
                      </a:r>
                    </a:p>
                    <a:p>
                      <a:pPr marL="171450" indent="-171450" algn="ctr">
                        <a:buFont typeface="Arial" panose="020B0604020202020204" pitchFamily="34" charset="0"/>
                        <a:buChar char="•"/>
                      </a:pPr>
                      <a:r>
                        <a:rPr lang="en-US" sz="1100" dirty="0">
                          <a:latin typeface="NTPrint" panose="03000400000000000000" pitchFamily="66" charset="0"/>
                        </a:rPr>
                        <a:t>Paint self portraits using: water </a:t>
                      </a:r>
                      <a:r>
                        <a:rPr lang="en-US" sz="1100" dirty="0" err="1">
                          <a:latin typeface="NTPrint" panose="03000400000000000000" pitchFamily="66" charset="0"/>
                        </a:rPr>
                        <a:t>colours</a:t>
                      </a:r>
                      <a:r>
                        <a:rPr lang="en-US" sz="1100" dirty="0">
                          <a:latin typeface="NTPrint" panose="03000400000000000000" pitchFamily="66" charset="0"/>
                        </a:rPr>
                        <a:t>/ shading by adding black or white</a:t>
                      </a:r>
                    </a:p>
                    <a:p>
                      <a:pPr marL="171450" indent="-171450" algn="ctr">
                        <a:buFont typeface="Arial" panose="020B0604020202020204" pitchFamily="34" charset="0"/>
                        <a:buChar char="•"/>
                      </a:pPr>
                      <a:r>
                        <a:rPr lang="en-US" sz="1100" dirty="0">
                          <a:latin typeface="NTPrint" panose="03000400000000000000" pitchFamily="66" charset="0"/>
                        </a:rPr>
                        <a:t>Explore </a:t>
                      </a:r>
                      <a:r>
                        <a:rPr lang="en-US" sz="1100" dirty="0" err="1">
                          <a:latin typeface="NTPrint" panose="03000400000000000000" pitchFamily="66" charset="0"/>
                        </a:rPr>
                        <a:t>colour</a:t>
                      </a:r>
                      <a:r>
                        <a:rPr lang="en-US" sz="1100" dirty="0">
                          <a:latin typeface="NTPrint" panose="03000400000000000000" pitchFamily="66" charset="0"/>
                        </a:rPr>
                        <a:t> mixing – Representing feelings through </a:t>
                      </a:r>
                      <a:r>
                        <a:rPr lang="en-US" sz="1100" dirty="0" err="1">
                          <a:latin typeface="NTPrint" panose="03000400000000000000" pitchFamily="66" charset="0"/>
                        </a:rPr>
                        <a:t>colour</a:t>
                      </a:r>
                      <a:endParaRPr lang="en-US" sz="1100" dirty="0">
                        <a:solidFill>
                          <a:schemeClr val="tx1"/>
                        </a:solidFill>
                        <a:latin typeface="NTPrint" panose="03000400000000000000" pitchFamily="66" charset="0"/>
                      </a:endParaRPr>
                    </a:p>
                    <a:p>
                      <a:pPr marL="171450" indent="-171450" algn="ctr">
                        <a:buFont typeface="Arial" panose="020B0604020202020204" pitchFamily="34" charset="0"/>
                        <a:buChar char="•"/>
                      </a:pPr>
                      <a:r>
                        <a:rPr lang="en-US" sz="1100" dirty="0">
                          <a:solidFill>
                            <a:schemeClr val="tx1"/>
                          </a:solidFill>
                          <a:latin typeface="NTPrint" panose="03000400000000000000" pitchFamily="66" charset="0"/>
                        </a:rPr>
                        <a:t>Use loose parts to create Self Portraits</a:t>
                      </a:r>
                      <a:endParaRPr lang="en-US" sz="1100" baseline="0" dirty="0">
                        <a:solidFill>
                          <a:schemeClr val="tx1"/>
                        </a:solidFill>
                        <a:latin typeface="NTPrint" panose="03000400000000000000" pitchFamily="66" charset="0"/>
                      </a:endParaRPr>
                    </a:p>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int" panose="03000400000000000000" pitchFamily="66" charset="0"/>
                          <a:ea typeface="+mn-ea"/>
                          <a:cs typeface="+mn-cs"/>
                        </a:rPr>
                        <a:t>Explore how Music and Dance. make you feel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rgbClr val="0070C0"/>
                          </a:solidFill>
                          <a:latin typeface="NTPrint" panose="03000400000000000000" pitchFamily="66" charset="0"/>
                        </a:rPr>
                        <a:t>Study the artist John Constable –Cloud Studies How do we produce these effects / Textures</a:t>
                      </a:r>
                      <a:endParaRPr lang="en-GB" sz="1100" dirty="0">
                        <a:solidFill>
                          <a:srgbClr val="0070C0"/>
                        </a:solidFill>
                        <a:latin typeface="NTPrint" panose="03000400000000000000" pitchFamily="66" charset="0"/>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int" panose="03000400000000000000" pitchFamily="66" charset="0"/>
                          <a:ea typeface="+mn-ea"/>
                          <a:cs typeface="+mn-cs"/>
                        </a:rPr>
                        <a:t>Create Drama representing: Feelings: taking photos of children acting out emotions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rgbClr val="C00000"/>
                          </a:solidFill>
                          <a:effectLst/>
                          <a:latin typeface="NTPrint" panose="03000400000000000000" pitchFamily="66" charset="0"/>
                          <a:ea typeface="+mn-ea"/>
                          <a:cs typeface="+mn-cs"/>
                        </a:rPr>
                        <a:t>Skills: </a:t>
                      </a:r>
                      <a:r>
                        <a:rPr lang="en-GB" sz="1100" kern="1200" dirty="0">
                          <a:solidFill>
                            <a:srgbClr val="C00000"/>
                          </a:solidFill>
                          <a:effectLst/>
                          <a:latin typeface="NTPrint" panose="03000400000000000000" pitchFamily="66" charset="0"/>
                          <a:ea typeface="+mn-ea"/>
                          <a:cs typeface="+mn-cs"/>
                        </a:rPr>
                        <a:t>Colour Mixing – Light/dark/shadow etc</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dirty="0">
                          <a:solidFill>
                            <a:srgbClr val="C00000"/>
                          </a:solidFill>
                          <a:effectLst/>
                          <a:latin typeface="NTPrint" panose="03000400000000000000" pitchFamily="66" charset="0"/>
                          <a:ea typeface="+mn-ea"/>
                          <a:cs typeface="+mn-cs"/>
                        </a:rPr>
                        <a:t>Painting: Portraits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b="1" dirty="0">
                          <a:solidFill>
                            <a:srgbClr val="C00000"/>
                          </a:solidFill>
                          <a:latin typeface="NTPrint" panose="03000400000000000000" pitchFamily="66" charset="0"/>
                        </a:rPr>
                        <a:t>Reflect, adapt and improve. </a:t>
                      </a:r>
                    </a:p>
                    <a:p>
                      <a:pPr algn="ctr"/>
                      <a:endParaRPr lang="en-GB" sz="1100" dirty="0">
                        <a:solidFill>
                          <a:schemeClr val="tx1"/>
                        </a:solidFill>
                        <a:latin typeface="NTPrint"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230" y="5282535"/>
            <a:ext cx="1575465" cy="157546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ee the source image">
            <a:extLst>
              <a:ext uri="{FF2B5EF4-FFF2-40B4-BE49-F238E27FC236}">
                <a16:creationId xmlns:a16="http://schemas.microsoft.com/office/drawing/2014/main" id="{FDFD0639-DD35-4F11-8CAD-68D61E05E5AF}"/>
              </a:ext>
            </a:extLst>
          </p:cNvPr>
          <p:cNvPicPr>
            <a:picLocks noChangeAspect="1" noChangeArrowheads="1"/>
          </p:cNvPicPr>
          <p:nvPr/>
        </p:nvPicPr>
        <p:blipFill>
          <a:blip r:embed="rId3" cstate="hqprint">
            <a:extLst>
              <a:ext uri="{BEBA8EAE-BF5A-486C-A8C5-ECC9F3942E4B}">
                <a14:imgProps xmlns:a14="http://schemas.microsoft.com/office/drawing/2010/main">
                  <a14:imgLayer r:embed="rId4">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10920251" y="5826811"/>
            <a:ext cx="977567" cy="103118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219224" y="142691"/>
            <a:ext cx="614034" cy="614034"/>
          </a:xfrm>
          <a:prstGeom prst="rect">
            <a:avLst/>
          </a:prstGeom>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20786153">
            <a:off x="2972390" y="152642"/>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658156">
            <a:off x="8788748" y="153005"/>
            <a:ext cx="423530" cy="423530"/>
          </a:xfrm>
          <a:prstGeom prst="rect">
            <a:avLst/>
          </a:prstGeom>
        </p:spPr>
      </p:pic>
      <p:pic>
        <p:nvPicPr>
          <p:cNvPr id="11" name="Picture 10">
            <a:extLst>
              <a:ext uri="{FF2B5EF4-FFF2-40B4-BE49-F238E27FC236}">
                <a16:creationId xmlns:a16="http://schemas.microsoft.com/office/drawing/2014/main" id="{12929BC2-34EA-4B55-BD87-E6BE2A022234}"/>
              </a:ext>
            </a:extLst>
          </p:cNvPr>
          <p:cNvPicPr>
            <a:picLocks noChangeAspect="1"/>
          </p:cNvPicPr>
          <p:nvPr/>
        </p:nvPicPr>
        <p:blipFill>
          <a:blip r:embed="rId7"/>
          <a:stretch>
            <a:fillRect/>
          </a:stretch>
        </p:blipFill>
        <p:spPr>
          <a:xfrm>
            <a:off x="970701" y="219324"/>
            <a:ext cx="869777" cy="780109"/>
          </a:xfrm>
          <a:prstGeom prst="rect">
            <a:avLst/>
          </a:prstGeom>
        </p:spPr>
      </p:pic>
    </p:spTree>
    <p:extLst>
      <p:ext uri="{BB962C8B-B14F-4D97-AF65-F5344CB8AC3E}">
        <p14:creationId xmlns:p14="http://schemas.microsoft.com/office/powerpoint/2010/main" val="15830675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2 Long Term Plan 2026-27</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971754275"/>
              </p:ext>
            </p:extLst>
          </p:nvPr>
        </p:nvGraphicFramePr>
        <p:xfrm>
          <a:off x="194134" y="574567"/>
          <a:ext cx="11803732" cy="6217920"/>
        </p:xfrm>
        <a:graphic>
          <a:graphicData uri="http://schemas.openxmlformats.org/drawingml/2006/table">
            <a:tbl>
              <a:tblPr firstRow="1" bandRow="1">
                <a:tableStyleId>{5C22544A-7EE6-4342-B048-85BDC9FD1C3A}</a:tableStyleId>
              </a:tblPr>
              <a:tblGrid>
                <a:gridCol w="1401725">
                  <a:extLst>
                    <a:ext uri="{9D8B030D-6E8A-4147-A177-3AD203B41FA5}">
                      <a16:colId xmlns:a16="http://schemas.microsoft.com/office/drawing/2014/main" val="385991600"/>
                    </a:ext>
                  </a:extLst>
                </a:gridCol>
                <a:gridCol w="1738247">
                  <a:extLst>
                    <a:ext uri="{9D8B030D-6E8A-4147-A177-3AD203B41FA5}">
                      <a16:colId xmlns:a16="http://schemas.microsoft.com/office/drawing/2014/main" val="2865123548"/>
                    </a:ext>
                  </a:extLst>
                </a:gridCol>
                <a:gridCol w="1690761">
                  <a:extLst>
                    <a:ext uri="{9D8B030D-6E8A-4147-A177-3AD203B41FA5}">
                      <a16:colId xmlns:a16="http://schemas.microsoft.com/office/drawing/2014/main" val="872926247"/>
                    </a:ext>
                  </a:extLst>
                </a:gridCol>
                <a:gridCol w="139815">
                  <a:extLst>
                    <a:ext uri="{9D8B030D-6E8A-4147-A177-3AD203B41FA5}">
                      <a16:colId xmlns:a16="http://schemas.microsoft.com/office/drawing/2014/main" val="1315738151"/>
                    </a:ext>
                  </a:extLst>
                </a:gridCol>
                <a:gridCol w="1566740">
                  <a:extLst>
                    <a:ext uri="{9D8B030D-6E8A-4147-A177-3AD203B41FA5}">
                      <a16:colId xmlns:a16="http://schemas.microsoft.com/office/drawing/2014/main" val="667285103"/>
                    </a:ext>
                  </a:extLst>
                </a:gridCol>
                <a:gridCol w="1740910">
                  <a:extLst>
                    <a:ext uri="{9D8B030D-6E8A-4147-A177-3AD203B41FA5}">
                      <a16:colId xmlns:a16="http://schemas.microsoft.com/office/drawing/2014/main" val="2709165749"/>
                    </a:ext>
                  </a:extLst>
                </a:gridCol>
                <a:gridCol w="1853780">
                  <a:extLst>
                    <a:ext uri="{9D8B030D-6E8A-4147-A177-3AD203B41FA5}">
                      <a16:colId xmlns:a16="http://schemas.microsoft.com/office/drawing/2014/main" val="788233820"/>
                    </a:ext>
                  </a:extLst>
                </a:gridCol>
                <a:gridCol w="1671754">
                  <a:extLst>
                    <a:ext uri="{9D8B030D-6E8A-4147-A177-3AD203B41FA5}">
                      <a16:colId xmlns:a16="http://schemas.microsoft.com/office/drawing/2014/main" val="4046203905"/>
                    </a:ext>
                  </a:extLst>
                </a:gridCol>
              </a:tblGrid>
              <a:tr h="421601">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65387">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Super lawns parkers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2000" dirty="0">
                          <a:latin typeface="Amatic SC" panose="00000500000000000000" pitchFamily="2" charset="-79"/>
                          <a:cs typeface="Amatic SC" panose="00000500000000000000" pitchFamily="2" charset="-79"/>
                        </a:rPr>
                        <a:t>Once upon a ,,, poem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Where in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What’s growing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Wonderful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716722">
                <a:tc>
                  <a:txBody>
                    <a:bodyPr/>
                    <a:lstStyle/>
                    <a:p>
                      <a:pPr algn="ctr"/>
                      <a:r>
                        <a:rPr lang="en-US" sz="1400" b="1" dirty="0">
                          <a:latin typeface="Amatic SC" panose="00000500000000000000" pitchFamily="2" charset="-79"/>
                          <a:cs typeface="Amatic SC" panose="00000500000000000000" pitchFamily="2" charset="-79"/>
                        </a:rPr>
                        <a:t>Personal, Social and Emotional Development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l"/>
                      <a:r>
                        <a:rPr lang="en-US" sz="1100" dirty="0">
                          <a:latin typeface="NTPrint" panose="03000400000000000000" pitchFamily="66" charset="0"/>
                        </a:rPr>
                        <a:t>Children’s personal, social and emotional development (PSED) is </a:t>
                      </a:r>
                      <a:r>
                        <a:rPr lang="en-US" sz="1100" b="1" dirty="0">
                          <a:latin typeface="NTPrint" panose="03000400000000000000" pitchFamily="66" charset="0"/>
                        </a:rPr>
                        <a:t>crucial for children to lead healthy and happy lives</a:t>
                      </a:r>
                      <a:r>
                        <a:rPr lang="en-US" sz="1100" dirty="0">
                          <a:latin typeface="NTPrint" panose="03000400000000000000" pitchFamily="66" charset="0"/>
                        </a:rPr>
                        <a:t>, and is fundamental to their cognitive development. Underpinning their personal development are the important attachments that </a:t>
                      </a:r>
                      <a:r>
                        <a:rPr lang="en-US" sz="1100" b="1" dirty="0">
                          <a:latin typeface="NTPrint" panose="03000400000000000000" pitchFamily="66" charset="0"/>
                        </a:rPr>
                        <a:t>shape their social world</a:t>
                      </a:r>
                      <a:r>
                        <a:rPr lang="en-US" sz="1100" dirty="0">
                          <a:latin typeface="NTPrint" panose="03000400000000000000" pitchFamily="66" charset="0"/>
                        </a:rPr>
                        <a:t>. Strong, warm and supportive  relationships with adults enable children to learn how to </a:t>
                      </a:r>
                      <a:r>
                        <a:rPr lang="en-US" sz="1100" b="1" dirty="0">
                          <a:latin typeface="NTPrint" panose="03000400000000000000" pitchFamily="66" charset="0"/>
                        </a:rPr>
                        <a:t>understand their own feelings and those of others</a:t>
                      </a:r>
                      <a:r>
                        <a:rPr lang="en-US" sz="1100" dirty="0">
                          <a:latin typeface="NTPrint" panose="03000400000000000000" pitchFamily="66" charset="0"/>
                        </a:rPr>
                        <a:t>. Children should be supported to </a:t>
                      </a:r>
                      <a:r>
                        <a:rPr lang="en-US" sz="1100" b="1" dirty="0">
                          <a:latin typeface="NTPrint" panose="03000400000000000000" pitchFamily="66" charset="0"/>
                        </a:rPr>
                        <a:t>manage emotions, develop a positive sense of self, set themselves simple goals, have confidence in their own abilities, to persist</a:t>
                      </a:r>
                      <a:r>
                        <a:rPr lang="en-US" sz="1100" dirty="0">
                          <a:latin typeface="NTPrint" panose="03000400000000000000" pitchFamily="66" charset="0"/>
                        </a:rPr>
                        <a:t> and wait for what they want and direct attention as necessary. Through adult modelling and guidance, they will learn </a:t>
                      </a:r>
                      <a:r>
                        <a:rPr lang="en-US" sz="1100" b="1" dirty="0">
                          <a:latin typeface="NTPrint" panose="03000400000000000000" pitchFamily="66" charset="0"/>
                        </a:rPr>
                        <a:t>how to look after their bodies, including healthy eating</a:t>
                      </a:r>
                      <a:r>
                        <a:rPr lang="en-US" sz="1100" dirty="0">
                          <a:latin typeface="NTPrint" panose="03000400000000000000" pitchFamily="66" charset="0"/>
                        </a:rPr>
                        <a:t>, and manage personal needs independently. Through supported interaction with other children, they learn how to make good friendships, co-operate and resolve conflicts peaceably. These attributes will provide a secure platform from which </a:t>
                      </a:r>
                      <a:r>
                        <a:rPr lang="en-US" sz="1100" b="1" dirty="0">
                          <a:latin typeface="NTPrint" panose="03000400000000000000" pitchFamily="66" charset="0"/>
                        </a:rPr>
                        <a:t>children can achieve at school and in later life. At Lawns Park we use Zones of Regulation to help our children understand and manage their thoughts, feelings and </a:t>
                      </a:r>
                      <a:r>
                        <a:rPr lang="en-US" sz="1100" b="1" dirty="0" err="1">
                          <a:latin typeface="NTPrint" panose="03000400000000000000" pitchFamily="66" charset="0"/>
                        </a:rPr>
                        <a:t>behaviours</a:t>
                      </a:r>
                      <a:r>
                        <a:rPr lang="en-US" sz="1100" b="1" dirty="0">
                          <a:latin typeface="NTPrint" panose="03000400000000000000" pitchFamily="66" charset="0"/>
                        </a:rPr>
                        <a:t>.</a:t>
                      </a:r>
                      <a:endParaRPr lang="en-GB" sz="1100" b="1" dirty="0">
                        <a:solidFill>
                          <a:schemeClr val="bg1">
                            <a:lumMod val="50000"/>
                          </a:schemeClr>
                        </a:solidFill>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3590392">
                <a:tc rowSpan="2">
                  <a:txBody>
                    <a:bodyPr/>
                    <a:lstStyle/>
                    <a:p>
                      <a:pPr algn="ctr"/>
                      <a:r>
                        <a:rPr lang="en-US" sz="1800" dirty="0">
                          <a:latin typeface="Amatic SC" panose="00000500000000000000" pitchFamily="2" charset="-79"/>
                          <a:cs typeface="Amatic SC" panose="00000500000000000000" pitchFamily="2" charset="-79"/>
                        </a:rPr>
                        <a:t>PSED</a:t>
                      </a:r>
                      <a:r>
                        <a:rPr lang="en-US" sz="1400" dirty="0">
                          <a:latin typeface="NTPreCursive" panose="03000400000000000000" pitchFamily="66" charset="0"/>
                        </a:rPr>
                        <a:t> </a:t>
                      </a:r>
                      <a:r>
                        <a:rPr lang="en-US" sz="1400" dirty="0">
                          <a:latin typeface="Amatic SC" panose="00000500000000000000" pitchFamily="2" charset="-79"/>
                          <a:cs typeface="Amatic SC" panose="00000500000000000000" pitchFamily="2" charset="-79"/>
                        </a:rPr>
                        <a:t>is developed throughout the year through high quality interactions, daily group discussions, circle time, PSHE times and nurture style interventions where appropriate.</a:t>
                      </a:r>
                      <a:endParaRPr lang="en-US" sz="1400" b="1" dirty="0">
                        <a:latin typeface="Amatic SC" panose="00000500000000000000" pitchFamily="2" charset="-79"/>
                        <a:cs typeface="Amatic SC" panose="00000500000000000000" pitchFamily="2" charset="-79"/>
                      </a:endParaRPr>
                    </a:p>
                    <a:p>
                      <a:pPr algn="ctr"/>
                      <a:r>
                        <a:rPr lang="en-US" sz="1400" b="1" dirty="0">
                          <a:latin typeface="Amatic SC" panose="00000500000000000000" pitchFamily="2" charset="-79"/>
                          <a:cs typeface="Amatic SC" panose="00000500000000000000" pitchFamily="2" charset="-79"/>
                        </a:rPr>
                        <a:t> </a:t>
                      </a:r>
                    </a:p>
                    <a:p>
                      <a:pPr algn="ctr"/>
                      <a:r>
                        <a:rPr lang="en-US" sz="1400" b="0" dirty="0">
                          <a:latin typeface="Amatic SC" panose="00000500000000000000" pitchFamily="2" charset="-79"/>
                          <a:cs typeface="Amatic SC" panose="00000500000000000000" pitchFamily="2" charset="-79"/>
                        </a:rPr>
                        <a:t>The three strands of PSED are:</a:t>
                      </a:r>
                    </a:p>
                    <a:p>
                      <a:pPr marL="171450" indent="-171450" algn="ctr">
                        <a:buFont typeface="Arial" panose="020B0604020202020204" pitchFamily="34" charset="0"/>
                        <a:buChar char="•"/>
                      </a:pPr>
                      <a:r>
                        <a:rPr lang="en-US" sz="1400" b="0" dirty="0">
                          <a:solidFill>
                            <a:srgbClr val="FF0000"/>
                          </a:solidFill>
                          <a:latin typeface="Amatic SC" panose="00000500000000000000" pitchFamily="2" charset="-79"/>
                          <a:cs typeface="Amatic SC" panose="00000500000000000000" pitchFamily="2" charset="-79"/>
                        </a:rPr>
                        <a:t>Managing Self </a:t>
                      </a:r>
                    </a:p>
                    <a:p>
                      <a:pPr marL="171450" indent="-171450" algn="ctr">
                        <a:buFont typeface="Arial" panose="020B0604020202020204" pitchFamily="34" charset="0"/>
                        <a:buChar char="•"/>
                      </a:pPr>
                      <a:r>
                        <a:rPr lang="en-US" sz="1400" b="0" dirty="0">
                          <a:solidFill>
                            <a:srgbClr val="00B050"/>
                          </a:solidFill>
                          <a:latin typeface="Amatic SC" panose="00000500000000000000" pitchFamily="2" charset="-79"/>
                          <a:cs typeface="Amatic SC" panose="00000500000000000000" pitchFamily="2" charset="-79"/>
                        </a:rPr>
                        <a:t>Self regulation</a:t>
                      </a:r>
                    </a:p>
                    <a:p>
                      <a:pPr marL="171450" indent="-171450" algn="ctr">
                        <a:buFont typeface="Arial" panose="020B0604020202020204" pitchFamily="34" charset="0"/>
                        <a:buChar char="•"/>
                      </a:pPr>
                      <a:r>
                        <a:rPr lang="en-US" sz="1400" b="0" dirty="0">
                          <a:solidFill>
                            <a:srgbClr val="7030A0"/>
                          </a:solidFill>
                          <a:latin typeface="Amatic SC" panose="00000500000000000000" pitchFamily="2" charset="-79"/>
                          <a:cs typeface="Amatic SC" panose="00000500000000000000" pitchFamily="2" charset="-79"/>
                        </a:rPr>
                        <a:t>Building relationships</a:t>
                      </a:r>
                    </a:p>
                    <a:p>
                      <a:pPr algn="ctr"/>
                      <a:endParaRPr lang="en-US" sz="1400" b="1" dirty="0">
                        <a:latin typeface="Amatic SC" panose="00000500000000000000" pitchFamily="2" charset="-79"/>
                        <a:cs typeface="Amatic SC" panose="00000500000000000000" pitchFamily="2" charset="-79"/>
                      </a:endParaRPr>
                    </a:p>
                    <a:p>
                      <a:pPr algn="ctr"/>
                      <a:endParaRPr lang="en-US" sz="1400" b="1" dirty="0">
                        <a:solidFill>
                          <a:srgbClr val="CC66FF"/>
                        </a:solidFill>
                        <a:latin typeface="Amatic SC" panose="00000500000000000000" pitchFamily="2" charset="-79"/>
                        <a:cs typeface="Amatic SC" panose="00000500000000000000" pitchFamily="2" charset="-79"/>
                      </a:endParaRPr>
                    </a:p>
                    <a:p>
                      <a:pPr algn="ctr"/>
                      <a:endParaRPr lang="en-GB" sz="1400" b="1" dirty="0">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3">
                  <a:txBody>
                    <a:bodyPr/>
                    <a:lstStyle/>
                    <a:p>
                      <a:pPr algn="ctr"/>
                      <a:r>
                        <a:rPr lang="en-GB" sz="900" b="0" dirty="0">
                          <a:solidFill>
                            <a:srgbClr val="C00000"/>
                          </a:solidFill>
                          <a:latin typeface="NTPrint" panose="03000400000000000000" pitchFamily="66" charset="0"/>
                          <a:cs typeface="Amatic SC" panose="00000500000000000000" pitchFamily="2" charset="-79"/>
                        </a:rPr>
                        <a:t>In the  Autumn term children will:</a:t>
                      </a:r>
                    </a:p>
                    <a:p>
                      <a:pPr marL="171450" indent="-171450" algn="ctr">
                        <a:buFont typeface="Arial" panose="020B0604020202020204" pitchFamily="34" charset="0"/>
                        <a:buChar char="•"/>
                      </a:pPr>
                      <a:r>
                        <a:rPr lang="en-GB" sz="900" b="0" dirty="0">
                          <a:solidFill>
                            <a:schemeClr val="tx1"/>
                          </a:solidFill>
                          <a:latin typeface="NTPrint" panose="03000400000000000000" pitchFamily="66" charset="0"/>
                          <a:cs typeface="Amatic SC" panose="00000500000000000000" pitchFamily="2" charset="-79"/>
                        </a:rPr>
                        <a:t>Share information about themselves and their family </a:t>
                      </a:r>
                      <a:r>
                        <a:rPr lang="en-GB" sz="900" b="0" dirty="0">
                          <a:solidFill>
                            <a:srgbClr val="7030A0"/>
                          </a:solidFill>
                          <a:latin typeface="NTPrint" panose="03000400000000000000" pitchFamily="66" charset="0"/>
                          <a:cs typeface="Amatic SC" panose="00000500000000000000" pitchFamily="2" charset="-79"/>
                        </a:rPr>
                        <a:t>(BR)</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i="0" kern="1200" dirty="0">
                          <a:solidFill>
                            <a:schemeClr val="tx1"/>
                          </a:solidFill>
                          <a:effectLst/>
                          <a:latin typeface="NTPrint" panose="03000400000000000000" pitchFamily="66" charset="0"/>
                          <a:ea typeface="+mn-ea"/>
                          <a:cs typeface="+mn-cs"/>
                        </a:rPr>
                        <a:t>Begin to recognise and talk about similarities between people </a:t>
                      </a:r>
                      <a:r>
                        <a:rPr lang="en-GB" sz="900" i="0" kern="1200" dirty="0">
                          <a:solidFill>
                            <a:srgbClr val="7030A0"/>
                          </a:solidFill>
                          <a:effectLst/>
                          <a:latin typeface="NTPrint" panose="03000400000000000000" pitchFamily="66" charset="0"/>
                          <a:ea typeface="+mn-ea"/>
                          <a:cs typeface="+mn-cs"/>
                        </a:rPr>
                        <a:t>(BR)</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i="1" kern="1200" dirty="0">
                          <a:solidFill>
                            <a:schemeClr val="tx1"/>
                          </a:solidFill>
                          <a:effectLst/>
                          <a:latin typeface="NTPrint" panose="03000400000000000000" pitchFamily="66" charset="0"/>
                          <a:ea typeface="+mn-ea"/>
                          <a:cs typeface="+mn-cs"/>
                        </a:rPr>
                        <a:t> </a:t>
                      </a:r>
                      <a:r>
                        <a:rPr lang="en-GB" sz="900" kern="1200" dirty="0">
                          <a:solidFill>
                            <a:schemeClr val="tx1"/>
                          </a:solidFill>
                          <a:effectLst/>
                          <a:latin typeface="NTPrint" panose="03000400000000000000" pitchFamily="66" charset="0"/>
                          <a:ea typeface="+mn-ea"/>
                          <a:cs typeface="+mn-cs"/>
                        </a:rPr>
                        <a:t>Have an understanding of what it means to be respectful and to be treated with respect </a:t>
                      </a:r>
                      <a:r>
                        <a:rPr lang="en-GB" sz="900" kern="1200" dirty="0">
                          <a:solidFill>
                            <a:srgbClr val="7030A0"/>
                          </a:solidFill>
                          <a:effectLst/>
                          <a:latin typeface="NTPrint" panose="03000400000000000000" pitchFamily="66" charset="0"/>
                          <a:ea typeface="+mn-ea"/>
                          <a:cs typeface="+mn-cs"/>
                        </a:rPr>
                        <a:t>(BR</a:t>
                      </a:r>
                      <a:r>
                        <a:rPr lang="en-GB" sz="900" kern="1200" dirty="0">
                          <a:solidFill>
                            <a:schemeClr val="tx1"/>
                          </a:solidFill>
                          <a:effectLst/>
                          <a:latin typeface="NTPrint" panose="03000400000000000000" pitchFamily="66" charset="0"/>
                          <a:ea typeface="+mn-ea"/>
                          <a:cs typeface="+mn-cs"/>
                        </a:rPr>
                        <a:t>)</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latin typeface="NTPrint" panose="03000400000000000000" pitchFamily="66" charset="0"/>
                          <a:cs typeface="Amatic SC" panose="00000500000000000000" pitchFamily="2" charset="-79"/>
                        </a:rPr>
                        <a:t>Recognise and talk about how they celebrate events, noticing similarities and difference between other communities</a:t>
                      </a:r>
                      <a:r>
                        <a:rPr lang="en-GB" sz="900" b="0" dirty="0">
                          <a:solidFill>
                            <a:srgbClr val="7030A0"/>
                          </a:solidFill>
                          <a:latin typeface="NTPrint" panose="03000400000000000000" pitchFamily="66" charset="0"/>
                          <a:cs typeface="Amatic SC" panose="00000500000000000000" pitchFamily="2" charset="-79"/>
                        </a:rPr>
                        <a:t>. (BR)</a:t>
                      </a:r>
                    </a:p>
                    <a:p>
                      <a:pPr marL="171450" indent="-171450" algn="ctr">
                        <a:buFont typeface="Arial" panose="020B0604020202020204" pitchFamily="34" charset="0"/>
                        <a:buChar char="•"/>
                      </a:pPr>
                      <a:r>
                        <a:rPr lang="en-GB" sz="900" b="0" dirty="0">
                          <a:solidFill>
                            <a:schemeClr val="tx1"/>
                          </a:solidFill>
                          <a:latin typeface="NTPrint" panose="03000400000000000000" pitchFamily="66" charset="0"/>
                          <a:cs typeface="Amatic SC" panose="00000500000000000000" pitchFamily="2" charset="-79"/>
                        </a:rPr>
                        <a:t>Know and understand that some actions and words can hurt others feelings. </a:t>
                      </a:r>
                      <a:r>
                        <a:rPr lang="en-GB" sz="900" b="0" dirty="0">
                          <a:solidFill>
                            <a:srgbClr val="7030A0"/>
                          </a:solidFill>
                          <a:latin typeface="NTPrint" panose="03000400000000000000" pitchFamily="66" charset="0"/>
                          <a:cs typeface="Amatic SC" panose="00000500000000000000" pitchFamily="2" charset="-79"/>
                        </a:rPr>
                        <a:t>(BR)</a:t>
                      </a:r>
                    </a:p>
                    <a:p>
                      <a:pPr marL="171450" indent="-171450" algn="ctr">
                        <a:buFont typeface="Arial" panose="020B0604020202020204" pitchFamily="34" charset="0"/>
                        <a:buChar char="•"/>
                      </a:pPr>
                      <a:r>
                        <a:rPr lang="en-GB" sz="900" b="0" dirty="0">
                          <a:solidFill>
                            <a:schemeClr val="tx1"/>
                          </a:solidFill>
                          <a:latin typeface="NTPrint" panose="03000400000000000000" pitchFamily="66" charset="0"/>
                          <a:cs typeface="Amatic SC" panose="00000500000000000000" pitchFamily="2" charset="-79"/>
                        </a:rPr>
                        <a:t>Know about and use strategies to manage and resolve conflict </a:t>
                      </a:r>
                      <a:r>
                        <a:rPr lang="en-GB" sz="900" b="0" dirty="0">
                          <a:solidFill>
                            <a:srgbClr val="7030A0"/>
                          </a:solidFill>
                          <a:latin typeface="NTPrint" panose="03000400000000000000" pitchFamily="66" charset="0"/>
                          <a:cs typeface="Amatic SC" panose="00000500000000000000" pitchFamily="2" charset="-79"/>
                        </a:rPr>
                        <a:t>(BR)</a:t>
                      </a:r>
                    </a:p>
                    <a:p>
                      <a:pPr marL="171450" indent="-171450" algn="ctr">
                        <a:buFont typeface="Arial" panose="020B0604020202020204" pitchFamily="34" charset="0"/>
                        <a:buChar char="•"/>
                      </a:pPr>
                      <a:r>
                        <a:rPr lang="en-GB" sz="900" b="0" dirty="0">
                          <a:solidFill>
                            <a:schemeClr val="tx1"/>
                          </a:solidFill>
                          <a:latin typeface="NTPrint" panose="03000400000000000000" pitchFamily="66" charset="0"/>
                          <a:cs typeface="Amatic SC" panose="00000500000000000000" pitchFamily="2" charset="-79"/>
                        </a:rPr>
                        <a:t>Develop strategies for making friends (</a:t>
                      </a:r>
                      <a:r>
                        <a:rPr lang="en-GB" sz="900" b="0" dirty="0">
                          <a:solidFill>
                            <a:srgbClr val="7030A0"/>
                          </a:solidFill>
                          <a:latin typeface="NTPrint" panose="03000400000000000000" pitchFamily="66" charset="0"/>
                          <a:cs typeface="Amatic SC" panose="00000500000000000000" pitchFamily="2" charset="-79"/>
                        </a:rPr>
                        <a:t>BR)</a:t>
                      </a:r>
                      <a:endParaRPr lang="en-GB" sz="900" kern="1200" dirty="0">
                        <a:solidFill>
                          <a:schemeClr val="tx1"/>
                        </a:solidFill>
                        <a:effectLst/>
                        <a:latin typeface="NTPrint" panose="03000400000000000000" pitchFamily="66" charset="0"/>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latin typeface="NTPrint" panose="03000400000000000000" pitchFamily="66" charset="0"/>
                          <a:cs typeface="Amatic SC" panose="00000500000000000000" pitchFamily="2" charset="-79"/>
                        </a:rPr>
                        <a:t>Recognise themselves as an individual and talk about the qualities that make them special </a:t>
                      </a:r>
                      <a:r>
                        <a:rPr lang="en-GB" sz="900" b="0" dirty="0">
                          <a:solidFill>
                            <a:srgbClr val="FF0000"/>
                          </a:solidFill>
                          <a:latin typeface="NTPrint" panose="03000400000000000000" pitchFamily="66" charset="0"/>
                          <a:cs typeface="Amatic SC" panose="00000500000000000000" pitchFamily="2" charset="-79"/>
                        </a:rPr>
                        <a:t>(MS)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latin typeface="NTPrint" panose="03000400000000000000" pitchFamily="66" charset="0"/>
                          <a:cs typeface="Amatic SC" panose="00000500000000000000" pitchFamily="2" charset="-79"/>
                        </a:rPr>
                        <a:t>Begin to recognise themselves as a learner,  talking about and developing self help skills </a:t>
                      </a:r>
                      <a:r>
                        <a:rPr lang="en-GB" sz="900" b="0" dirty="0">
                          <a:solidFill>
                            <a:srgbClr val="FF0000"/>
                          </a:solidFill>
                          <a:latin typeface="NTPrint" panose="03000400000000000000" pitchFamily="66" charset="0"/>
                          <a:cs typeface="Amatic SC" panose="00000500000000000000" pitchFamily="2" charset="-79"/>
                        </a:rPr>
                        <a:t>(MS)</a:t>
                      </a:r>
                      <a:r>
                        <a:rPr lang="en-GB" sz="900" b="0" dirty="0">
                          <a:solidFill>
                            <a:schemeClr val="tx1"/>
                          </a:solidFill>
                          <a:latin typeface="NTPrint" panose="03000400000000000000" pitchFamily="66" charset="0"/>
                          <a:cs typeface="Amatic SC" panose="00000500000000000000" pitchFamily="2" charset="-79"/>
                        </a:rPr>
                        <a:t>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latin typeface="NTPrint" panose="03000400000000000000" pitchFamily="66" charset="0"/>
                          <a:cs typeface="Amatic SC" panose="00000500000000000000" pitchFamily="2" charset="-79"/>
                        </a:rPr>
                        <a:t>Know how to manage personal hygiene and its importance ( Hand washing) </a:t>
                      </a:r>
                      <a:r>
                        <a:rPr lang="en-GB" sz="900" b="0" dirty="0">
                          <a:solidFill>
                            <a:srgbClr val="FF0000"/>
                          </a:solidFill>
                          <a:latin typeface="NTPrint" panose="03000400000000000000" pitchFamily="66" charset="0"/>
                          <a:cs typeface="Amatic SC" panose="00000500000000000000" pitchFamily="2" charset="-79"/>
                        </a:rPr>
                        <a:t>(MS)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latin typeface="NTPrint" panose="03000400000000000000" pitchFamily="66" charset="0"/>
                          <a:cs typeface="Amatic SC" panose="00000500000000000000" pitchFamily="2" charset="-79"/>
                        </a:rPr>
                        <a:t>Begin to understand  and follow classroom rules and behaviour expectations</a:t>
                      </a:r>
                      <a:r>
                        <a:rPr lang="en-GB" sz="900" b="0" dirty="0">
                          <a:solidFill>
                            <a:srgbClr val="FF0000"/>
                          </a:solidFill>
                          <a:latin typeface="NTPrint" panose="03000400000000000000" pitchFamily="66" charset="0"/>
                          <a:cs typeface="Amatic SC" panose="00000500000000000000" pitchFamily="2" charset="-79"/>
                        </a:rPr>
                        <a:t>. (MS)</a:t>
                      </a:r>
                    </a:p>
                    <a:p>
                      <a:pPr marL="171450" indent="-171450" algn="ctr">
                        <a:buFont typeface="Arial" panose="020B0604020202020204" pitchFamily="34" charset="0"/>
                        <a:buChar char="•"/>
                      </a:pPr>
                      <a:r>
                        <a:rPr lang="en-GB" sz="900" b="0" dirty="0">
                          <a:solidFill>
                            <a:schemeClr val="tx1"/>
                          </a:solidFill>
                          <a:latin typeface="NTPrint" panose="03000400000000000000" pitchFamily="66" charset="0"/>
                          <a:cs typeface="Amatic SC" panose="00000500000000000000" pitchFamily="2" charset="-79"/>
                        </a:rPr>
                        <a:t>Recognise and understand people who can help them at home and in school</a:t>
                      </a:r>
                      <a:r>
                        <a:rPr lang="en-GB" sz="900" b="0" dirty="0">
                          <a:solidFill>
                            <a:srgbClr val="00B050"/>
                          </a:solidFill>
                          <a:latin typeface="NTPrint" panose="03000400000000000000" pitchFamily="66" charset="0"/>
                          <a:cs typeface="Amatic SC" panose="00000500000000000000" pitchFamily="2" charset="-79"/>
                        </a:rPr>
                        <a:t>. (SR)</a:t>
                      </a:r>
                    </a:p>
                    <a:p>
                      <a:pPr marL="171450" indent="-171450" algn="ctr">
                        <a:buFont typeface="Arial" panose="020B0604020202020204" pitchFamily="34" charset="0"/>
                        <a:buChar char="•"/>
                      </a:pPr>
                      <a:r>
                        <a:rPr lang="en-GB" sz="900" b="0" dirty="0">
                          <a:solidFill>
                            <a:schemeClr val="tx1"/>
                          </a:solidFill>
                          <a:latin typeface="NTPrint" panose="03000400000000000000" pitchFamily="66" charset="0"/>
                          <a:cs typeface="Amatic SC" panose="00000500000000000000" pitchFamily="2" charset="-79"/>
                        </a:rPr>
                        <a:t>Develop language related to feelings in response to new experiences (starting school) </a:t>
                      </a:r>
                      <a:r>
                        <a:rPr lang="en-GB" sz="900" b="0" dirty="0">
                          <a:solidFill>
                            <a:srgbClr val="00B050"/>
                          </a:solidFill>
                          <a:latin typeface="NTPrint" panose="03000400000000000000" pitchFamily="66" charset="0"/>
                          <a:cs typeface="Amatic SC" panose="00000500000000000000" pitchFamily="2" charset="-79"/>
                        </a:rPr>
                        <a:t>(SR)</a:t>
                      </a:r>
                    </a:p>
                    <a:p>
                      <a:pPr marL="171450" indent="-171450" algn="ctr">
                        <a:buFont typeface="Arial" panose="020B0604020202020204" pitchFamily="34" charset="0"/>
                        <a:buChar char="•"/>
                      </a:pPr>
                      <a:r>
                        <a:rPr lang="en-GB" sz="900" b="0" dirty="0">
                          <a:solidFill>
                            <a:schemeClr val="tx1"/>
                          </a:solidFill>
                          <a:latin typeface="NTPrint" panose="03000400000000000000" pitchFamily="66" charset="0"/>
                          <a:cs typeface="Amatic SC" panose="00000500000000000000" pitchFamily="2" charset="-79"/>
                        </a:rPr>
                        <a:t>Begin to develop strategies for coping with 'not so good feelings’, knowing some self-care techniques) </a:t>
                      </a:r>
                      <a:r>
                        <a:rPr lang="en-GB" sz="900" b="0" dirty="0">
                          <a:solidFill>
                            <a:srgbClr val="00B050"/>
                          </a:solidFill>
                          <a:latin typeface="NTPrint" panose="03000400000000000000" pitchFamily="66" charset="0"/>
                          <a:cs typeface="Amatic SC" panose="00000500000000000000" pitchFamily="2" charset="-79"/>
                        </a:rPr>
                        <a:t>(SR)</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i="0" kern="1200" dirty="0">
                          <a:solidFill>
                            <a:schemeClr val="tx1"/>
                          </a:solidFill>
                          <a:effectLst/>
                          <a:latin typeface="NTPrint" panose="03000400000000000000" pitchFamily="66" charset="0"/>
                          <a:ea typeface="+mn-ea"/>
                          <a:cs typeface="+mn-cs"/>
                        </a:rPr>
                        <a:t>Develop kindness, care and respect for the other members of the class </a:t>
                      </a:r>
                      <a:r>
                        <a:rPr lang="en-GB" sz="900" i="0" kern="1200" dirty="0">
                          <a:solidFill>
                            <a:srgbClr val="00B050"/>
                          </a:solidFill>
                          <a:effectLst/>
                          <a:latin typeface="NTPrint" panose="03000400000000000000" pitchFamily="66" charset="0"/>
                          <a:ea typeface="+mn-ea"/>
                          <a:cs typeface="+mn-cs"/>
                        </a:rPr>
                        <a:t>(SR)</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latin typeface="NTPrint" panose="03000400000000000000" pitchFamily="66" charset="0"/>
                          <a:cs typeface="Amatic SC" panose="00000500000000000000" pitchFamily="2" charset="-79"/>
                        </a:rPr>
                        <a:t>Be independent in following classroom routines including bathroom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b="0" dirty="0">
                          <a:solidFill>
                            <a:schemeClr val="tx1"/>
                          </a:solidFill>
                          <a:latin typeface="NTPrint" panose="03000400000000000000" pitchFamily="66" charset="0"/>
                          <a:cs typeface="Amatic SC" panose="00000500000000000000" pitchFamily="2" charset="-79"/>
                        </a:rPr>
                        <a:t>and preparation for outdoor learning </a:t>
                      </a:r>
                      <a:r>
                        <a:rPr lang="en-GB" sz="900" b="0" dirty="0">
                          <a:solidFill>
                            <a:srgbClr val="00B050"/>
                          </a:solidFill>
                          <a:latin typeface="NTPrint" panose="03000400000000000000" pitchFamily="66" charset="0"/>
                          <a:cs typeface="Amatic SC" panose="00000500000000000000" pitchFamily="2" charset="-79"/>
                        </a:rPr>
                        <a:t>(SR)</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b="0" dirty="0">
                          <a:solidFill>
                            <a:srgbClr val="00B050"/>
                          </a:solidFill>
                          <a:latin typeface="NTPrint" panose="03000400000000000000" pitchFamily="66" charset="0"/>
                          <a:cs typeface="Amatic SC" panose="00000500000000000000" pitchFamily="2" charset="-79"/>
                        </a:rPr>
                        <a:t>Begin to understand DEMOCRACY </a:t>
                      </a:r>
                    </a:p>
                    <a:p>
                      <a:pPr algn="ctr"/>
                      <a:r>
                        <a:rPr lang="en-GB" sz="900" b="0" dirty="0">
                          <a:solidFill>
                            <a:srgbClr val="C00000"/>
                          </a:solidFill>
                          <a:latin typeface="NTPrint" panose="03000400000000000000" pitchFamily="66" charset="0"/>
                          <a:cs typeface="Amatic SC" panose="00000500000000000000" pitchFamily="2" charset="-79"/>
                        </a:rPr>
                        <a:t>Kapow Themes: Building Relationships/ Special relationships</a:t>
                      </a:r>
                    </a:p>
                    <a:p>
                      <a:pPr algn="ctr"/>
                      <a:r>
                        <a:rPr lang="en-GB" sz="900" b="0" dirty="0">
                          <a:solidFill>
                            <a:srgbClr val="C00000"/>
                          </a:solidFill>
                          <a:latin typeface="NTPrint" panose="03000400000000000000" pitchFamily="66" charset="0"/>
                          <a:cs typeface="Amatic SC" panose="00000500000000000000" pitchFamily="2" charset="-79"/>
                        </a:rPr>
                        <a:t>Self- regulation/ My Feelings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0" dirty="0">
                          <a:solidFill>
                            <a:srgbClr val="C00000"/>
                          </a:solidFill>
                          <a:latin typeface="+mn-lt"/>
                          <a:cs typeface="Amatic SC" panose="00000500000000000000" pitchFamily="2" charset="-79"/>
                        </a:rPr>
                        <a:t>In </a:t>
                      </a:r>
                      <a:r>
                        <a:rPr lang="en-GB" sz="1050" b="0" dirty="0">
                          <a:solidFill>
                            <a:srgbClr val="C00000"/>
                          </a:solidFill>
                          <a:latin typeface="NTPreCursive" panose="03000400000000000000" pitchFamily="66" charset="0"/>
                          <a:cs typeface="Amatic SC" panose="00000500000000000000" pitchFamily="2" charset="-79"/>
                        </a:rPr>
                        <a:t>Spring term children will: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i="0" kern="1200" dirty="0">
                          <a:solidFill>
                            <a:schemeClr val="tx1"/>
                          </a:solidFill>
                          <a:effectLst/>
                          <a:latin typeface="NTPreCursive" panose="03000400000000000000" pitchFamily="66" charset="0"/>
                          <a:ea typeface="+mn-ea"/>
                          <a:cs typeface="+mn-cs"/>
                        </a:rPr>
                        <a:t>Recognise and talk about the things they are good at and the things they want to improve </a:t>
                      </a:r>
                      <a:r>
                        <a:rPr lang="en-GB" sz="1050" i="0" kern="1200" dirty="0">
                          <a:solidFill>
                            <a:srgbClr val="FF0000"/>
                          </a:solidFill>
                          <a:effectLst/>
                          <a:latin typeface="NTPreCursive" panose="03000400000000000000" pitchFamily="66" charset="0"/>
                          <a:ea typeface="+mn-ea"/>
                          <a:cs typeface="+mn-cs"/>
                        </a:rPr>
                        <a:t>(MS)</a:t>
                      </a:r>
                      <a:r>
                        <a:rPr lang="en-GB" sz="1050" i="0" kern="1200" dirty="0">
                          <a:solidFill>
                            <a:schemeClr val="tx1"/>
                          </a:solidFill>
                          <a:effectLst/>
                          <a:latin typeface="NTPreCursive" panose="03000400000000000000" pitchFamily="66" charset="0"/>
                          <a:ea typeface="+mn-ea"/>
                          <a:cs typeface="+mn-cs"/>
                        </a:rPr>
                        <a:t>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i="0" kern="1200" dirty="0">
                          <a:solidFill>
                            <a:schemeClr val="tx1"/>
                          </a:solidFill>
                          <a:effectLst/>
                          <a:latin typeface="NTPreCursive" panose="03000400000000000000" pitchFamily="66" charset="0"/>
                          <a:ea typeface="+mn-ea"/>
                          <a:cs typeface="+mn-cs"/>
                        </a:rPr>
                        <a:t>Develop confidence in trying new things/ learning new skills </a:t>
                      </a:r>
                      <a:r>
                        <a:rPr lang="en-GB" sz="1050" i="0" kern="1200" dirty="0">
                          <a:solidFill>
                            <a:srgbClr val="FF0000"/>
                          </a:solidFill>
                          <a:effectLst/>
                          <a:latin typeface="NTPreCursive" panose="03000400000000000000" pitchFamily="66" charset="0"/>
                          <a:ea typeface="+mn-ea"/>
                          <a:cs typeface="+mn-cs"/>
                        </a:rPr>
                        <a:t>(MS)</a:t>
                      </a:r>
                      <a:r>
                        <a:rPr lang="en-GB" sz="1050" i="0" kern="1200" dirty="0">
                          <a:solidFill>
                            <a:schemeClr val="tx1"/>
                          </a:solidFill>
                          <a:effectLst/>
                          <a:latin typeface="NTPreCursive" panose="03000400000000000000" pitchFamily="66" charset="0"/>
                          <a:ea typeface="+mn-ea"/>
                          <a:cs typeface="+mn-cs"/>
                        </a:rPr>
                        <a:t>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i="0" kern="1200" dirty="0">
                          <a:solidFill>
                            <a:schemeClr val="tx1"/>
                          </a:solidFill>
                          <a:effectLst/>
                          <a:latin typeface="NTPreCursive" panose="03000400000000000000" pitchFamily="66" charset="0"/>
                          <a:ea typeface="+mn-ea"/>
                          <a:cs typeface="+mn-cs"/>
                        </a:rPr>
                        <a:t>Take responsibility for classroom tasks and routines </a:t>
                      </a:r>
                      <a:r>
                        <a:rPr lang="en-GB" sz="1050" i="0" kern="1200" dirty="0">
                          <a:solidFill>
                            <a:srgbClr val="FF0000"/>
                          </a:solidFill>
                          <a:effectLst/>
                          <a:latin typeface="NTPreCursive" panose="03000400000000000000" pitchFamily="66" charset="0"/>
                          <a:ea typeface="+mn-ea"/>
                          <a:cs typeface="+mn-cs"/>
                        </a:rPr>
                        <a:t>(MS)</a:t>
                      </a:r>
                    </a:p>
                    <a:p>
                      <a:pPr marL="171450" indent="-171450" algn="ctr">
                        <a:buFont typeface="Arial" panose="020B0604020202020204" pitchFamily="34" charset="0"/>
                        <a:buChar char="•"/>
                      </a:pPr>
                      <a:r>
                        <a:rPr lang="en-GB" sz="1050" i="0" kern="1200" dirty="0">
                          <a:solidFill>
                            <a:schemeClr val="tx1"/>
                          </a:solidFill>
                          <a:effectLst/>
                          <a:latin typeface="NTPreCursive" panose="03000400000000000000" pitchFamily="66" charset="0"/>
                          <a:ea typeface="+mn-ea"/>
                          <a:cs typeface="+mn-cs"/>
                        </a:rPr>
                        <a:t>Develop and understanding an awareness of resilience when things go wrong </a:t>
                      </a:r>
                      <a:r>
                        <a:rPr lang="en-GB" sz="1050" i="0" kern="1200" dirty="0">
                          <a:solidFill>
                            <a:srgbClr val="00B050"/>
                          </a:solidFill>
                          <a:effectLst/>
                          <a:latin typeface="NTPreCursive" panose="03000400000000000000" pitchFamily="66" charset="0"/>
                          <a:ea typeface="+mn-ea"/>
                          <a:cs typeface="+mn-cs"/>
                        </a:rPr>
                        <a:t>(SR)</a:t>
                      </a:r>
                    </a:p>
                    <a:p>
                      <a:pPr marL="171450" indent="-171450" algn="ctr">
                        <a:buFont typeface="Arial" panose="020B0604020202020204" pitchFamily="34" charset="0"/>
                        <a:buChar char="•"/>
                      </a:pPr>
                      <a:r>
                        <a:rPr lang="en-GB" sz="1050" i="0" kern="1200" dirty="0">
                          <a:solidFill>
                            <a:schemeClr val="tx1"/>
                          </a:solidFill>
                          <a:effectLst/>
                          <a:latin typeface="NTPreCursive" panose="03000400000000000000" pitchFamily="66" charset="0"/>
                          <a:ea typeface="+mn-ea"/>
                          <a:cs typeface="+mn-cs"/>
                        </a:rPr>
                        <a:t>Recognise their personal feelings, developing strategies for dealing with positive and negative emotions. </a:t>
                      </a:r>
                      <a:r>
                        <a:rPr lang="en-GB" sz="1050" i="0" kern="1200" dirty="0">
                          <a:solidFill>
                            <a:srgbClr val="00B050"/>
                          </a:solidFill>
                          <a:effectLst/>
                          <a:latin typeface="NTPreCursive" panose="03000400000000000000" pitchFamily="66" charset="0"/>
                          <a:ea typeface="+mn-ea"/>
                          <a:cs typeface="+mn-cs"/>
                        </a:rPr>
                        <a:t>(SR)</a:t>
                      </a:r>
                    </a:p>
                    <a:p>
                      <a:pPr marL="171450" indent="-171450" algn="ctr">
                        <a:buFont typeface="Arial" panose="020B0604020202020204" pitchFamily="34" charset="0"/>
                        <a:buChar char="•"/>
                      </a:pPr>
                      <a:r>
                        <a:rPr lang="en-GB" sz="1050" i="0" kern="1200" dirty="0">
                          <a:solidFill>
                            <a:schemeClr val="tx1"/>
                          </a:solidFill>
                          <a:effectLst/>
                          <a:latin typeface="NTPreCursive" panose="03000400000000000000" pitchFamily="66" charset="0"/>
                          <a:ea typeface="+mn-ea"/>
                          <a:cs typeface="+mn-cs"/>
                        </a:rPr>
                        <a:t>Recognise and empathise with the feelings of others </a:t>
                      </a:r>
                      <a:r>
                        <a:rPr lang="en-GB" sz="1050" i="0" kern="1200" dirty="0">
                          <a:solidFill>
                            <a:srgbClr val="7030A0"/>
                          </a:solidFill>
                          <a:effectLst/>
                          <a:latin typeface="NTPreCursive" panose="03000400000000000000" pitchFamily="66" charset="0"/>
                          <a:ea typeface="+mn-ea"/>
                          <a:cs typeface="+mn-cs"/>
                        </a:rPr>
                        <a:t>(BR)</a:t>
                      </a:r>
                    </a:p>
                    <a:p>
                      <a:pPr marL="171450" indent="-171450" algn="ctr">
                        <a:buFont typeface="Arial" panose="020B0604020202020204" pitchFamily="34" charset="0"/>
                        <a:buChar char="•"/>
                      </a:pPr>
                      <a:r>
                        <a:rPr lang="en-GB" sz="1050" i="0" kern="1200" dirty="0">
                          <a:solidFill>
                            <a:schemeClr val="tx1"/>
                          </a:solidFill>
                          <a:effectLst/>
                          <a:latin typeface="NTPreCursive" panose="03000400000000000000" pitchFamily="66" charset="0"/>
                          <a:ea typeface="+mn-ea"/>
                          <a:cs typeface="+mn-cs"/>
                        </a:rPr>
                        <a:t>Know what makes a good friend, showing care and concern for others. </a:t>
                      </a:r>
                      <a:r>
                        <a:rPr lang="en-GB" sz="1050" i="0" kern="1200" dirty="0">
                          <a:solidFill>
                            <a:srgbClr val="7030A0"/>
                          </a:solidFill>
                          <a:effectLst/>
                          <a:latin typeface="NTPreCursive" panose="03000400000000000000" pitchFamily="66" charset="0"/>
                          <a:ea typeface="+mn-ea"/>
                          <a:cs typeface="+mn-cs"/>
                        </a:rPr>
                        <a:t>(BR)</a:t>
                      </a:r>
                      <a:endParaRPr lang="en-GB" sz="1050" kern="1200" dirty="0">
                        <a:solidFill>
                          <a:schemeClr val="dk1"/>
                        </a:solidFill>
                        <a:effectLst/>
                        <a:latin typeface="NTPreCursive" panose="03000400000000000000"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0" dirty="0">
                        <a:solidFill>
                          <a:schemeClr val="tx1"/>
                        </a:solidFill>
                        <a:latin typeface="NTPreCursive" panose="03000400000000000000" pitchFamily="66"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err="1">
                          <a:solidFill>
                            <a:srgbClr val="C00000"/>
                          </a:solidFill>
                          <a:latin typeface="NTPreCursive" panose="03000400000000000000" pitchFamily="66" charset="0"/>
                          <a:cs typeface="Amatic SC" panose="00000500000000000000" pitchFamily="2" charset="-79"/>
                        </a:rPr>
                        <a:t>MindMate</a:t>
                      </a:r>
                      <a:r>
                        <a:rPr lang="en-GB" sz="1050" b="1" dirty="0">
                          <a:solidFill>
                            <a:srgbClr val="C00000"/>
                          </a:solidFill>
                          <a:latin typeface="NTPreCursive" panose="03000400000000000000" pitchFamily="66" charset="0"/>
                          <a:cs typeface="Amatic SC" panose="00000500000000000000" pitchFamily="2" charset="-79"/>
                        </a:rPr>
                        <a:t>: Setting Goals and Targets/ Recognising feelings ( mine and other people’s)and knowing how to respond</a:t>
                      </a:r>
                    </a:p>
                    <a:p>
                      <a:pPr algn="ctr"/>
                      <a:endParaRPr lang="en-GB" sz="900" dirty="0">
                        <a:effectLst/>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0" dirty="0">
                          <a:solidFill>
                            <a:srgbClr val="C00000"/>
                          </a:solidFill>
                          <a:latin typeface="NTPrint" panose="03000400000000000000" pitchFamily="66" charset="0"/>
                          <a:cs typeface="Amatic SC" panose="00000500000000000000" pitchFamily="2" charset="-79"/>
                        </a:rPr>
                        <a:t>In Spring term children will: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i="0" kern="1200" dirty="0">
                          <a:solidFill>
                            <a:schemeClr val="tx1"/>
                          </a:solidFill>
                          <a:effectLst/>
                          <a:latin typeface="NTPrint" panose="03000400000000000000" pitchFamily="66" charset="0"/>
                          <a:ea typeface="+mn-ea"/>
                          <a:cs typeface="+mn-cs"/>
                        </a:rPr>
                        <a:t>Recognise and talk about the things they are good at and the things they want to improve </a:t>
                      </a:r>
                      <a:r>
                        <a:rPr lang="en-GB" sz="1050" i="0" kern="1200" dirty="0">
                          <a:solidFill>
                            <a:srgbClr val="FF0000"/>
                          </a:solidFill>
                          <a:effectLst/>
                          <a:latin typeface="NTPrint" panose="03000400000000000000" pitchFamily="66" charset="0"/>
                          <a:ea typeface="+mn-ea"/>
                          <a:cs typeface="+mn-cs"/>
                        </a:rPr>
                        <a:t>(MS)</a:t>
                      </a:r>
                      <a:r>
                        <a:rPr lang="en-GB" sz="1050" i="0" kern="1200" dirty="0">
                          <a:solidFill>
                            <a:schemeClr val="tx1"/>
                          </a:solidFill>
                          <a:effectLst/>
                          <a:latin typeface="NTPrint" panose="03000400000000000000" pitchFamily="66" charset="0"/>
                          <a:ea typeface="+mn-ea"/>
                          <a:cs typeface="+mn-cs"/>
                        </a:rPr>
                        <a:t>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i="0" kern="1200" dirty="0">
                          <a:solidFill>
                            <a:schemeClr val="tx1"/>
                          </a:solidFill>
                          <a:effectLst/>
                          <a:latin typeface="NTPrint" panose="03000400000000000000" pitchFamily="66" charset="0"/>
                          <a:ea typeface="+mn-ea"/>
                          <a:cs typeface="+mn-cs"/>
                        </a:rPr>
                        <a:t>Develop confidence in trying new things/ learning new skills </a:t>
                      </a:r>
                      <a:r>
                        <a:rPr lang="en-GB" sz="1050" i="0" kern="1200" dirty="0">
                          <a:solidFill>
                            <a:srgbClr val="FF0000"/>
                          </a:solidFill>
                          <a:effectLst/>
                          <a:latin typeface="NTPrint" panose="03000400000000000000" pitchFamily="66" charset="0"/>
                          <a:ea typeface="+mn-ea"/>
                          <a:cs typeface="+mn-cs"/>
                        </a:rPr>
                        <a:t>(MS)</a:t>
                      </a:r>
                      <a:r>
                        <a:rPr lang="en-GB" sz="1050" i="0" kern="1200" dirty="0">
                          <a:solidFill>
                            <a:schemeClr val="tx1"/>
                          </a:solidFill>
                          <a:effectLst/>
                          <a:latin typeface="NTPrint" panose="03000400000000000000" pitchFamily="66" charset="0"/>
                          <a:ea typeface="+mn-ea"/>
                          <a:cs typeface="+mn-cs"/>
                        </a:rPr>
                        <a:t>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i="0" kern="1200" dirty="0">
                          <a:solidFill>
                            <a:schemeClr val="tx1"/>
                          </a:solidFill>
                          <a:effectLst/>
                          <a:latin typeface="NTPrint" panose="03000400000000000000" pitchFamily="66" charset="0"/>
                          <a:ea typeface="+mn-ea"/>
                          <a:cs typeface="+mn-cs"/>
                        </a:rPr>
                        <a:t>Take responsibility for classroom tasks and routines </a:t>
                      </a:r>
                      <a:r>
                        <a:rPr lang="en-GB" sz="1050" i="0" kern="1200" dirty="0">
                          <a:solidFill>
                            <a:srgbClr val="FF0000"/>
                          </a:solidFill>
                          <a:effectLst/>
                          <a:latin typeface="NTPrint" panose="03000400000000000000" pitchFamily="66" charset="0"/>
                          <a:ea typeface="+mn-ea"/>
                          <a:cs typeface="+mn-cs"/>
                        </a:rPr>
                        <a:t>(MS)</a:t>
                      </a:r>
                    </a:p>
                    <a:p>
                      <a:pPr marL="171450" indent="-171450" algn="ctr">
                        <a:buFont typeface="Arial" panose="020B0604020202020204" pitchFamily="34" charset="0"/>
                        <a:buChar char="•"/>
                      </a:pPr>
                      <a:r>
                        <a:rPr lang="en-GB" sz="1050" i="0" kern="1200" dirty="0">
                          <a:solidFill>
                            <a:schemeClr val="tx1"/>
                          </a:solidFill>
                          <a:effectLst/>
                          <a:latin typeface="NTPrint" panose="03000400000000000000" pitchFamily="66" charset="0"/>
                          <a:ea typeface="+mn-ea"/>
                          <a:cs typeface="+mn-cs"/>
                        </a:rPr>
                        <a:t>Develop and understanding an awareness of resilience when things go wrong </a:t>
                      </a:r>
                      <a:r>
                        <a:rPr lang="en-GB" sz="1050" i="0" kern="1200" dirty="0">
                          <a:solidFill>
                            <a:srgbClr val="00B050"/>
                          </a:solidFill>
                          <a:effectLst/>
                          <a:latin typeface="NTPrint" panose="03000400000000000000" pitchFamily="66" charset="0"/>
                          <a:ea typeface="+mn-ea"/>
                          <a:cs typeface="+mn-cs"/>
                        </a:rPr>
                        <a:t>(SR)</a:t>
                      </a:r>
                    </a:p>
                    <a:p>
                      <a:pPr marL="171450" indent="-171450" algn="ctr">
                        <a:buFont typeface="Arial" panose="020B0604020202020204" pitchFamily="34" charset="0"/>
                        <a:buChar char="•"/>
                      </a:pPr>
                      <a:r>
                        <a:rPr lang="en-GB" sz="1050" i="0" kern="1200" dirty="0">
                          <a:solidFill>
                            <a:schemeClr val="tx1"/>
                          </a:solidFill>
                          <a:effectLst/>
                          <a:latin typeface="NTPrint" panose="03000400000000000000" pitchFamily="66" charset="0"/>
                          <a:ea typeface="+mn-ea"/>
                          <a:cs typeface="+mn-cs"/>
                        </a:rPr>
                        <a:t>Recognise their personal feelings, developing strategies for dealing with positive and negative emotions. </a:t>
                      </a:r>
                      <a:r>
                        <a:rPr lang="en-GB" sz="1050" i="0" kern="1200" dirty="0">
                          <a:solidFill>
                            <a:srgbClr val="00B050"/>
                          </a:solidFill>
                          <a:effectLst/>
                          <a:latin typeface="NTPrint" panose="03000400000000000000" pitchFamily="66" charset="0"/>
                          <a:ea typeface="+mn-ea"/>
                          <a:cs typeface="+mn-cs"/>
                        </a:rPr>
                        <a:t>(SR)</a:t>
                      </a:r>
                    </a:p>
                    <a:p>
                      <a:pPr marL="171450" indent="-171450" algn="ctr">
                        <a:buFont typeface="Arial" panose="020B0604020202020204" pitchFamily="34" charset="0"/>
                        <a:buChar char="•"/>
                      </a:pPr>
                      <a:r>
                        <a:rPr lang="en-GB" sz="1050" i="0" kern="1200" dirty="0">
                          <a:solidFill>
                            <a:schemeClr val="tx1"/>
                          </a:solidFill>
                          <a:effectLst/>
                          <a:latin typeface="NTPrint" panose="03000400000000000000" pitchFamily="66" charset="0"/>
                          <a:ea typeface="+mn-ea"/>
                          <a:cs typeface="+mn-cs"/>
                        </a:rPr>
                        <a:t>Recognise and empathise with the feelings of others </a:t>
                      </a:r>
                      <a:r>
                        <a:rPr lang="en-GB" sz="1050" i="0" kern="1200" dirty="0">
                          <a:solidFill>
                            <a:srgbClr val="7030A0"/>
                          </a:solidFill>
                          <a:effectLst/>
                          <a:latin typeface="NTPrint" panose="03000400000000000000" pitchFamily="66" charset="0"/>
                          <a:ea typeface="+mn-ea"/>
                          <a:cs typeface="+mn-cs"/>
                        </a:rPr>
                        <a:t>(BR)</a:t>
                      </a:r>
                    </a:p>
                    <a:p>
                      <a:pPr marL="171450" indent="-171450" algn="ctr">
                        <a:buFont typeface="Arial" panose="020B0604020202020204" pitchFamily="34" charset="0"/>
                        <a:buChar char="•"/>
                      </a:pPr>
                      <a:r>
                        <a:rPr lang="en-GB" sz="1050" i="0" kern="1200" dirty="0">
                          <a:solidFill>
                            <a:schemeClr val="tx1"/>
                          </a:solidFill>
                          <a:effectLst/>
                          <a:latin typeface="NTPrint" panose="03000400000000000000" pitchFamily="66" charset="0"/>
                          <a:ea typeface="+mn-ea"/>
                          <a:cs typeface="+mn-cs"/>
                        </a:rPr>
                        <a:t>Know what makes a good friend, showing care and concern for others. </a:t>
                      </a:r>
                      <a:r>
                        <a:rPr lang="en-GB" sz="1050" i="0" kern="1200" dirty="0">
                          <a:solidFill>
                            <a:srgbClr val="7030A0"/>
                          </a:solidFill>
                          <a:effectLst/>
                          <a:latin typeface="NTPrint" panose="03000400000000000000" pitchFamily="66" charset="0"/>
                          <a:ea typeface="+mn-ea"/>
                          <a:cs typeface="+mn-cs"/>
                        </a:rPr>
                        <a:t>(BR)</a:t>
                      </a:r>
                      <a:endParaRPr lang="en-GB" sz="1050" kern="1200" dirty="0">
                        <a:solidFill>
                          <a:schemeClr val="dk1"/>
                        </a:solidFill>
                        <a:effectLst/>
                        <a:latin typeface="NTPrint" panose="03000400000000000000" pitchFamily="66" charset="0"/>
                        <a:ea typeface="+mn-ea"/>
                        <a:cs typeface="+mn-cs"/>
                      </a:endParaRPr>
                    </a:p>
                    <a:p>
                      <a:pPr algn="ctr"/>
                      <a:r>
                        <a:rPr lang="en-GB" sz="1050" b="0" dirty="0">
                          <a:solidFill>
                            <a:srgbClr val="C00000"/>
                          </a:solidFill>
                          <a:latin typeface="NTPrint" panose="03000400000000000000" pitchFamily="66" charset="0"/>
                          <a:cs typeface="Amatic SC" panose="00000500000000000000" pitchFamily="2" charset="-79"/>
                        </a:rPr>
                        <a:t>Kapow Themes: Listening and following Instructions</a:t>
                      </a:r>
                    </a:p>
                    <a:p>
                      <a:pPr algn="ctr"/>
                      <a:r>
                        <a:rPr lang="en-GB" sz="1050" b="0" dirty="0">
                          <a:solidFill>
                            <a:srgbClr val="C00000"/>
                          </a:solidFill>
                          <a:latin typeface="NTPrint" panose="03000400000000000000" pitchFamily="66" charset="0"/>
                          <a:cs typeface="Amatic SC" panose="00000500000000000000" pitchFamily="2" charset="-79"/>
                        </a:rPr>
                        <a:t>My family and Friends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0" dirty="0">
                        <a:solidFill>
                          <a:schemeClr val="tx1"/>
                        </a:solidFill>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lnSpc>
                          <a:spcPct val="115000"/>
                        </a:lnSpc>
                        <a:spcAft>
                          <a:spcPts val="0"/>
                        </a:spcAft>
                      </a:pPr>
                      <a:r>
                        <a:rPr lang="en-GB" sz="900" i="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Looking after my special people: I know that caring relationships are at the heart of happy families </a:t>
                      </a:r>
                    </a:p>
                    <a:p>
                      <a:pPr algn="ctr">
                        <a:lnSpc>
                          <a:spcPct val="115000"/>
                        </a:lnSpc>
                        <a:spcAft>
                          <a:spcPts val="0"/>
                        </a:spcAft>
                      </a:pPr>
                      <a:r>
                        <a:rPr lang="en-GB" sz="900" i="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Looking after my friends: I know what makes a good friend </a:t>
                      </a:r>
                    </a:p>
                    <a:p>
                      <a:pPr algn="ctr">
                        <a:lnSpc>
                          <a:spcPct val="115000"/>
                        </a:lnSpc>
                        <a:spcAft>
                          <a:spcPts val="0"/>
                        </a:spcAft>
                      </a:pPr>
                      <a:r>
                        <a:rPr lang="en-GB" sz="900" i="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Being helpful at home and caring for our classroom</a:t>
                      </a:r>
                    </a:p>
                    <a:p>
                      <a:pPr algn="ctr">
                        <a:lnSpc>
                          <a:spcPct val="115000"/>
                        </a:lnSpc>
                        <a:spcAft>
                          <a:spcPts val="0"/>
                        </a:spcAft>
                      </a:pPr>
                      <a:r>
                        <a:rPr lang="en-GB" sz="900" i="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Caring for our world </a:t>
                      </a:r>
                    </a:p>
                    <a:p>
                      <a:pPr algn="ctr">
                        <a:lnSpc>
                          <a:spcPct val="115000"/>
                        </a:lnSpc>
                        <a:spcAft>
                          <a:spcPts val="0"/>
                        </a:spcAft>
                      </a:pPr>
                      <a:r>
                        <a:rPr lang="en-GB" sz="900" i="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Looking after money</a:t>
                      </a:r>
                    </a:p>
                    <a:p>
                      <a:pPr algn="ctr">
                        <a:lnSpc>
                          <a:spcPct val="115000"/>
                        </a:lnSpc>
                        <a:spcAft>
                          <a:spcPts val="0"/>
                        </a:spcAft>
                      </a:pPr>
                      <a:r>
                        <a:rPr lang="en-GB" sz="900" i="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Looking after money (2)</a:t>
                      </a:r>
                    </a:p>
                    <a:p>
                      <a:pPr algn="ctr">
                        <a:lnSpc>
                          <a:spcPct val="115000"/>
                        </a:lnSpc>
                        <a:spcAft>
                          <a:spcPts val="0"/>
                        </a:spcAft>
                      </a:pPr>
                      <a:endParaRPr lang="en-GB" sz="900" dirty="0">
                        <a:effectLst/>
                        <a:latin typeface="Calibri" panose="020F0502020204030204" pitchFamily="34" charset="0"/>
                        <a:ea typeface="Calibri" panose="020F0502020204030204" pitchFamily="34" charset="0"/>
                        <a:cs typeface="Calibri" panose="020F0502020204030204" pitchFamily="34" charset="0"/>
                      </a:endParaRPr>
                    </a:p>
                    <a:p>
                      <a:pPr algn="ctr">
                        <a:lnSpc>
                          <a:spcPct val="115000"/>
                        </a:lnSpc>
                        <a:spcAft>
                          <a:spcPts val="0"/>
                        </a:spcAft>
                      </a:pPr>
                      <a:r>
                        <a:rPr lang="en-GB" sz="900" dirty="0">
                          <a:effectLst/>
                          <a:latin typeface="Calibri" panose="020F0502020204030204" pitchFamily="34" charset="0"/>
                          <a:ea typeface="Calibri" panose="020F0502020204030204" pitchFamily="34" charset="0"/>
                          <a:cs typeface="Calibri" panose="020F0502020204030204" pitchFamily="34" charset="0"/>
                        </a:rPr>
                        <a:t>Healthy eating: Fruit kebabs/making a fruit smoothie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gridSpan="2">
                  <a:txBody>
                    <a:bodyPr/>
                    <a:lstStyle/>
                    <a:p>
                      <a:pPr algn="ctr"/>
                      <a:r>
                        <a:rPr lang="en-GB" sz="900" b="0" dirty="0">
                          <a:solidFill>
                            <a:srgbClr val="C00000"/>
                          </a:solidFill>
                          <a:latin typeface="NTPrint" panose="03000400000000000000" pitchFamily="66" charset="0"/>
                          <a:cs typeface="Amatic SC" panose="00000500000000000000" pitchFamily="2" charset="-79"/>
                        </a:rPr>
                        <a:t>In Summer term children will:</a:t>
                      </a:r>
                    </a:p>
                    <a:p>
                      <a:pPr marL="171450" indent="-171450" algn="ctr">
                        <a:buFont typeface="Arial" panose="020B0604020202020204" pitchFamily="34" charset="0"/>
                        <a:buChar char="•"/>
                      </a:pPr>
                      <a:r>
                        <a:rPr lang="en-GB" sz="900" b="0" dirty="0">
                          <a:solidFill>
                            <a:schemeClr val="tx1"/>
                          </a:solidFill>
                          <a:latin typeface="NTPrint" panose="03000400000000000000" pitchFamily="66" charset="0"/>
                          <a:cs typeface="Amatic SC" panose="00000500000000000000" pitchFamily="2" charset="-79"/>
                        </a:rPr>
                        <a:t>Recognise and understand the importance of diet, hygiene and exercise for a healthy lifestyle (MS)</a:t>
                      </a:r>
                    </a:p>
                    <a:p>
                      <a:pPr marL="171450" indent="-171450" algn="ctr">
                        <a:buFont typeface="Arial" panose="020B0604020202020204" pitchFamily="34" charset="0"/>
                        <a:buChar char="•"/>
                      </a:pPr>
                      <a:r>
                        <a:rPr lang="en-GB" sz="900" b="0" dirty="0">
                          <a:solidFill>
                            <a:schemeClr val="tx1"/>
                          </a:solidFill>
                          <a:latin typeface="NTPrint" panose="03000400000000000000" pitchFamily="66" charset="0"/>
                          <a:cs typeface="Amatic SC" panose="00000500000000000000" pitchFamily="2" charset="-79"/>
                        </a:rPr>
                        <a:t>Have an understanding and awareness of lifecycles in relation to humans and animals </a:t>
                      </a:r>
                    </a:p>
                    <a:p>
                      <a:pPr marL="171450" indent="-171450" algn="ctr">
                        <a:buFont typeface="Arial" panose="020B0604020202020204" pitchFamily="34" charset="0"/>
                        <a:buChar char="•"/>
                      </a:pPr>
                      <a:r>
                        <a:rPr lang="en-GB" sz="900" b="0" dirty="0">
                          <a:solidFill>
                            <a:schemeClr val="tx1"/>
                          </a:solidFill>
                          <a:latin typeface="NTPrint" panose="03000400000000000000" pitchFamily="66" charset="0"/>
                          <a:cs typeface="Amatic SC" panose="00000500000000000000" pitchFamily="2" charset="-79"/>
                        </a:rPr>
                        <a:t>Be kind to all living creatures</a:t>
                      </a:r>
                    </a:p>
                    <a:p>
                      <a:pPr marL="171450" indent="-171450" algn="ctr">
                        <a:buFont typeface="Arial" panose="020B0604020202020204" pitchFamily="34" charset="0"/>
                        <a:buChar char="•"/>
                      </a:pPr>
                      <a:r>
                        <a:rPr lang="en-GB" sz="900" b="0" dirty="0">
                          <a:solidFill>
                            <a:schemeClr val="tx1"/>
                          </a:solidFill>
                          <a:latin typeface="NTPrint" panose="03000400000000000000" pitchFamily="66" charset="0"/>
                          <a:cs typeface="Amatic SC" panose="00000500000000000000" pitchFamily="2" charset="-79"/>
                        </a:rPr>
                        <a:t>Recognise and talk about how their bodies have grown and changed since being born. </a:t>
                      </a:r>
                    </a:p>
                    <a:p>
                      <a:pPr marL="171450" indent="-171450" algn="ctr">
                        <a:buFont typeface="Arial" panose="020B0604020202020204" pitchFamily="34" charset="0"/>
                        <a:buChar char="•"/>
                      </a:pPr>
                      <a:r>
                        <a:rPr lang="en-GB" sz="900" b="0" dirty="0">
                          <a:solidFill>
                            <a:schemeClr val="tx1"/>
                          </a:solidFill>
                          <a:latin typeface="NTPrint" panose="03000400000000000000" pitchFamily="66" charset="0"/>
                          <a:cs typeface="Amatic SC" panose="00000500000000000000" pitchFamily="2" charset="-79"/>
                        </a:rPr>
                        <a:t>Recognise and talk about ways to keep themselves safe; inside/ outdoors and online</a:t>
                      </a:r>
                    </a:p>
                    <a:p>
                      <a:pPr marL="171450" indent="-171450" algn="ctr">
                        <a:buFont typeface="Arial" panose="020B0604020202020204" pitchFamily="34" charset="0"/>
                        <a:buChar char="•"/>
                      </a:pPr>
                      <a:r>
                        <a:rPr lang="en-GB" sz="900" b="0" dirty="0">
                          <a:solidFill>
                            <a:schemeClr val="tx1"/>
                          </a:solidFill>
                          <a:latin typeface="NTPrint" panose="03000400000000000000" pitchFamily="66" charset="0"/>
                          <a:cs typeface="Amatic SC" panose="00000500000000000000" pitchFamily="2" charset="-79"/>
                        </a:rPr>
                        <a:t>Recognise and talk about people who help to keep me safe</a:t>
                      </a:r>
                    </a:p>
                    <a:p>
                      <a:pPr marL="171450" indent="-171450" algn="ctr">
                        <a:buFont typeface="Arial" panose="020B0604020202020204" pitchFamily="34" charset="0"/>
                        <a:buChar char="•"/>
                      </a:pPr>
                      <a:r>
                        <a:rPr lang="en-GB" sz="900" b="0" dirty="0">
                          <a:solidFill>
                            <a:schemeClr val="tx1"/>
                          </a:solidFill>
                          <a:latin typeface="NTPrint" panose="03000400000000000000" pitchFamily="66" charset="0"/>
                          <a:cs typeface="Amatic SC" panose="00000500000000000000" pitchFamily="2" charset="-79"/>
                        </a:rPr>
                        <a:t>Recognise and talk about right and wrong, understanding ways to deal with conflict (SR)</a:t>
                      </a:r>
                    </a:p>
                    <a:p>
                      <a:pPr algn="ctr"/>
                      <a:endParaRPr lang="en-US" sz="900" b="1" baseline="0" dirty="0">
                        <a:solidFill>
                          <a:srgbClr val="00B0F0"/>
                        </a:solidFill>
                        <a:latin typeface="NTPrint" panose="03000400000000000000" pitchFamily="66" charset="0"/>
                      </a:endParaRPr>
                    </a:p>
                    <a:p>
                      <a:pPr algn="ctr"/>
                      <a:r>
                        <a:rPr lang="en-GB" sz="900" baseline="0" dirty="0">
                          <a:solidFill>
                            <a:srgbClr val="FF0000"/>
                          </a:solidFill>
                          <a:latin typeface="NTPrint" panose="03000400000000000000" pitchFamily="66" charset="0"/>
                        </a:rPr>
                        <a:t>Kapow Themes: Taking on </a:t>
                      </a:r>
                      <a:r>
                        <a:rPr lang="en-GB" sz="900" baseline="0" dirty="0" err="1">
                          <a:solidFill>
                            <a:srgbClr val="FF0000"/>
                          </a:solidFill>
                          <a:latin typeface="NTPrint" panose="03000400000000000000" pitchFamily="66" charset="0"/>
                        </a:rPr>
                        <a:t>Challemges</a:t>
                      </a:r>
                      <a:endParaRPr lang="en-GB" sz="900" baseline="0" dirty="0">
                        <a:solidFill>
                          <a:srgbClr val="FF0000"/>
                        </a:solidFill>
                        <a:latin typeface="NTPrint" panose="03000400000000000000" pitchFamily="66" charset="0"/>
                      </a:endParaRPr>
                    </a:p>
                    <a:p>
                      <a:pPr algn="ctr"/>
                      <a:r>
                        <a:rPr lang="en-GB" sz="900" baseline="0" dirty="0">
                          <a:solidFill>
                            <a:srgbClr val="FF0000"/>
                          </a:solidFill>
                          <a:latin typeface="NTPrint" panose="03000400000000000000" pitchFamily="66" charset="0"/>
                        </a:rPr>
                        <a:t>My Wellbeing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hMerge="1">
                  <a:txBody>
                    <a:bodyPr/>
                    <a:lstStyle/>
                    <a:p>
                      <a:pPr algn="ctr"/>
                      <a:r>
                        <a:rPr lang="en-GB" sz="900" dirty="0">
                          <a:solidFill>
                            <a:srgbClr val="00B0F0"/>
                          </a:solidFill>
                        </a:rPr>
                        <a:t>Seasons</a:t>
                      </a:r>
                    </a:p>
                    <a:p>
                      <a:pPr algn="ctr"/>
                      <a:r>
                        <a:rPr lang="en-GB" sz="900" dirty="0">
                          <a:solidFill>
                            <a:srgbClr val="00B0F0"/>
                          </a:solidFill>
                        </a:rPr>
                        <a:t>Life stages, plants, animals, humans</a:t>
                      </a:r>
                    </a:p>
                    <a:p>
                      <a:pPr algn="ctr"/>
                      <a:r>
                        <a:rPr lang="en-GB" sz="900" dirty="0">
                          <a:solidFill>
                            <a:srgbClr val="00B0F0"/>
                          </a:solidFill>
                        </a:rPr>
                        <a:t>Life</a:t>
                      </a:r>
                      <a:r>
                        <a:rPr lang="en-GB" sz="900" baseline="0" dirty="0">
                          <a:solidFill>
                            <a:srgbClr val="00B0F0"/>
                          </a:solidFill>
                        </a:rPr>
                        <a:t> stages, human life stage, who will I be?</a:t>
                      </a:r>
                    </a:p>
                    <a:p>
                      <a:pPr algn="ctr"/>
                      <a:r>
                        <a:rPr lang="en-GB" sz="900" baseline="0" dirty="0">
                          <a:solidFill>
                            <a:srgbClr val="00B0F0"/>
                          </a:solidFill>
                        </a:rPr>
                        <a:t>Where do babies come from?</a:t>
                      </a:r>
                    </a:p>
                    <a:p>
                      <a:pPr algn="ctr"/>
                      <a:r>
                        <a:rPr lang="en-GB" sz="900" baseline="0" dirty="0">
                          <a:solidFill>
                            <a:srgbClr val="00B0F0"/>
                          </a:solidFill>
                        </a:rPr>
                        <a:t>Getting bigger</a:t>
                      </a:r>
                    </a:p>
                    <a:p>
                      <a:pPr algn="ctr"/>
                      <a:r>
                        <a:rPr lang="en-GB" sz="900" baseline="0" dirty="0">
                          <a:solidFill>
                            <a:srgbClr val="00B0F0"/>
                          </a:solidFill>
                        </a:rPr>
                        <a:t>Me and my body, girls and boys</a:t>
                      </a:r>
                    </a:p>
                    <a:p>
                      <a:pPr algn="ctr"/>
                      <a:endParaRPr lang="en-GB" sz="900" baseline="0" dirty="0">
                        <a:solidFill>
                          <a:srgbClr val="00B0F0"/>
                        </a:solidFill>
                      </a:endParaRPr>
                    </a:p>
                    <a:p>
                      <a:pPr algn="ctr"/>
                      <a:r>
                        <a:rPr lang="en-GB" sz="900" baseline="0" dirty="0">
                          <a:solidFill>
                            <a:schemeClr val="tx1"/>
                          </a:solidFill>
                        </a:rPr>
                        <a:t>Transition into Year 1</a:t>
                      </a:r>
                    </a:p>
                    <a:p>
                      <a:pPr algn="ctr"/>
                      <a:r>
                        <a:rPr lang="en-GB" sz="900" baseline="0" dirty="0">
                          <a:solidFill>
                            <a:schemeClr val="tx1"/>
                          </a:solidFill>
                        </a:rPr>
                        <a:t>Year 1 readiness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4290435388"/>
                  </a:ext>
                </a:extLst>
              </a:tr>
              <a:tr h="730990">
                <a:tc vMerge="1">
                  <a:txBody>
                    <a:bodyPr/>
                    <a:lstStyle/>
                    <a:p>
                      <a:pPr algn="ctr"/>
                      <a:r>
                        <a:rPr lang="en-US" sz="2400" b="1" dirty="0">
                          <a:latin typeface="Amatic SC" panose="00000500000000000000" pitchFamily="2" charset="-79"/>
                          <a:cs typeface="Amatic SC" panose="00000500000000000000" pitchFamily="2" charset="-79"/>
                        </a:rPr>
                        <a:t>Self -  Regulation</a:t>
                      </a:r>
                    </a:p>
                    <a:p>
                      <a:pPr algn="ctr"/>
                      <a:r>
                        <a:rPr lang="en-US" sz="1800" b="1" dirty="0">
                          <a:latin typeface="Amatic SC" panose="00000500000000000000" pitchFamily="2" charset="-79"/>
                          <a:cs typeface="Amatic SC" panose="00000500000000000000" pitchFamily="2" charset="-79"/>
                        </a:rPr>
                        <a:t>Link to Behaviour for Learning  </a:t>
                      </a:r>
                      <a:endParaRPr lang="en-GB" sz="1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marL="0" indent="0" algn="l">
                        <a:buFont typeface="Wingdings" panose="05000000000000000000" pitchFamily="2" charset="2"/>
                        <a:buNone/>
                      </a:pPr>
                      <a:r>
                        <a:rPr lang="en-US" sz="1100" b="1" dirty="0">
                          <a:solidFill>
                            <a:schemeClr val="tx1"/>
                          </a:solidFill>
                          <a:latin typeface="NTPrint" panose="03000400000000000000" pitchFamily="66" charset="0"/>
                          <a:cs typeface="RM Typerighter old" panose="00000400000000000000" pitchFamily="2" charset="-79"/>
                        </a:rPr>
                        <a:t>Early learning Goals</a:t>
                      </a:r>
                      <a:r>
                        <a:rPr lang="en-US" sz="1100" dirty="0">
                          <a:solidFill>
                            <a:schemeClr val="tx1"/>
                          </a:solidFill>
                          <a:latin typeface="NTPrint" panose="03000400000000000000" pitchFamily="66" charset="0"/>
                          <a:cs typeface="RM Typerighter old" panose="00000400000000000000" pitchFamily="2" charset="-79"/>
                        </a:rPr>
                        <a:t>:</a:t>
                      </a:r>
                      <a:r>
                        <a:rPr lang="en-US" sz="1100" baseline="0" dirty="0">
                          <a:solidFill>
                            <a:schemeClr val="tx1"/>
                          </a:solidFill>
                          <a:latin typeface="NTPrint" panose="03000400000000000000" pitchFamily="66" charset="0"/>
                          <a:cs typeface="RM Typerighter old" panose="00000400000000000000" pitchFamily="2" charset="-79"/>
                        </a:rPr>
                        <a:t> </a:t>
                      </a:r>
                      <a:r>
                        <a:rPr lang="en-US" sz="1100" dirty="0">
                          <a:solidFill>
                            <a:schemeClr val="tx1"/>
                          </a:solidFill>
                          <a:latin typeface="NTPrint" panose="03000400000000000000" pitchFamily="66" charset="0"/>
                          <a:cs typeface="RM Typerighter old" panose="00000400000000000000" pitchFamily="2" charset="-79"/>
                        </a:rPr>
                        <a:t>Show an understanding of their own feelings and those of others, and begin to </a:t>
                      </a:r>
                      <a:r>
                        <a:rPr lang="en-US" sz="1100" b="1" dirty="0">
                          <a:solidFill>
                            <a:schemeClr val="tx1"/>
                          </a:solidFill>
                          <a:latin typeface="NTPrint" panose="03000400000000000000" pitchFamily="66" charset="0"/>
                          <a:cs typeface="RM Typerighter old" panose="00000400000000000000" pitchFamily="2" charset="-79"/>
                        </a:rPr>
                        <a:t>regulate their </a:t>
                      </a:r>
                      <a:r>
                        <a:rPr lang="en-US" sz="1100" b="1" dirty="0" err="1">
                          <a:solidFill>
                            <a:schemeClr val="tx1"/>
                          </a:solidFill>
                          <a:latin typeface="NTPrint" panose="03000400000000000000" pitchFamily="66" charset="0"/>
                          <a:cs typeface="RM Typerighter old" panose="00000400000000000000" pitchFamily="2" charset="-79"/>
                        </a:rPr>
                        <a:t>behaviour</a:t>
                      </a:r>
                      <a:r>
                        <a:rPr lang="en-US" sz="1100" b="1" dirty="0">
                          <a:solidFill>
                            <a:schemeClr val="tx1"/>
                          </a:solidFill>
                          <a:latin typeface="NTPrint" panose="03000400000000000000" pitchFamily="66" charset="0"/>
                          <a:cs typeface="RM Typerighter old" panose="00000400000000000000" pitchFamily="2" charset="-79"/>
                        </a:rPr>
                        <a:t> accordingly</a:t>
                      </a:r>
                      <a:r>
                        <a:rPr lang="en-US" sz="1100" dirty="0">
                          <a:solidFill>
                            <a:schemeClr val="tx1"/>
                          </a:solidFill>
                          <a:latin typeface="NTPrint" panose="03000400000000000000" pitchFamily="66" charset="0"/>
                          <a:cs typeface="RM Typerighter old" panose="00000400000000000000" pitchFamily="2" charset="-79"/>
                        </a:rPr>
                        <a:t>. Set and work towards simple goals, being able to wait for what they want and </a:t>
                      </a:r>
                      <a:r>
                        <a:rPr lang="en-US" sz="1100" b="1" dirty="0">
                          <a:solidFill>
                            <a:schemeClr val="tx1"/>
                          </a:solidFill>
                          <a:latin typeface="NTPrint" panose="03000400000000000000" pitchFamily="66" charset="0"/>
                          <a:cs typeface="RM Typerighter old" panose="00000400000000000000" pitchFamily="2" charset="-79"/>
                        </a:rPr>
                        <a:t>control their immediate impulses when appropriate</a:t>
                      </a:r>
                      <a:r>
                        <a:rPr lang="en-US" sz="1100" dirty="0">
                          <a:solidFill>
                            <a:schemeClr val="tx1"/>
                          </a:solidFill>
                          <a:latin typeface="NTPrint" panose="03000400000000000000" pitchFamily="66" charset="0"/>
                          <a:cs typeface="RM Typerighter old" panose="00000400000000000000" pitchFamily="2" charset="-79"/>
                        </a:rPr>
                        <a:t>. Give </a:t>
                      </a:r>
                      <a:r>
                        <a:rPr lang="en-US" sz="1100" b="1" dirty="0">
                          <a:solidFill>
                            <a:schemeClr val="tx1"/>
                          </a:solidFill>
                          <a:latin typeface="NTPrint" panose="03000400000000000000" pitchFamily="66" charset="0"/>
                          <a:cs typeface="RM Typerighter old" panose="00000400000000000000" pitchFamily="2" charset="-79"/>
                        </a:rPr>
                        <a:t>focused attention to what the teacher says</a:t>
                      </a:r>
                      <a:r>
                        <a:rPr lang="en-US" sz="1100" dirty="0">
                          <a:solidFill>
                            <a:schemeClr val="tx1"/>
                          </a:solidFill>
                          <a:latin typeface="NTPrint" panose="03000400000000000000" pitchFamily="66" charset="0"/>
                          <a:cs typeface="RM Typerighter old" panose="00000400000000000000" pitchFamily="2" charset="-79"/>
                        </a:rPr>
                        <a:t>, responding appropriately even when engaged in activity, and show an ability to follow instructions involving several ideas or actions.</a:t>
                      </a:r>
                    </a:p>
                    <a:p>
                      <a:pPr marL="0" indent="0" algn="l">
                        <a:buFont typeface="Wingdings" panose="05000000000000000000" pitchFamily="2" charset="2"/>
                        <a:buNone/>
                      </a:pPr>
                      <a:r>
                        <a:rPr lang="en-US" sz="1100" b="1" i="0" kern="1200" dirty="0">
                          <a:solidFill>
                            <a:schemeClr val="bg1">
                              <a:lumMod val="50000"/>
                            </a:schemeClr>
                          </a:solidFill>
                          <a:effectLst/>
                          <a:latin typeface="NTPrint" panose="03000400000000000000" pitchFamily="66" charset="0"/>
                          <a:ea typeface="+mn-ea"/>
                          <a:cs typeface="+mn-cs"/>
                        </a:rPr>
                        <a:t>* Controlling own feelings and </a:t>
                      </a:r>
                      <a:r>
                        <a:rPr lang="en-US" sz="1100" b="1" i="0" kern="1200" dirty="0" err="1">
                          <a:solidFill>
                            <a:schemeClr val="bg1">
                              <a:lumMod val="50000"/>
                            </a:schemeClr>
                          </a:solidFill>
                          <a:effectLst/>
                          <a:latin typeface="NTPrint" panose="03000400000000000000" pitchFamily="66" charset="0"/>
                          <a:ea typeface="+mn-ea"/>
                          <a:cs typeface="+mn-cs"/>
                        </a:rPr>
                        <a:t>behaviours</a:t>
                      </a:r>
                      <a:r>
                        <a:rPr lang="en-US" sz="1100" b="1" i="0" kern="1200" dirty="0">
                          <a:solidFill>
                            <a:schemeClr val="bg1">
                              <a:lumMod val="50000"/>
                            </a:schemeClr>
                          </a:solidFill>
                          <a:effectLst/>
                          <a:latin typeface="NTPrint" panose="03000400000000000000" pitchFamily="66" charset="0"/>
                          <a:ea typeface="+mn-ea"/>
                          <a:cs typeface="+mn-cs"/>
                        </a:rPr>
                        <a:t> </a:t>
                      </a:r>
                      <a:r>
                        <a:rPr lang="en-US" sz="1100" b="1" i="0" kern="1200" baseline="0" dirty="0">
                          <a:solidFill>
                            <a:schemeClr val="bg1">
                              <a:lumMod val="50000"/>
                            </a:schemeClr>
                          </a:solidFill>
                          <a:effectLst/>
                          <a:latin typeface="NTPrint" panose="03000400000000000000" pitchFamily="66" charset="0"/>
                          <a:ea typeface="+mn-ea"/>
                          <a:cs typeface="+mn-cs"/>
                        </a:rPr>
                        <a:t> *</a:t>
                      </a:r>
                      <a:r>
                        <a:rPr lang="en-US" sz="1100" b="1" i="0" kern="1200" dirty="0">
                          <a:solidFill>
                            <a:schemeClr val="bg1">
                              <a:lumMod val="50000"/>
                            </a:schemeClr>
                          </a:solidFill>
                          <a:effectLst/>
                          <a:latin typeface="NTPrint" panose="03000400000000000000" pitchFamily="66" charset="0"/>
                          <a:ea typeface="+mn-ea"/>
                          <a:cs typeface="+mn-cs"/>
                        </a:rPr>
                        <a:t>Applying </a:t>
                      </a:r>
                      <a:r>
                        <a:rPr lang="en-US" sz="1100" b="1" i="0" kern="1200" dirty="0" err="1">
                          <a:solidFill>
                            <a:schemeClr val="bg1">
                              <a:lumMod val="50000"/>
                            </a:schemeClr>
                          </a:solidFill>
                          <a:effectLst/>
                          <a:latin typeface="NTPrint" panose="03000400000000000000" pitchFamily="66" charset="0"/>
                          <a:ea typeface="+mn-ea"/>
                          <a:cs typeface="+mn-cs"/>
                        </a:rPr>
                        <a:t>personalised</a:t>
                      </a:r>
                      <a:r>
                        <a:rPr lang="en-US" sz="1100" b="1" i="0" kern="1200" dirty="0">
                          <a:solidFill>
                            <a:schemeClr val="bg1">
                              <a:lumMod val="50000"/>
                            </a:schemeClr>
                          </a:solidFill>
                          <a:effectLst/>
                          <a:latin typeface="NTPrint" panose="03000400000000000000" pitchFamily="66" charset="0"/>
                          <a:ea typeface="+mn-ea"/>
                          <a:cs typeface="+mn-cs"/>
                        </a:rPr>
                        <a:t> strategies to return to a state of calm  *Being able to curb impulsive </a:t>
                      </a:r>
                      <a:r>
                        <a:rPr lang="en-US" sz="1100" b="1" i="0" kern="1200" dirty="0" err="1">
                          <a:solidFill>
                            <a:schemeClr val="bg1">
                              <a:lumMod val="50000"/>
                            </a:schemeClr>
                          </a:solidFill>
                          <a:effectLst/>
                          <a:latin typeface="NTPrint" panose="03000400000000000000" pitchFamily="66" charset="0"/>
                          <a:ea typeface="+mn-ea"/>
                          <a:cs typeface="+mn-cs"/>
                        </a:rPr>
                        <a:t>behaviours</a:t>
                      </a:r>
                      <a:r>
                        <a:rPr lang="en-US" sz="1100" b="1" i="0" kern="1200" dirty="0">
                          <a:solidFill>
                            <a:schemeClr val="bg1">
                              <a:lumMod val="50000"/>
                            </a:schemeClr>
                          </a:solidFill>
                          <a:effectLst/>
                          <a:latin typeface="NTPrint" panose="03000400000000000000" pitchFamily="66" charset="0"/>
                          <a:ea typeface="+mn-ea"/>
                          <a:cs typeface="+mn-cs"/>
                        </a:rPr>
                        <a:t> *Being able to concentrate on a task</a:t>
                      </a:r>
                    </a:p>
                    <a:p>
                      <a:pPr marL="0" indent="0" algn="l">
                        <a:buFont typeface="Wingdings" panose="05000000000000000000" pitchFamily="2" charset="2"/>
                        <a:buNone/>
                      </a:pPr>
                      <a:r>
                        <a:rPr lang="en-US" sz="1100" b="1" i="0" kern="1200" dirty="0">
                          <a:solidFill>
                            <a:schemeClr val="bg1">
                              <a:lumMod val="50000"/>
                            </a:schemeClr>
                          </a:solidFill>
                          <a:effectLst/>
                          <a:latin typeface="NTPrint" panose="03000400000000000000" pitchFamily="66" charset="0"/>
                          <a:ea typeface="+mn-ea"/>
                          <a:cs typeface="+mn-cs"/>
                        </a:rPr>
                        <a:t>*Being able to ignore distractions  *Behaving in ways that are pro-social *Planning *Thinking before acting *Delaying gratification * Persisting in the face of difficulty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bl>
          </a:graphicData>
        </a:graphic>
      </p:graphicFrame>
      <p:pic>
        <p:nvPicPr>
          <p:cNvPr id="10" name="Picture 9">
            <a:extLst>
              <a:ext uri="{FF2B5EF4-FFF2-40B4-BE49-F238E27FC236}">
                <a16:creationId xmlns:a16="http://schemas.microsoft.com/office/drawing/2014/main" id="{0BF8ACDF-BB91-4082-80EE-CECDCE9817C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052192" y="50827"/>
            <a:ext cx="417124" cy="417124"/>
          </a:xfrm>
          <a:prstGeom prst="rect">
            <a:avLst/>
          </a:prstGeom>
        </p:spPr>
      </p:pic>
      <p:pic>
        <p:nvPicPr>
          <p:cNvPr id="6" name="Picture 5">
            <a:extLst>
              <a:ext uri="{FF2B5EF4-FFF2-40B4-BE49-F238E27FC236}">
                <a16:creationId xmlns:a16="http://schemas.microsoft.com/office/drawing/2014/main" id="{6794B710-84B3-4AB0-A25A-4B4F7D3EEA89}"/>
              </a:ext>
            </a:extLst>
          </p:cNvPr>
          <p:cNvPicPr>
            <a:picLocks noChangeAspect="1"/>
          </p:cNvPicPr>
          <p:nvPr/>
        </p:nvPicPr>
        <p:blipFill>
          <a:blip r:embed="rId4"/>
          <a:stretch>
            <a:fillRect/>
          </a:stretch>
        </p:blipFill>
        <p:spPr>
          <a:xfrm>
            <a:off x="536359" y="130789"/>
            <a:ext cx="869777" cy="780109"/>
          </a:xfrm>
          <a:prstGeom prst="rect">
            <a:avLst/>
          </a:prstGeom>
        </p:spPr>
      </p:pic>
    </p:spTree>
    <p:extLst>
      <p:ext uri="{BB962C8B-B14F-4D97-AF65-F5344CB8AC3E}">
        <p14:creationId xmlns:p14="http://schemas.microsoft.com/office/powerpoint/2010/main" val="14408189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47264"/>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2 Long Term Plan 2026-27</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932386870"/>
              </p:ext>
            </p:extLst>
          </p:nvPr>
        </p:nvGraphicFramePr>
        <p:xfrm>
          <a:off x="472644" y="500600"/>
          <a:ext cx="11459371" cy="6008628"/>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385991600"/>
                    </a:ext>
                  </a:extLst>
                </a:gridCol>
                <a:gridCol w="1694666">
                  <a:extLst>
                    <a:ext uri="{9D8B030D-6E8A-4147-A177-3AD203B41FA5}">
                      <a16:colId xmlns:a16="http://schemas.microsoft.com/office/drawing/2014/main" val="2865123548"/>
                    </a:ext>
                  </a:extLst>
                </a:gridCol>
                <a:gridCol w="1637053">
                  <a:extLst>
                    <a:ext uri="{9D8B030D-6E8A-4147-A177-3AD203B41FA5}">
                      <a16:colId xmlns:a16="http://schemas.microsoft.com/office/drawing/2014/main" val="872926247"/>
                    </a:ext>
                  </a:extLst>
                </a:gridCol>
                <a:gridCol w="1637053">
                  <a:extLst>
                    <a:ext uri="{9D8B030D-6E8A-4147-A177-3AD203B41FA5}">
                      <a16:colId xmlns:a16="http://schemas.microsoft.com/office/drawing/2014/main" val="1315738151"/>
                    </a:ext>
                  </a:extLst>
                </a:gridCol>
                <a:gridCol w="1637053">
                  <a:extLst>
                    <a:ext uri="{9D8B030D-6E8A-4147-A177-3AD203B41FA5}">
                      <a16:colId xmlns:a16="http://schemas.microsoft.com/office/drawing/2014/main" val="2709165749"/>
                    </a:ext>
                  </a:extLst>
                </a:gridCol>
                <a:gridCol w="1637053">
                  <a:extLst>
                    <a:ext uri="{9D8B030D-6E8A-4147-A177-3AD203B41FA5}">
                      <a16:colId xmlns:a16="http://schemas.microsoft.com/office/drawing/2014/main" val="2335150482"/>
                    </a:ext>
                  </a:extLst>
                </a:gridCol>
                <a:gridCol w="1637053">
                  <a:extLst>
                    <a:ext uri="{9D8B030D-6E8A-4147-A177-3AD203B41FA5}">
                      <a16:colId xmlns:a16="http://schemas.microsoft.com/office/drawing/2014/main" val="4046203905"/>
                    </a:ext>
                  </a:extLst>
                </a:gridCol>
              </a:tblGrid>
              <a:tr h="445925">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Autumn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bg1">
                              <a:lumMod val="50000"/>
                            </a:schemeClr>
                          </a:solidFill>
                          <a:latin typeface="Amatic SC" panose="00000500000000000000" pitchFamily="2" charset="-79"/>
                          <a:cs typeface="Amatic SC" panose="00000500000000000000" pitchFamily="2" charset="-79"/>
                        </a:rPr>
                        <a:t>Autumn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9634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dirty="0">
                          <a:latin typeface="Amatic SC" panose="00000500000000000000" pitchFamily="2" charset="-79"/>
                          <a:cs typeface="Amatic SC" panose="00000500000000000000" pitchFamily="2" charset="-79"/>
                        </a:rPr>
                        <a:t>Super lawns parkers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a:latin typeface="Amatic SC" panose="00000500000000000000" pitchFamily="2" charset="-79"/>
                          <a:cs typeface="Amatic SC" panose="00000500000000000000" pitchFamily="2" charset="-79"/>
                        </a:rPr>
                        <a:t>Once upon a ,,, poem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Amatic SC" panose="00000500000000000000" pitchFamily="2" charset="-79"/>
                          <a:cs typeface="Amatic SC" panose="00000500000000000000" pitchFamily="2" charset="-79"/>
                        </a:rPr>
                        <a:t>Where in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latin typeface="Amatic SC" panose="00000500000000000000" pitchFamily="2" charset="-79"/>
                          <a:cs typeface="Amatic SC" panose="00000500000000000000" pitchFamily="2" charset="-79"/>
                        </a:rPr>
                        <a:t>What’s growing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Amatic SC" panose="00000500000000000000" pitchFamily="2" charset="-79"/>
                          <a:cs typeface="Amatic SC" panose="00000500000000000000" pitchFamily="2" charset="-79"/>
                        </a:rPr>
                        <a:t>Wonderful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858556">
                <a:tc rowSpan="3">
                  <a:txBody>
                    <a:bodyPr/>
                    <a:lstStyle/>
                    <a:p>
                      <a:pPr algn="ctr"/>
                      <a:r>
                        <a:rPr lang="en-US" sz="2000" b="1" dirty="0">
                          <a:latin typeface="Amatic SC" panose="00000500000000000000" pitchFamily="2" charset="-79"/>
                          <a:cs typeface="Amatic SC" panose="00000500000000000000" pitchFamily="2" charset="-79"/>
                        </a:rPr>
                        <a:t>Physical development </a:t>
                      </a: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r>
                        <a:rPr lang="en-US" sz="2400" b="0" dirty="0">
                          <a:latin typeface="Amatic SC" panose="00000500000000000000" pitchFamily="2" charset="-79"/>
                          <a:cs typeface="Amatic SC" panose="00000500000000000000" pitchFamily="2" charset="-79"/>
                        </a:rPr>
                        <a:t>Fine motor </a:t>
                      </a:r>
                    </a:p>
                    <a:p>
                      <a:pPr algn="ctr"/>
                      <a:r>
                        <a:rPr lang="en-US" sz="1200" dirty="0">
                          <a:latin typeface="Amatic SC" panose="00000500000000000000" pitchFamily="2" charset="-79"/>
                          <a:cs typeface="Amatic SC" panose="00000500000000000000" pitchFamily="2" charset="-79"/>
                        </a:rPr>
                        <a:t>Continuously check the process of children’s handwriting (pencil grip and letter formation, including directionality). Provide extra help and guidance when needed.</a:t>
                      </a:r>
                    </a:p>
                    <a:p>
                      <a:pPr algn="ctr"/>
                      <a:endParaRPr lang="en-US" sz="800" dirty="0"/>
                    </a:p>
                    <a:p>
                      <a:pPr algn="ctr"/>
                      <a:r>
                        <a:rPr lang="en-US" sz="1400" b="1" dirty="0">
                          <a:solidFill>
                            <a:srgbClr val="CC66FF"/>
                          </a:solidFill>
                          <a:latin typeface="Amatic SC" panose="00000500000000000000" pitchFamily="2" charset="-79"/>
                          <a:cs typeface="Amatic SC" panose="00000500000000000000" pitchFamily="2" charset="-79"/>
                        </a:rPr>
                        <a:t>Daily opportunities for Fine Motor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dirty="0">
                          <a:latin typeface="Amatic SC" panose="00000500000000000000" pitchFamily="2" charset="-79"/>
                          <a:cs typeface="Amatic SC" panose="00000500000000000000" pitchFamily="2" charset="-79"/>
                        </a:rPr>
                        <a:t>Gross motor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CC66FF"/>
                          </a:solidFill>
                          <a:latin typeface="Amatic SC" panose="00000500000000000000" pitchFamily="2" charset="-79"/>
                          <a:cs typeface="Amatic SC" panose="00000500000000000000" pitchFamily="2" charset="-79"/>
                        </a:rPr>
                        <a:t>Weekly Brain breaks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CC66FF"/>
                          </a:solidFill>
                          <a:latin typeface="Amatic SC" panose="00000500000000000000" pitchFamily="2" charset="-79"/>
                          <a:cs typeface="Amatic SC" panose="00000500000000000000" pitchFamily="2" charset="-79"/>
                        </a:rPr>
                        <a:t>Dough disco</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CC66FF"/>
                          </a:solidFill>
                          <a:latin typeface="Amatic SC" panose="00000500000000000000" pitchFamily="2" charset="-79"/>
                          <a:cs typeface="Amatic SC" panose="00000500000000000000" pitchFamily="2" charset="-79"/>
                        </a:rPr>
                        <a:t>squiggle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US" sz="1100" dirty="0">
                          <a:latin typeface="NTPrint" panose="03000400000000000000" pitchFamily="66" charset="0"/>
                        </a:rPr>
                        <a:t>Physical activity is </a:t>
                      </a:r>
                      <a:r>
                        <a:rPr lang="en-US" sz="1100" b="1" dirty="0">
                          <a:latin typeface="NTPrint" panose="03000400000000000000" pitchFamily="66" charset="0"/>
                        </a:rPr>
                        <a:t>vital</a:t>
                      </a:r>
                      <a:r>
                        <a:rPr lang="en-US" sz="1100" dirty="0">
                          <a:latin typeface="NTPrint" panose="03000400000000000000" pitchFamily="66" charset="0"/>
                        </a:rPr>
                        <a:t> in children’s all-round development, enabling them to </a:t>
                      </a:r>
                      <a:r>
                        <a:rPr lang="en-US" sz="1100" b="1" dirty="0">
                          <a:latin typeface="NTPrint" panose="03000400000000000000" pitchFamily="66" charset="0"/>
                        </a:rPr>
                        <a:t>pursue happy, healthy and active lives</a:t>
                      </a:r>
                      <a:r>
                        <a:rPr lang="en-US" sz="1100" dirty="0">
                          <a:latin typeface="NTPrint" panose="03000400000000000000" pitchFamily="66" charset="0"/>
                        </a:rPr>
                        <a:t>. Gross and fine motor experiences develop incrementally throughout early childhood, starting with </a:t>
                      </a:r>
                      <a:r>
                        <a:rPr lang="en-US" sz="1100" b="1" dirty="0">
                          <a:latin typeface="NTPrint" panose="03000400000000000000" pitchFamily="66" charset="0"/>
                        </a:rPr>
                        <a:t>sensory explorations </a:t>
                      </a:r>
                      <a:r>
                        <a:rPr lang="en-US" sz="1100" dirty="0">
                          <a:latin typeface="NTPrint" panose="03000400000000000000" pitchFamily="66" charset="0"/>
                        </a:rPr>
                        <a:t>and the development of a </a:t>
                      </a:r>
                      <a:r>
                        <a:rPr lang="en-US" sz="1100" b="1" dirty="0">
                          <a:latin typeface="NTPrint" panose="03000400000000000000" pitchFamily="66" charset="0"/>
                        </a:rPr>
                        <a:t>child’s strength, co-ordination and positional awareness </a:t>
                      </a:r>
                      <a:r>
                        <a:rPr lang="en-US" sz="1100" dirty="0">
                          <a:latin typeface="NTPrint" panose="03000400000000000000" pitchFamily="66" charset="0"/>
                        </a:rPr>
                        <a:t>through tummy time, crawling and play movement with both objects and adults. By creating games and providing opportunities for play both indoors and outdoors, adults can support children to develop their </a:t>
                      </a:r>
                      <a:r>
                        <a:rPr lang="en-US" sz="1100" b="1" dirty="0">
                          <a:latin typeface="NTPrint" panose="03000400000000000000" pitchFamily="66" charset="0"/>
                        </a:rPr>
                        <a:t>core strength, stability, balance, spatial awareness</a:t>
                      </a:r>
                      <a:r>
                        <a:rPr lang="en-US" sz="1100" dirty="0">
                          <a:latin typeface="NTPrint" panose="03000400000000000000" pitchFamily="66" charset="0"/>
                        </a:rPr>
                        <a:t>, co-ordination and agility. Gross motor skills provide the foundation for developing healthy bodies and social and emotional well-being. </a:t>
                      </a:r>
                      <a:r>
                        <a:rPr lang="en-US" sz="1100" b="1" dirty="0">
                          <a:latin typeface="NTPrint" panose="03000400000000000000" pitchFamily="66" charset="0"/>
                        </a:rPr>
                        <a:t>Fine motor control and precision helps with hand-eye co-ordination</a:t>
                      </a:r>
                      <a:r>
                        <a:rPr lang="en-US" sz="1100" dirty="0">
                          <a:latin typeface="NTPrint" panose="03000400000000000000" pitchFamily="66" charset="0"/>
                        </a:rPr>
                        <a:t>, which is later linked to </a:t>
                      </a:r>
                      <a:r>
                        <a:rPr lang="en-US" sz="1100" b="1" dirty="0">
                          <a:latin typeface="NTPrint" panose="03000400000000000000" pitchFamily="66" charset="0"/>
                        </a:rPr>
                        <a:t>early literacy</a:t>
                      </a:r>
                      <a:r>
                        <a:rPr lang="en-US" sz="1100" dirty="0">
                          <a:latin typeface="NTPrint" panose="03000400000000000000" pitchFamily="66" charset="0"/>
                        </a:rPr>
                        <a:t>. Repeated and varied opportunities to explore and play with small world activities, puzzles, arts and crafts and the practice of using small tools, with feedback and support from adults, allow children to develop </a:t>
                      </a:r>
                      <a:r>
                        <a:rPr lang="en-US" sz="1100" b="1" dirty="0">
                          <a:latin typeface="NTPrint" panose="03000400000000000000" pitchFamily="66" charset="0"/>
                        </a:rPr>
                        <a:t>proficiency, control and confidence.</a:t>
                      </a:r>
                      <a:endParaRPr lang="en-US" sz="1100" b="1" dirty="0">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2693192">
                <a:tc vMerge="1">
                  <a:txBody>
                    <a:bodyPr/>
                    <a:lstStyle/>
                    <a:p>
                      <a:pPr algn="ctr"/>
                      <a:r>
                        <a:rPr lang="en-US" sz="4000" b="0" dirty="0">
                          <a:latin typeface="Amatic SC" panose="00000500000000000000" pitchFamily="2" charset="-79"/>
                          <a:cs typeface="Amatic SC" panose="00000500000000000000" pitchFamily="2" charset="-79"/>
                        </a:rPr>
                        <a:t>Fine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1100" dirty="0">
                          <a:solidFill>
                            <a:srgbClr val="C00000"/>
                          </a:solidFill>
                          <a:latin typeface="NTPrint" panose="03000400000000000000" pitchFamily="66" charset="0"/>
                          <a:cs typeface="Amatic SC" panose="00000500000000000000" pitchFamily="2" charset="-79"/>
                        </a:rPr>
                        <a:t>In the Autumn term children will:</a:t>
                      </a:r>
                    </a:p>
                    <a:p>
                      <a:pPr marL="171450" indent="-171450" algn="ctr">
                        <a:buFont typeface="Arial" panose="020B0604020202020204" pitchFamily="34" charset="0"/>
                        <a:buChar char="•"/>
                      </a:pPr>
                      <a:r>
                        <a:rPr lang="en-US" sz="1100" dirty="0">
                          <a:solidFill>
                            <a:schemeClr val="tx1"/>
                          </a:solidFill>
                          <a:latin typeface="NTPrint" panose="03000400000000000000" pitchFamily="66" charset="0"/>
                          <a:cs typeface="Amatic SC" panose="00000500000000000000" pitchFamily="2" charset="-79"/>
                        </a:rPr>
                        <a:t>Thread and weave using a fine pincer grasp</a:t>
                      </a:r>
                    </a:p>
                    <a:p>
                      <a:pPr marL="171450" indent="-171450" algn="ctr">
                        <a:buFont typeface="Arial" panose="020B0604020202020204" pitchFamily="34" charset="0"/>
                        <a:buChar char="•"/>
                      </a:pPr>
                      <a:r>
                        <a:rPr lang="en-US" sz="1100" dirty="0">
                          <a:solidFill>
                            <a:schemeClr val="tx1"/>
                          </a:solidFill>
                          <a:latin typeface="NTPrint" panose="03000400000000000000" pitchFamily="66" charset="0"/>
                          <a:cs typeface="Amatic SC" panose="00000500000000000000" pitchFamily="2" charset="-79"/>
                        </a:rPr>
                        <a:t>Snip and cut paper</a:t>
                      </a:r>
                    </a:p>
                    <a:p>
                      <a:pPr marL="171450" indent="-171450" algn="ctr">
                        <a:buFont typeface="Arial" panose="020B0604020202020204" pitchFamily="34" charset="0"/>
                        <a:buChar char="•"/>
                      </a:pPr>
                      <a:r>
                        <a:rPr lang="en-US" sz="1100" dirty="0">
                          <a:solidFill>
                            <a:schemeClr val="tx1"/>
                          </a:solidFill>
                          <a:latin typeface="NTPrint" panose="03000400000000000000" pitchFamily="66" charset="0"/>
                          <a:cs typeface="Amatic SC" panose="00000500000000000000" pitchFamily="2" charset="-79"/>
                        </a:rPr>
                        <a:t>Squash, squeeze, roll, pinch, press  modelling materials to change their shape.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int" panose="03000400000000000000" pitchFamily="66" charset="0"/>
                        </a:rPr>
                        <a:t>Draw lines and circles using anticlockwise movements, retracing vertical lines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int" panose="03000400000000000000" pitchFamily="66" charset="0"/>
                        </a:rPr>
                        <a:t>Begin to form familiar and  taught letters correctly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int" panose="03000400000000000000" pitchFamily="66" charset="0"/>
                          <a:cs typeface="Amatic SC" panose="00000500000000000000" pitchFamily="2" charset="-79"/>
                        </a:rPr>
                        <a:t>Dress and undress managing simple fastening independently.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int" panose="03000400000000000000" pitchFamily="66" charset="0"/>
                          <a:cs typeface="Amatic SC" panose="00000500000000000000" pitchFamily="2" charset="-79"/>
                        </a:rPr>
                        <a:t>Explore with a range of mark- making tools. Using them with purpose and intention</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int" panose="03000400000000000000" pitchFamily="66" charset="0"/>
                          <a:cs typeface="Amatic SC" panose="00000500000000000000" pitchFamily="2" charset="-79"/>
                        </a:rPr>
                        <a:t>Draw simple representations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int" panose="03000400000000000000" pitchFamily="66" charset="0"/>
                          <a:cs typeface="Amatic SC" panose="00000500000000000000" pitchFamily="2" charset="-79"/>
                        </a:rPr>
                        <a:t>Use emergent letter shapes in their independent writing.</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int" panose="03000400000000000000" pitchFamily="66" charset="0"/>
                          <a:cs typeface="Amatic SC" panose="00000500000000000000" pitchFamily="2" charset="-79"/>
                        </a:rPr>
                        <a:t>Show preference for a dominant hand.</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int" panose="03000400000000000000" pitchFamily="66" charset="0"/>
                          <a:cs typeface="Amatic SC" panose="00000500000000000000" pitchFamily="2" charset="-79"/>
                        </a:rPr>
                        <a:t>Build and balance with large blocks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dirty="0">
                        <a:solidFill>
                          <a:schemeClr val="tx1"/>
                        </a:solidFill>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a:solidFill>
                            <a:srgbClr val="C00000"/>
                          </a:solidFill>
                          <a:latin typeface="NTPrint" panose="03000400000000000000" pitchFamily="66" charset="0"/>
                          <a:cs typeface="Amatic SC" panose="00000500000000000000" pitchFamily="2" charset="-79"/>
                        </a:rPr>
                        <a:t>In the Spring term children will: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int" panose="03000400000000000000" pitchFamily="66" charset="0"/>
                          <a:cs typeface="Amatic SC" panose="00000500000000000000" pitchFamily="2" charset="-79"/>
                        </a:rPr>
                        <a:t>Cut and shape paper, cutting along a straight, curved, pointy line</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int" panose="03000400000000000000" pitchFamily="66" charset="0"/>
                          <a:cs typeface="Amatic SC" panose="00000500000000000000" pitchFamily="2" charset="-79"/>
                        </a:rPr>
                        <a:t>Shape and </a:t>
                      </a:r>
                      <a:r>
                        <a:rPr lang="en-US" sz="1100" dirty="0" err="1">
                          <a:solidFill>
                            <a:schemeClr val="tx1"/>
                          </a:solidFill>
                          <a:latin typeface="NTPrint" panose="03000400000000000000" pitchFamily="66" charset="0"/>
                          <a:cs typeface="Amatic SC" panose="00000500000000000000" pitchFamily="2" charset="-79"/>
                        </a:rPr>
                        <a:t>mould</a:t>
                      </a:r>
                      <a:r>
                        <a:rPr lang="en-US" sz="1100" dirty="0">
                          <a:solidFill>
                            <a:schemeClr val="tx1"/>
                          </a:solidFill>
                          <a:latin typeface="NTPrint" panose="03000400000000000000" pitchFamily="66" charset="0"/>
                          <a:cs typeface="Amatic SC" panose="00000500000000000000" pitchFamily="2" charset="-79"/>
                        </a:rPr>
                        <a:t> modelling materials to change its form</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int" panose="03000400000000000000" pitchFamily="66" charset="0"/>
                          <a:cs typeface="Amatic SC" panose="00000500000000000000" pitchFamily="2" charset="-79"/>
                        </a:rPr>
                        <a:t>Use a fine pincer grasp when tearing paper</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int" panose="03000400000000000000" pitchFamily="66" charset="0"/>
                          <a:cs typeface="Amatic SC" panose="00000500000000000000" pitchFamily="2" charset="-79"/>
                        </a:rPr>
                        <a:t>Use  a fine pincer grasp to transfer small objects from one vessel to another</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int" panose="03000400000000000000" pitchFamily="66" charset="0"/>
                          <a:cs typeface="Amatic SC" panose="00000500000000000000" pitchFamily="2" charset="-79"/>
                        </a:rPr>
                        <a:t>Use a range of one-handed tools- hole punch, stapler, tweezers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int" panose="03000400000000000000" pitchFamily="66" charset="0"/>
                          <a:cs typeface="Amatic SC" panose="00000500000000000000" pitchFamily="2" charset="-79"/>
                        </a:rPr>
                        <a:t>Consolidate and refine taught letter formation, , beginning  to sit writing on a line.</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int" panose="03000400000000000000" pitchFamily="66" charset="0"/>
                          <a:cs typeface="Amatic SC" panose="00000500000000000000" pitchFamily="2" charset="-79"/>
                        </a:rPr>
                        <a:t>Hold pencils with a comfortable grip forming recognizable letters, most being correctly formed.</a:t>
                      </a:r>
                    </a:p>
                    <a:p>
                      <a:pPr marL="171450" indent="-171450" algn="ctr">
                        <a:buFont typeface="Arial" panose="020B0604020202020204" pitchFamily="34" charset="0"/>
                        <a:buChar char="•"/>
                      </a:pPr>
                      <a:r>
                        <a:rPr lang="en-US" sz="1100" dirty="0">
                          <a:latin typeface="NTPrint" panose="03000400000000000000" pitchFamily="66" charset="0"/>
                        </a:rPr>
                        <a:t>Draw detailed images including finer facial details/ body parts when drawing people/ animals.</a:t>
                      </a:r>
                    </a:p>
                    <a:p>
                      <a:pPr marL="171450" indent="-171450" algn="ctr">
                        <a:buFont typeface="Arial" panose="020B0604020202020204" pitchFamily="34" charset="0"/>
                        <a:buChar char="•"/>
                      </a:pPr>
                      <a:r>
                        <a:rPr lang="en-US" sz="1100" b="0" i="0" kern="1200" dirty="0">
                          <a:solidFill>
                            <a:schemeClr val="dk1"/>
                          </a:solidFill>
                          <a:effectLst/>
                          <a:latin typeface="NTPrint" panose="03000400000000000000" pitchFamily="66" charset="0"/>
                          <a:ea typeface="+mn-ea"/>
                          <a:cs typeface="+mn-cs"/>
                        </a:rPr>
                        <a:t>Manage fastenings such as zips and buttons when dressing and undressing</a:t>
                      </a:r>
                    </a:p>
                    <a:p>
                      <a:pPr marL="171450" indent="-171450" algn="ctr">
                        <a:buFont typeface="Arial" panose="020B0604020202020204" pitchFamily="34" charset="0"/>
                        <a:buChar char="•"/>
                      </a:pPr>
                      <a:r>
                        <a:rPr lang="en-US" sz="1100" b="0" i="0" kern="1200" dirty="0">
                          <a:solidFill>
                            <a:schemeClr val="dk1"/>
                          </a:solidFill>
                          <a:effectLst/>
                          <a:latin typeface="NTPrint" panose="03000400000000000000" pitchFamily="66" charset="0"/>
                          <a:ea typeface="+mn-ea"/>
                          <a:cs typeface="+mn-cs"/>
                        </a:rPr>
                        <a:t>Build and balance with small  blocks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NTPreCursive" panose="03000400000000000000"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a:solidFill>
                            <a:srgbClr val="C00000"/>
                          </a:solidFill>
                          <a:latin typeface="NTPrint" panose="03000400000000000000" pitchFamily="66" charset="0"/>
                          <a:cs typeface="Amatic SC" panose="00000500000000000000" pitchFamily="2" charset="-79"/>
                        </a:rPr>
                        <a:t>In the summer term children will</a:t>
                      </a:r>
                      <a:endParaRPr lang="en-US" sz="1100" dirty="0">
                        <a:solidFill>
                          <a:schemeClr val="tx1"/>
                        </a:solidFill>
                        <a:latin typeface="NTPrint" panose="03000400000000000000" pitchFamily="66" charset="0"/>
                        <a:cs typeface="Amatic SC" panose="00000500000000000000" pitchFamily="2" charset="-79"/>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int" panose="03000400000000000000" pitchFamily="66" charset="0"/>
                          <a:cs typeface="Amatic SC" panose="00000500000000000000" pitchFamily="2" charset="-79"/>
                        </a:rPr>
                        <a:t>Tear, snip, cut and shape paper using scissors</a:t>
                      </a:r>
                    </a:p>
                    <a:p>
                      <a:pPr marL="171450" indent="-171450" algn="ctr">
                        <a:buFont typeface="Arial" panose="020B0604020202020204" pitchFamily="34" charset="0"/>
                        <a:buChar char="•"/>
                      </a:pPr>
                      <a:r>
                        <a:rPr lang="en-US" sz="1100" dirty="0">
                          <a:solidFill>
                            <a:schemeClr val="tx1"/>
                          </a:solidFill>
                          <a:latin typeface="NTPrint" panose="03000400000000000000" pitchFamily="66" charset="0"/>
                        </a:rPr>
                        <a:t>Use and hold pencils in a secure tripod grip, forming letters correctly , sitting them on a line.</a:t>
                      </a:r>
                    </a:p>
                    <a:p>
                      <a:pPr marL="171450" indent="-171450" algn="ctr" fontAlgn="base">
                        <a:buFont typeface="Arial" panose="020B0604020202020204" pitchFamily="34" charset="0"/>
                        <a:buChar char="•"/>
                      </a:pPr>
                      <a:r>
                        <a:rPr lang="en-US" sz="1100" b="0" i="0" kern="1200" dirty="0">
                          <a:solidFill>
                            <a:schemeClr val="dk1"/>
                          </a:solidFill>
                          <a:effectLst/>
                          <a:latin typeface="NTPrint" panose="03000400000000000000" pitchFamily="66" charset="0"/>
                          <a:ea typeface="+mn-ea"/>
                          <a:cs typeface="+mn-cs"/>
                        </a:rPr>
                        <a:t>Use one hand consistently and independently for fine motor tasks</a:t>
                      </a:r>
                    </a:p>
                    <a:p>
                      <a:pPr marL="171450" indent="-171450" algn="ctr" fontAlgn="base">
                        <a:buFont typeface="Arial" panose="020B0604020202020204" pitchFamily="34" charset="0"/>
                        <a:buChar char="•"/>
                      </a:pPr>
                      <a:r>
                        <a:rPr lang="en-US" sz="1100" b="0" i="0" kern="1200" dirty="0">
                          <a:solidFill>
                            <a:schemeClr val="dk1"/>
                          </a:solidFill>
                          <a:effectLst/>
                          <a:latin typeface="NTPrint" panose="03000400000000000000" pitchFamily="66" charset="0"/>
                          <a:ea typeface="+mn-ea"/>
                          <a:cs typeface="+mn-cs"/>
                        </a:rPr>
                        <a:t>Draw detailed images, </a:t>
                      </a:r>
                      <a:r>
                        <a:rPr lang="en-US" sz="1100" b="0" i="0" kern="1200" dirty="0" err="1">
                          <a:solidFill>
                            <a:schemeClr val="dk1"/>
                          </a:solidFill>
                          <a:effectLst/>
                          <a:latin typeface="NTPrint" panose="03000400000000000000" pitchFamily="66" charset="0"/>
                          <a:ea typeface="+mn-ea"/>
                          <a:cs typeface="+mn-cs"/>
                        </a:rPr>
                        <a:t>colouring</a:t>
                      </a:r>
                      <a:r>
                        <a:rPr lang="en-US" sz="1100" b="0" i="0" kern="1200" dirty="0">
                          <a:solidFill>
                            <a:schemeClr val="dk1"/>
                          </a:solidFill>
                          <a:effectLst/>
                          <a:latin typeface="NTPrint" panose="03000400000000000000" pitchFamily="66" charset="0"/>
                          <a:ea typeface="+mn-ea"/>
                          <a:cs typeface="+mn-cs"/>
                        </a:rPr>
                        <a:t> within the lines</a:t>
                      </a:r>
                    </a:p>
                    <a:p>
                      <a:pPr marL="171450" indent="-171450" algn="ctr" fontAlgn="base">
                        <a:buFont typeface="Arial" panose="020B0604020202020204" pitchFamily="34" charset="0"/>
                        <a:buChar char="•"/>
                      </a:pPr>
                      <a:r>
                        <a:rPr lang="en-US" sz="1100" b="0" i="0" kern="1200" dirty="0">
                          <a:solidFill>
                            <a:schemeClr val="dk1"/>
                          </a:solidFill>
                          <a:effectLst/>
                          <a:latin typeface="NTPrint" panose="03000400000000000000" pitchFamily="66" charset="0"/>
                          <a:ea typeface="+mn-ea"/>
                          <a:cs typeface="+mn-cs"/>
                        </a:rPr>
                        <a:t>Draw shapes</a:t>
                      </a:r>
                    </a:p>
                    <a:p>
                      <a:pPr marL="171450" indent="-171450" algn="ctr" fontAlgn="base">
                        <a:buFont typeface="Arial" panose="020B0604020202020204" pitchFamily="34" charset="0"/>
                        <a:buChar char="•"/>
                      </a:pPr>
                      <a:r>
                        <a:rPr lang="en-US" sz="1100" b="0" i="0" kern="1200" dirty="0">
                          <a:solidFill>
                            <a:schemeClr val="dk1"/>
                          </a:solidFill>
                          <a:effectLst/>
                          <a:latin typeface="NTPrint" panose="03000400000000000000" pitchFamily="66" charset="0"/>
                          <a:ea typeface="+mn-ea"/>
                          <a:cs typeface="+mn-cs"/>
                        </a:rPr>
                        <a:t>Build and construct with smaller construction kits such as Lego</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100" b="0" i="0" kern="1200" dirty="0">
                        <a:solidFill>
                          <a:schemeClr val="dk1"/>
                        </a:solidFill>
                        <a:effectLst/>
                        <a:latin typeface="NTPrint" panose="03000400000000000000"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0" i="0" kern="1200" dirty="0">
                        <a:solidFill>
                          <a:schemeClr val="dk1"/>
                        </a:solidFill>
                        <a:effectLst/>
                        <a:latin typeface="NTPreCursive" panose="03000400000000000000"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415662">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900" b="1" dirty="0">
                          <a:solidFill>
                            <a:schemeClr val="tx1"/>
                          </a:solidFill>
                          <a:latin typeface="NTPrint" panose="03000400000000000000" pitchFamily="66" charset="0"/>
                          <a:cs typeface="Amatic SC" panose="00000500000000000000" pitchFamily="2" charset="-79"/>
                        </a:rPr>
                        <a:t>CONTINUOUS</a:t>
                      </a:r>
                      <a:r>
                        <a:rPr lang="en-US" sz="900" b="1" baseline="0" dirty="0">
                          <a:solidFill>
                            <a:schemeClr val="tx1"/>
                          </a:solidFill>
                          <a:latin typeface="NTPrint" panose="03000400000000000000" pitchFamily="66" charset="0"/>
                          <a:cs typeface="Amatic SC" panose="00000500000000000000" pitchFamily="2" charset="-79"/>
                        </a:rPr>
                        <a:t> PROVISION; </a:t>
                      </a:r>
                      <a:r>
                        <a:rPr lang="en-US" sz="1000" dirty="0">
                          <a:solidFill>
                            <a:schemeClr val="tx1"/>
                          </a:solidFill>
                          <a:latin typeface="NTPrint" panose="03000400000000000000" pitchFamily="66" charset="0"/>
                          <a:cs typeface="Amatic SC" panose="00000500000000000000" pitchFamily="2" charset="-79"/>
                        </a:rPr>
                        <a:t>Cooperation games i.e. parachute games,</a:t>
                      </a:r>
                      <a:r>
                        <a:rPr lang="en-US" sz="1000" baseline="0" dirty="0">
                          <a:solidFill>
                            <a:schemeClr val="tx1"/>
                          </a:solidFill>
                          <a:latin typeface="NTPrint" panose="03000400000000000000" pitchFamily="66" charset="0"/>
                          <a:cs typeface="Amatic SC" panose="00000500000000000000" pitchFamily="2" charset="-79"/>
                        </a:rPr>
                        <a:t>  </a:t>
                      </a:r>
                      <a:r>
                        <a:rPr lang="en-US" sz="1000" dirty="0">
                          <a:solidFill>
                            <a:schemeClr val="tx1"/>
                          </a:solidFill>
                          <a:latin typeface="NTPrint" panose="03000400000000000000" pitchFamily="66" charset="0"/>
                          <a:cs typeface="Amatic SC" panose="00000500000000000000" pitchFamily="2" charset="-79"/>
                        </a:rPr>
                        <a:t>Climbing – outdoor equipment., </a:t>
                      </a:r>
                      <a:r>
                        <a:rPr lang="en-US" sz="1000" dirty="0">
                          <a:latin typeface="NTPrint" panose="03000400000000000000" pitchFamily="66" charset="0"/>
                        </a:rPr>
                        <a:t>Help individual children to develop good personal hygiene,</a:t>
                      </a:r>
                      <a:r>
                        <a:rPr lang="en-US" sz="1000" baseline="0" dirty="0">
                          <a:latin typeface="NTPrint" panose="03000400000000000000" pitchFamily="66" charset="0"/>
                        </a:rPr>
                        <a:t> </a:t>
                      </a:r>
                      <a:r>
                        <a:rPr lang="en-US" sz="1000" dirty="0">
                          <a:latin typeface="NTPrint" panose="03000400000000000000" pitchFamily="66" charset="0"/>
                        </a:rPr>
                        <a:t>. Provide regular reminders about thorough handwashing and toileting. </a:t>
                      </a:r>
                      <a:r>
                        <a:rPr lang="en-US" sz="1000" dirty="0">
                          <a:solidFill>
                            <a:schemeClr val="tx1"/>
                          </a:solidFill>
                          <a:latin typeface="NTPrint" panose="03000400000000000000" pitchFamily="66" charset="0"/>
                          <a:cs typeface="Amatic SC" panose="00000500000000000000" pitchFamily="2" charset="-79"/>
                        </a:rPr>
                        <a:t>Crates play- climbing,  </a:t>
                      </a:r>
                      <a:r>
                        <a:rPr lang="en-US" sz="1000" dirty="0">
                          <a:latin typeface="NTPrint" panose="03000400000000000000" pitchFamily="66" charset="0"/>
                        </a:rPr>
                        <a:t>Provide a range of wheeled resources for children to balance, sit or ride on, or pull and push. Two-wheeled balance bikes and, skateboards, wheelbarrows, prams and carts are all good </a:t>
                      </a:r>
                      <a:r>
                        <a:rPr lang="en-US" sz="1000" dirty="0" err="1">
                          <a:latin typeface="NTPrint" panose="03000400000000000000" pitchFamily="66" charset="0"/>
                        </a:rPr>
                        <a:t>options</a:t>
                      </a:r>
                      <a:r>
                        <a:rPr lang="en-US" sz="1000" b="1" dirty="0" err="1">
                          <a:latin typeface="NTPrint" panose="03000400000000000000" pitchFamily="66" charset="0"/>
                        </a:rPr>
                        <a:t>From</a:t>
                      </a:r>
                      <a:r>
                        <a:rPr lang="en-US" sz="1000" b="1" dirty="0">
                          <a:latin typeface="NTPrint" panose="03000400000000000000" pitchFamily="66" charset="0"/>
                        </a:rPr>
                        <a:t> Development Matters 21:</a:t>
                      </a:r>
                    </a:p>
                    <a:p>
                      <a:pPr algn="ctr"/>
                      <a:r>
                        <a:rPr lang="en-US" sz="1000" dirty="0">
                          <a:latin typeface="NTPrint" panose="03000400000000000000" pitchFamily="66" charset="0"/>
                        </a:rPr>
                        <a:t>Revise and refine the fundamental movement skills they have already acquired: - rolling - crawling - walking - jumping - running - hopping - skipping – climbing</a:t>
                      </a:r>
                    </a:p>
                    <a:p>
                      <a:pPr algn="ctr"/>
                      <a:r>
                        <a:rPr lang="en-US" sz="1000" dirty="0">
                          <a:latin typeface="NTPrint" panose="03000400000000000000" pitchFamily="66" charset="0"/>
                        </a:rPr>
                        <a:t>Progress towards a more fluent style of moving, with developing control and grace.</a:t>
                      </a:r>
                    </a:p>
                    <a:p>
                      <a:pPr algn="ctr"/>
                      <a:r>
                        <a:rPr lang="en-US" sz="1000" dirty="0">
                          <a:latin typeface="NTPrint" panose="03000400000000000000" pitchFamily="66" charset="0"/>
                        </a:rPr>
                        <a:t>Develop the overall body strength, co-ordination, balance and agility needed to engage successfully with future physical education sessions and other physical disciplines including dance, gymnastics, sport and swimming.</a:t>
                      </a:r>
                    </a:p>
                    <a:p>
                      <a:pPr algn="ctr"/>
                      <a:r>
                        <a:rPr lang="en-US" sz="1000" dirty="0">
                          <a:latin typeface="NTPrint" panose="03000400000000000000" pitchFamily="66" charset="0"/>
                        </a:rPr>
                        <a:t>Develop their small motor skills so that they can use a range of tools competently, safely and confidently. Suggested tools: pencils for drawing and writing, paintbrushes, scissors, knives, forks and spoons. </a:t>
                      </a:r>
                    </a:p>
                    <a:p>
                      <a:pPr algn="ctr"/>
                      <a:r>
                        <a:rPr lang="en-US" sz="1000" dirty="0">
                          <a:latin typeface="NTPrint" panose="03000400000000000000" pitchFamily="66" charset="0"/>
                        </a:rPr>
                        <a:t>Use their core muscle strength to achieve a good posture when sitting at a table or sitting on the floor.</a:t>
                      </a:r>
                    </a:p>
                    <a:p>
                      <a:pPr algn="ctr"/>
                      <a:r>
                        <a:rPr lang="en-US" sz="1000" dirty="0">
                          <a:latin typeface="NTPrint" panose="03000400000000000000" pitchFamily="66" charset="0"/>
                        </a:rPr>
                        <a:t>Confidently and safely use a range of large and small apparatus indoors and outside, alone and in a group. Develop overall body-strength, balance, co-ordination and agility.</a:t>
                      </a:r>
                    </a:p>
                    <a:p>
                      <a:pPr algn="ctr"/>
                      <a:r>
                        <a:rPr lang="en-US" sz="1000" dirty="0">
                          <a:latin typeface="NTPrint" panose="03000400000000000000" pitchFamily="66" charset="0"/>
                        </a:rPr>
                        <a:t>Further develop and refine a range of ball skills including: throwing, catching, kicking, passing, batting, and aiming. Develop confidence, competence, precision and accuracy when engaging in activities that involve a ball.</a:t>
                      </a:r>
                      <a:endParaRPr lang="en-GB" sz="1000" dirty="0">
                        <a:solidFill>
                          <a:schemeClr val="tx1"/>
                        </a:solidFill>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29556540"/>
                  </a:ext>
                </a:extLst>
              </a:tr>
            </a:tbl>
          </a:graphicData>
        </a:graphic>
      </p:graphicFrame>
      <p:pic>
        <p:nvPicPr>
          <p:cNvPr id="7" name="Picture 6">
            <a:extLst>
              <a:ext uri="{FF2B5EF4-FFF2-40B4-BE49-F238E27FC236}">
                <a16:creationId xmlns:a16="http://schemas.microsoft.com/office/drawing/2014/main" id="{843621CF-D4FE-4A9F-A8F9-15895B3B0C65}"/>
              </a:ext>
            </a:extLst>
          </p:cNvPr>
          <p:cNvPicPr>
            <a:picLocks noChangeAspect="1"/>
          </p:cNvPicPr>
          <p:nvPr/>
        </p:nvPicPr>
        <p:blipFill>
          <a:blip r:embed="rId2" cstate="hqprint">
            <a:extLst>
              <a:ext uri="{BEBA8EAE-BF5A-486C-A8C5-ECC9F3942E4B}">
                <a14:imgProps xmlns:a14="http://schemas.microsoft.com/office/drawing/2010/main">
                  <a14:imgLayer r:embed="rId3">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2997283" y="27027"/>
            <a:ext cx="557093" cy="557093"/>
          </a:xfrm>
          <a:prstGeom prst="rect">
            <a:avLst/>
          </a:prstGeom>
        </p:spPr>
      </p:pic>
      <p:pic>
        <p:nvPicPr>
          <p:cNvPr id="6" name="Picture 5">
            <a:extLst>
              <a:ext uri="{FF2B5EF4-FFF2-40B4-BE49-F238E27FC236}">
                <a16:creationId xmlns:a16="http://schemas.microsoft.com/office/drawing/2014/main" id="{A2184CEF-89EC-4D83-AD10-76672969737F}"/>
              </a:ext>
            </a:extLst>
          </p:cNvPr>
          <p:cNvPicPr>
            <a:picLocks noChangeAspect="1"/>
          </p:cNvPicPr>
          <p:nvPr/>
        </p:nvPicPr>
        <p:blipFill>
          <a:blip r:embed="rId4"/>
          <a:stretch>
            <a:fillRect/>
          </a:stretch>
        </p:blipFill>
        <p:spPr>
          <a:xfrm>
            <a:off x="1061643" y="110545"/>
            <a:ext cx="869777" cy="780109"/>
          </a:xfrm>
          <a:prstGeom prst="rect">
            <a:avLst/>
          </a:prstGeom>
        </p:spPr>
      </p:pic>
    </p:spTree>
    <p:extLst>
      <p:ext uri="{BB962C8B-B14F-4D97-AF65-F5344CB8AC3E}">
        <p14:creationId xmlns:p14="http://schemas.microsoft.com/office/powerpoint/2010/main" val="5409661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2 Long Term Plan 2026-27</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425459659"/>
              </p:ext>
            </p:extLst>
          </p:nvPr>
        </p:nvGraphicFramePr>
        <p:xfrm>
          <a:off x="332786" y="471742"/>
          <a:ext cx="11467224" cy="6208074"/>
        </p:xfrm>
        <a:graphic>
          <a:graphicData uri="http://schemas.openxmlformats.org/drawingml/2006/table">
            <a:tbl>
              <a:tblPr firstRow="1" bandRow="1">
                <a:tableStyleId>{5C22544A-7EE6-4342-B048-85BDC9FD1C3A}</a:tableStyleId>
              </a:tblPr>
              <a:tblGrid>
                <a:gridCol w="1189709">
                  <a:extLst>
                    <a:ext uri="{9D8B030D-6E8A-4147-A177-3AD203B41FA5}">
                      <a16:colId xmlns:a16="http://schemas.microsoft.com/office/drawing/2014/main" val="385991600"/>
                    </a:ext>
                  </a:extLst>
                </a:gridCol>
                <a:gridCol w="2092255">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450440">
                  <a:extLst>
                    <a:ext uri="{9D8B030D-6E8A-4147-A177-3AD203B41FA5}">
                      <a16:colId xmlns:a16="http://schemas.microsoft.com/office/drawing/2014/main" val="1315738151"/>
                    </a:ext>
                  </a:extLst>
                </a:gridCol>
                <a:gridCol w="1703170">
                  <a:extLst>
                    <a:ext uri="{9D8B030D-6E8A-4147-A177-3AD203B41FA5}">
                      <a16:colId xmlns:a16="http://schemas.microsoft.com/office/drawing/2014/main" val="2573491699"/>
                    </a:ext>
                  </a:extLst>
                </a:gridCol>
                <a:gridCol w="120494">
                  <a:extLst>
                    <a:ext uri="{9D8B030D-6E8A-4147-A177-3AD203B41FA5}">
                      <a16:colId xmlns:a16="http://schemas.microsoft.com/office/drawing/2014/main" val="345752596"/>
                    </a:ext>
                  </a:extLst>
                </a:gridCol>
                <a:gridCol w="1637052">
                  <a:extLst>
                    <a:ext uri="{9D8B030D-6E8A-4147-A177-3AD203B41FA5}">
                      <a16:colId xmlns:a16="http://schemas.microsoft.com/office/drawing/2014/main" val="2335150482"/>
                    </a:ext>
                  </a:extLst>
                </a:gridCol>
                <a:gridCol w="213297">
                  <a:extLst>
                    <a:ext uri="{9D8B030D-6E8A-4147-A177-3AD203B41FA5}">
                      <a16:colId xmlns:a16="http://schemas.microsoft.com/office/drawing/2014/main" val="4046203905"/>
                    </a:ext>
                  </a:extLst>
                </a:gridCol>
                <a:gridCol w="1423755">
                  <a:extLst>
                    <a:ext uri="{9D8B030D-6E8A-4147-A177-3AD203B41FA5}">
                      <a16:colId xmlns:a16="http://schemas.microsoft.com/office/drawing/2014/main" val="3958640114"/>
                    </a:ext>
                  </a:extLst>
                </a:gridCol>
              </a:tblGrid>
              <a:tr h="494884">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Autumn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bg1">
                              <a:lumMod val="50000"/>
                            </a:schemeClr>
                          </a:solidFill>
                          <a:latin typeface="Amatic SC" panose="00000500000000000000" pitchFamily="2" charset="-79"/>
                          <a:cs typeface="Amatic SC" panose="00000500000000000000" pitchFamily="2" charset="-79"/>
                        </a:rPr>
                        <a:t>Autumn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09670">
                <a:tc>
                  <a:txBody>
                    <a:bodyPr/>
                    <a:lstStyle/>
                    <a:p>
                      <a:pPr algn="ctr"/>
                      <a:r>
                        <a:rPr lang="en-US" sz="1800" b="0" dirty="0">
                          <a:latin typeface="Amatic SC" panose="00000500000000000000" pitchFamily="2" charset="-79"/>
                          <a:cs typeface="Amatic SC" panose="00000500000000000000" pitchFamily="2" charset="-79"/>
                        </a:rPr>
                        <a:t>General Themes </a:t>
                      </a:r>
                      <a:endParaRPr lang="en-GB" sz="18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dirty="0">
                          <a:latin typeface="Amatic SC" panose="00000500000000000000" pitchFamily="2" charset="-79"/>
                          <a:cs typeface="Amatic SC" panose="00000500000000000000" pitchFamily="2" charset="-79"/>
                        </a:rPr>
                        <a:t>Super Lawns parkers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Amatic SC" panose="00000500000000000000" pitchFamily="2" charset="-79"/>
                          <a:cs typeface="Amatic SC" panose="00000500000000000000" pitchFamily="2" charset="-79"/>
                        </a:rPr>
                        <a:t>celebrations!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a:latin typeface="Amatic SC" panose="00000500000000000000" pitchFamily="2" charset="-79"/>
                          <a:cs typeface="Amatic SC" panose="00000500000000000000" pitchFamily="2" charset="-79"/>
                        </a:rPr>
                        <a:t>Once upon a ,,, poem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600" dirty="0">
                          <a:latin typeface="Amatic SC" panose="00000500000000000000" pitchFamily="2" charset="-79"/>
                          <a:cs typeface="Amatic SC" panose="00000500000000000000" pitchFamily="2" charset="-79"/>
                        </a:rPr>
                        <a:t>Where in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latin typeface="Amatic SC" panose="00000500000000000000" pitchFamily="2" charset="-79"/>
                          <a:cs typeface="Amatic SC" panose="00000500000000000000" pitchFamily="2" charset="-79"/>
                        </a:rPr>
                        <a:t>What’s growing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Amatic SC" panose="00000500000000000000" pitchFamily="2" charset="-79"/>
                          <a:cs typeface="Amatic SC" panose="00000500000000000000" pitchFamily="2" charset="-79"/>
                        </a:rPr>
                        <a:t>Wonderful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553106">
                <a:tc rowSpan="3">
                  <a:txBody>
                    <a:bodyPr/>
                    <a:lstStyle/>
                    <a:p>
                      <a:pPr algn="ctr"/>
                      <a:r>
                        <a:rPr lang="en-US" sz="950" b="0" dirty="0">
                          <a:latin typeface="Amatic SC" panose="00000500000000000000" pitchFamily="2" charset="-79"/>
                          <a:cs typeface="Amatic SC" panose="00000500000000000000" pitchFamily="2" charset="-79"/>
                        </a:rPr>
                        <a:t>Understanding the world</a:t>
                      </a:r>
                    </a:p>
                    <a:p>
                      <a:pPr algn="ctr"/>
                      <a:r>
                        <a:rPr lang="en-US" sz="950" b="0" dirty="0">
                          <a:latin typeface="Amatic SC" panose="00000500000000000000" pitchFamily="2" charset="-79"/>
                          <a:cs typeface="Amatic SC" panose="00000500000000000000" pitchFamily="2" charset="-79"/>
                        </a:rPr>
                        <a:t>RE / Festivals </a:t>
                      </a:r>
                    </a:p>
                    <a:p>
                      <a:pPr algn="ctr"/>
                      <a:endParaRPr lang="en-US" sz="950" b="0" dirty="0">
                        <a:latin typeface="Amatic SC" panose="00000500000000000000" pitchFamily="2" charset="-79"/>
                        <a:cs typeface="Amatic SC" panose="00000500000000000000" pitchFamily="2" charset="-79"/>
                      </a:endParaRPr>
                    </a:p>
                    <a:p>
                      <a:pPr algn="ctr"/>
                      <a:endParaRPr lang="en-US" sz="950" b="0" dirty="0">
                        <a:latin typeface="Amatic SC" panose="00000500000000000000" pitchFamily="2" charset="-79"/>
                        <a:cs typeface="Amatic SC" panose="00000500000000000000" pitchFamily="2" charset="-79"/>
                      </a:endParaRPr>
                    </a:p>
                    <a:p>
                      <a:pPr algn="ctr"/>
                      <a:endParaRPr lang="en-US" sz="950" b="0" dirty="0">
                        <a:latin typeface="Amatic SC" panose="00000500000000000000" pitchFamily="2" charset="-79"/>
                        <a:cs typeface="Amatic SC" panose="00000500000000000000" pitchFamily="2" charset="-79"/>
                      </a:endParaRPr>
                    </a:p>
                    <a:p>
                      <a:pPr algn="ctr"/>
                      <a:endParaRPr lang="en-US" sz="950" b="0" dirty="0">
                        <a:latin typeface="Amatic SC" panose="00000500000000000000" pitchFamily="2" charset="-79"/>
                        <a:cs typeface="Amatic SC" panose="00000500000000000000" pitchFamily="2" charset="-79"/>
                      </a:endParaRPr>
                    </a:p>
                    <a:p>
                      <a:pPr algn="ctr"/>
                      <a:endParaRPr lang="en-US" sz="950" b="0" dirty="0">
                        <a:latin typeface="Amatic SC" panose="00000500000000000000" pitchFamily="2" charset="-79"/>
                        <a:cs typeface="Amatic SC" panose="00000500000000000000" pitchFamily="2" charset="-79"/>
                      </a:endParaRPr>
                    </a:p>
                    <a:p>
                      <a:pPr algn="ctr"/>
                      <a:endParaRPr lang="en-US" sz="950" b="0" dirty="0">
                        <a:latin typeface="Amatic SC" panose="00000500000000000000" pitchFamily="2" charset="-79"/>
                        <a:cs typeface="Amatic SC" panose="00000500000000000000" pitchFamily="2" charset="-79"/>
                      </a:endParaRPr>
                    </a:p>
                    <a:p>
                      <a:pPr algn="ctr"/>
                      <a:endParaRPr lang="en-US" sz="950" b="0" dirty="0">
                        <a:latin typeface="Amatic SC" panose="00000500000000000000" pitchFamily="2" charset="-79"/>
                        <a:cs typeface="Amatic SC" panose="00000500000000000000" pitchFamily="2" charset="-79"/>
                      </a:endParaRPr>
                    </a:p>
                    <a:p>
                      <a:pPr algn="ctr"/>
                      <a:endParaRPr lang="en-US" sz="950" b="0" dirty="0">
                        <a:latin typeface="Amatic SC" panose="00000500000000000000" pitchFamily="2" charset="-79"/>
                        <a:cs typeface="Amatic SC" panose="00000500000000000000" pitchFamily="2" charset="-79"/>
                      </a:endParaRPr>
                    </a:p>
                    <a:p>
                      <a:pPr algn="ctr"/>
                      <a:endParaRPr lang="en-US" sz="950" b="0" dirty="0">
                        <a:latin typeface="Amatic SC" panose="00000500000000000000" pitchFamily="2" charset="-79"/>
                        <a:cs typeface="Amatic SC" panose="00000500000000000000" pitchFamily="2" charset="-79"/>
                      </a:endParaRPr>
                    </a:p>
                    <a:p>
                      <a:pPr algn="ctr"/>
                      <a:endParaRPr lang="en-US" sz="950" b="0" dirty="0">
                        <a:latin typeface="Amatic SC" panose="00000500000000000000" pitchFamily="2" charset="-79"/>
                        <a:cs typeface="Amatic SC" panose="00000500000000000000" pitchFamily="2" charset="-79"/>
                      </a:endParaRPr>
                    </a:p>
                    <a:p>
                      <a:pPr algn="ctr"/>
                      <a:endParaRPr lang="en-US" sz="950" b="0" dirty="0">
                        <a:latin typeface="Amatic SC" panose="00000500000000000000" pitchFamily="2" charset="-79"/>
                        <a:cs typeface="Amatic SC" panose="00000500000000000000" pitchFamily="2" charset="-79"/>
                      </a:endParaRPr>
                    </a:p>
                    <a:p>
                      <a:pPr algn="ctr"/>
                      <a:endParaRPr lang="en-US" sz="950" b="0" dirty="0">
                        <a:latin typeface="Amatic SC" panose="00000500000000000000" pitchFamily="2" charset="-79"/>
                        <a:cs typeface="Amatic SC" panose="00000500000000000000" pitchFamily="2" charset="-79"/>
                      </a:endParaRPr>
                    </a:p>
                    <a:p>
                      <a:pPr algn="ctr"/>
                      <a:endParaRPr lang="en-US" sz="950" b="0" dirty="0">
                        <a:latin typeface="Amatic SC" panose="00000500000000000000" pitchFamily="2" charset="-79"/>
                        <a:cs typeface="Amatic SC" panose="00000500000000000000" pitchFamily="2" charset="-79"/>
                      </a:endParaRPr>
                    </a:p>
                    <a:p>
                      <a:pPr algn="ctr"/>
                      <a:endParaRPr lang="en-US" sz="950" b="0" dirty="0">
                        <a:latin typeface="Amatic SC" panose="00000500000000000000" pitchFamily="2" charset="-79"/>
                        <a:cs typeface="Amatic SC" panose="00000500000000000000" pitchFamily="2" charset="-79"/>
                      </a:endParaRPr>
                    </a:p>
                    <a:p>
                      <a:pPr algn="ctr"/>
                      <a:endParaRPr lang="en-US" sz="950" b="0" dirty="0">
                        <a:latin typeface="Amatic SC" panose="00000500000000000000" pitchFamily="2" charset="-79"/>
                        <a:cs typeface="Amatic SC" panose="00000500000000000000" pitchFamily="2" charset="-79"/>
                      </a:endParaRPr>
                    </a:p>
                    <a:p>
                      <a:pPr algn="ctr"/>
                      <a:endParaRPr lang="en-US" sz="950" b="0" dirty="0">
                        <a:latin typeface="Amatic SC" panose="00000500000000000000" pitchFamily="2" charset="-79"/>
                        <a:cs typeface="Amatic SC" panose="00000500000000000000" pitchFamily="2" charset="-79"/>
                      </a:endParaRPr>
                    </a:p>
                    <a:p>
                      <a:pPr algn="ctr"/>
                      <a:endParaRPr lang="en-US" sz="950" b="0" dirty="0">
                        <a:latin typeface="Amatic SC" panose="00000500000000000000" pitchFamily="2" charset="-79"/>
                        <a:cs typeface="Amatic SC" panose="00000500000000000000" pitchFamily="2" charset="-79"/>
                      </a:endParaRPr>
                    </a:p>
                    <a:p>
                      <a:pPr algn="ctr"/>
                      <a:r>
                        <a:rPr lang="en-US" sz="950" b="0" dirty="0">
                          <a:latin typeface="Amatic SC" panose="00000500000000000000" pitchFamily="2" charset="-79"/>
                          <a:cs typeface="Amatic SC" panose="00000500000000000000" pitchFamily="2" charset="-79"/>
                        </a:rPr>
                        <a:t>We enable children to develop a positive sense of themselves and others and learn how to form positive and respectful relationships. </a:t>
                      </a:r>
                    </a:p>
                    <a:p>
                      <a:pPr algn="ctr"/>
                      <a:endParaRPr lang="en-US" sz="950" b="0" dirty="0">
                        <a:latin typeface="Amatic SC" panose="00000500000000000000" pitchFamily="2" charset="-79"/>
                        <a:cs typeface="Amatic SC" panose="00000500000000000000" pitchFamily="2" charset="-79"/>
                      </a:endParaRPr>
                    </a:p>
                    <a:p>
                      <a:pPr algn="ctr"/>
                      <a:r>
                        <a:rPr lang="en-US" sz="950" b="0" dirty="0">
                          <a:latin typeface="Amatic SC" panose="00000500000000000000" pitchFamily="2" charset="-79"/>
                          <a:cs typeface="Amatic SC" panose="00000500000000000000" pitchFamily="2" charset="-79"/>
                        </a:rPr>
                        <a:t> They will begin to understand and value the differences of individuals and groups within their own community. </a:t>
                      </a:r>
                    </a:p>
                    <a:p>
                      <a:pPr algn="ctr"/>
                      <a:endParaRPr lang="en-US" sz="950" b="0" dirty="0">
                        <a:latin typeface="Amatic SC" panose="00000500000000000000" pitchFamily="2" charset="-79"/>
                        <a:cs typeface="Amatic SC" panose="00000500000000000000" pitchFamily="2" charset="-79"/>
                      </a:endParaRPr>
                    </a:p>
                    <a:p>
                      <a:pPr algn="ctr"/>
                      <a:r>
                        <a:rPr lang="en-US" sz="950" b="0" dirty="0">
                          <a:latin typeface="Amatic SC" panose="00000500000000000000" pitchFamily="2" charset="-79"/>
                          <a:cs typeface="Amatic SC" panose="00000500000000000000" pitchFamily="2" charset="-79"/>
                        </a:rPr>
                        <a:t>Children will have opportunity to develop their emerging moral and cultural awareness.</a:t>
                      </a:r>
                      <a:endParaRPr lang="en-GB" sz="950" b="0" dirty="0">
                        <a:solidFill>
                          <a:schemeClr val="tx1"/>
                        </a:solidFill>
                        <a:effectLst/>
                        <a:latin typeface="Amatic SC" panose="00000500000000000000" pitchFamily="2" charset="-79"/>
                        <a:ea typeface="Calibri" panose="020F0502020204030204" pitchFamily="34" charset="0"/>
                        <a:cs typeface="Amatic SC" panose="00000500000000000000" pitchFamily="2" charset="-79"/>
                      </a:endParaRPr>
                    </a:p>
                    <a:p>
                      <a:pPr algn="ctr"/>
                      <a:endParaRPr lang="en-US" sz="95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8">
                  <a:txBody>
                    <a:bodyPr/>
                    <a:lstStyle/>
                    <a:p>
                      <a:pPr algn="ctr"/>
                      <a:r>
                        <a:rPr lang="en-US" sz="1000" dirty="0">
                          <a:latin typeface="NTPrint" panose="03000400000000000000" pitchFamily="66" charset="0"/>
                        </a:rPr>
                        <a:t>Understanding the world involves guiding children to </a:t>
                      </a:r>
                      <a:r>
                        <a:rPr lang="en-US" sz="1000" b="1" dirty="0">
                          <a:latin typeface="NTPrint" panose="03000400000000000000" pitchFamily="66" charset="0"/>
                        </a:rPr>
                        <a:t>make sense of their physical world and their community</a:t>
                      </a:r>
                      <a:r>
                        <a:rPr lang="en-US" sz="1000" dirty="0">
                          <a:latin typeface="NTPrint" panose="03000400000000000000" pitchFamily="66" charset="0"/>
                        </a:rPr>
                        <a:t>.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endParaRPr lang="en-US" sz="1000" dirty="0">
                        <a:latin typeface="NTPrint"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879381019"/>
                  </a:ext>
                </a:extLst>
              </a:tr>
              <a:tr h="2752373">
                <a:tc vMerge="1">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r>
                        <a:rPr lang="en-US" sz="2400" b="1" dirty="0">
                          <a:latin typeface="Amatic SC" panose="00000500000000000000" pitchFamily="2" charset="-79"/>
                          <a:cs typeface="Amatic SC" panose="00000500000000000000" pitchFamily="2" charset="-79"/>
                        </a:rPr>
                        <a:t>RE / Festivals </a:t>
                      </a:r>
                    </a:p>
                    <a:p>
                      <a:pPr algn="ctr"/>
                      <a:endParaRPr lang="en-US" sz="2400" b="1" dirty="0">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dirty="0"/>
                    </a:p>
                    <a:p>
                      <a:pPr algn="ctr"/>
                      <a:r>
                        <a:rPr lang="en-US" sz="800" dirty="0"/>
                        <a:t> They will begin to understand and value the differences of individuals and groups within their own community. </a:t>
                      </a:r>
                    </a:p>
                    <a:p>
                      <a:pPr algn="ctr"/>
                      <a:endParaRPr lang="en-US" sz="800" dirty="0"/>
                    </a:p>
                    <a:p>
                      <a:pPr algn="ctr"/>
                      <a:r>
                        <a:rPr lang="en-US" sz="800" dirty="0"/>
                        <a:t>Children will have opportunity to develop their emerging moral and cultural awareness.</a:t>
                      </a: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GB" sz="1200" b="1" kern="1200" dirty="0">
                          <a:solidFill>
                            <a:srgbClr val="C00000"/>
                          </a:solidFill>
                          <a:effectLst/>
                          <a:latin typeface="NTPrint" panose="03000400000000000000" pitchFamily="66" charset="0"/>
                          <a:ea typeface="+mn-ea"/>
                          <a:cs typeface="+mn-cs"/>
                        </a:rPr>
                        <a:t>In Autumn Term Children will:</a:t>
                      </a:r>
                    </a:p>
                    <a:p>
                      <a:pPr algn="ctr"/>
                      <a:r>
                        <a:rPr lang="en-GB" sz="1200" b="0" kern="1200" dirty="0">
                          <a:solidFill>
                            <a:srgbClr val="FF0000"/>
                          </a:solidFill>
                          <a:effectLst/>
                          <a:latin typeface="NTPrint" panose="03000400000000000000" pitchFamily="66" charset="0"/>
                          <a:ea typeface="+mn-ea"/>
                          <a:cs typeface="+mn-cs"/>
                        </a:rPr>
                        <a:t>People and Communities</a:t>
                      </a:r>
                    </a:p>
                    <a:p>
                      <a:pPr marL="171450" lvl="0" indent="-171450" algn="ctr">
                        <a:buFont typeface="Arial" panose="020B0604020202020204" pitchFamily="34" charset="0"/>
                        <a:buChar char="•"/>
                      </a:pPr>
                      <a:r>
                        <a:rPr lang="en-GB" sz="1200" kern="1200" dirty="0">
                          <a:solidFill>
                            <a:schemeClr val="dk1"/>
                          </a:solidFill>
                          <a:effectLst/>
                          <a:latin typeface="NTPrint" panose="03000400000000000000" pitchFamily="66" charset="0"/>
                          <a:ea typeface="+mn-ea"/>
                          <a:cs typeface="+mn-cs"/>
                        </a:rPr>
                        <a:t>Show understanding of family by imitating scenes in play</a:t>
                      </a:r>
                    </a:p>
                    <a:p>
                      <a:pPr marL="171450" lvl="0" indent="-171450" algn="ctr">
                        <a:buFont typeface="Arial" panose="020B0604020202020204" pitchFamily="34" charset="0"/>
                        <a:buChar char="•"/>
                      </a:pPr>
                      <a:r>
                        <a:rPr lang="en-GB" sz="1200" kern="1200" dirty="0">
                          <a:solidFill>
                            <a:schemeClr val="dk1"/>
                          </a:solidFill>
                          <a:effectLst/>
                          <a:latin typeface="NTPrint" panose="03000400000000000000" pitchFamily="66" charset="0"/>
                          <a:ea typeface="+mn-ea"/>
                          <a:cs typeface="+mn-cs"/>
                        </a:rPr>
                        <a:t>Begin to explore and develop friendships</a:t>
                      </a:r>
                    </a:p>
                    <a:p>
                      <a:pPr marL="171450" lvl="0" indent="-171450" algn="ctr">
                        <a:buFont typeface="Arial" panose="020B0604020202020204" pitchFamily="34" charset="0"/>
                        <a:buChar char="•"/>
                      </a:pPr>
                      <a:r>
                        <a:rPr lang="en-GB" sz="1200" kern="1200" dirty="0">
                          <a:solidFill>
                            <a:schemeClr val="dk1"/>
                          </a:solidFill>
                          <a:effectLst/>
                          <a:latin typeface="NTPrint" panose="03000400000000000000" pitchFamily="66" charset="0"/>
                          <a:ea typeface="+mn-ea"/>
                          <a:cs typeface="+mn-cs"/>
                        </a:rPr>
                        <a:t>Explore celebrations, traditions and cultures – sharing their own</a:t>
                      </a:r>
                    </a:p>
                    <a:p>
                      <a:pPr algn="ctr"/>
                      <a:r>
                        <a:rPr lang="en-GB" sz="1200" b="0" kern="1200" dirty="0">
                          <a:solidFill>
                            <a:srgbClr val="FF0000"/>
                          </a:solidFill>
                          <a:effectLst/>
                          <a:latin typeface="NTPrint" panose="03000400000000000000" pitchFamily="66" charset="0"/>
                          <a:ea typeface="+mn-ea"/>
                          <a:cs typeface="+mn-cs"/>
                        </a:rPr>
                        <a:t>The World</a:t>
                      </a:r>
                    </a:p>
                    <a:p>
                      <a:pPr marL="171450" lvl="0" indent="-171450" algn="ctr">
                        <a:buFont typeface="Arial" panose="020B0604020202020204" pitchFamily="34" charset="0"/>
                        <a:buChar char="•"/>
                      </a:pPr>
                      <a:r>
                        <a:rPr lang="en-GB" sz="1200" kern="1200" dirty="0">
                          <a:solidFill>
                            <a:schemeClr val="dk1"/>
                          </a:solidFill>
                          <a:effectLst/>
                          <a:latin typeface="NTPrint" panose="03000400000000000000" pitchFamily="66" charset="0"/>
                          <a:ea typeface="+mn-ea"/>
                          <a:cs typeface="+mn-cs"/>
                        </a:rPr>
                        <a:t>Explore with small world equipment, showing interest in animals, plants and places</a:t>
                      </a:r>
                    </a:p>
                    <a:p>
                      <a:pPr marL="171450" lvl="0" indent="-171450" algn="ctr">
                        <a:buFont typeface="Arial" panose="020B0604020202020204" pitchFamily="34" charset="0"/>
                        <a:buChar char="•"/>
                      </a:pPr>
                      <a:r>
                        <a:rPr lang="en-GB" sz="1200" kern="1200" dirty="0">
                          <a:solidFill>
                            <a:schemeClr val="dk1"/>
                          </a:solidFill>
                          <a:effectLst/>
                          <a:latin typeface="NTPrint" panose="03000400000000000000" pitchFamily="66" charset="0"/>
                          <a:ea typeface="+mn-ea"/>
                          <a:cs typeface="+mn-cs"/>
                        </a:rPr>
                        <a:t>Notice differences and changes in the world around them – Seasonal change</a:t>
                      </a:r>
                    </a:p>
                    <a:p>
                      <a:pPr marL="171450" lvl="0" indent="-171450" algn="ctr">
                        <a:buFont typeface="Arial" panose="020B0604020202020204" pitchFamily="34" charset="0"/>
                        <a:buChar char="•"/>
                      </a:pPr>
                      <a:r>
                        <a:rPr lang="en-GB" sz="1200" kern="1200" dirty="0">
                          <a:solidFill>
                            <a:schemeClr val="dk1"/>
                          </a:solidFill>
                          <a:effectLst/>
                          <a:latin typeface="NTPrint" panose="03000400000000000000" pitchFamily="66" charset="0"/>
                          <a:ea typeface="+mn-ea"/>
                          <a:cs typeface="+mn-cs"/>
                        </a:rPr>
                        <a:t>Notice and name things in the places they live and play</a:t>
                      </a:r>
                    </a:p>
                    <a:p>
                      <a:pPr algn="ctr"/>
                      <a:r>
                        <a:rPr lang="en-GB" sz="1200" b="0" kern="1200" dirty="0">
                          <a:solidFill>
                            <a:srgbClr val="FF0000"/>
                          </a:solidFill>
                          <a:effectLst/>
                          <a:latin typeface="NTPrint" panose="03000400000000000000" pitchFamily="66" charset="0"/>
                          <a:ea typeface="+mn-ea"/>
                          <a:cs typeface="+mn-cs"/>
                        </a:rPr>
                        <a:t>Technology</a:t>
                      </a:r>
                    </a:p>
                    <a:p>
                      <a:pPr marL="171450" indent="-171450" algn="ctr">
                        <a:buFont typeface="Arial" panose="020B0604020202020204" pitchFamily="34" charset="0"/>
                        <a:buChar char="•"/>
                      </a:pPr>
                      <a:r>
                        <a:rPr lang="en-GB" sz="1200" kern="1200" dirty="0">
                          <a:solidFill>
                            <a:schemeClr val="dk1"/>
                          </a:solidFill>
                          <a:effectLst/>
                          <a:latin typeface="NTPrint" panose="03000400000000000000" pitchFamily="66" charset="0"/>
                          <a:ea typeface="+mn-ea"/>
                          <a:cs typeface="+mn-cs"/>
                        </a:rPr>
                        <a:t>Show interest in technology and show a desire to acquire skills- looking for switches, asking how something works</a:t>
                      </a:r>
                      <a:endParaRPr lang="en-GB" sz="1200" b="0" dirty="0">
                        <a:solidFill>
                          <a:schemeClr val="tx1"/>
                        </a:solidFill>
                        <a:effectLst/>
                        <a:latin typeface="NTPrint" panose="03000400000000000000" pitchFamily="66" charset="0"/>
                        <a:cs typeface="Amatic SC" panose="00000500000000000000" pitchFamily="2" charset="-79"/>
                      </a:endParaRPr>
                    </a:p>
                    <a:p>
                      <a:pPr marL="0" marR="0" lvl="0" indent="0" algn="ctr"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1200" b="1" dirty="0">
                          <a:solidFill>
                            <a:schemeClr val="tx1"/>
                          </a:solidFill>
                          <a:latin typeface="NTPrint" panose="03000400000000000000" pitchFamily="66" charset="0"/>
                        </a:rPr>
                        <a:t>REFLECTION</a:t>
                      </a:r>
                      <a:r>
                        <a:rPr lang="en-GB" sz="1200" b="1" baseline="0" dirty="0">
                          <a:solidFill>
                            <a:schemeClr val="tx1"/>
                          </a:solidFill>
                          <a:latin typeface="NTPrint" panose="03000400000000000000" pitchFamily="66" charset="0"/>
                        </a:rPr>
                        <a:t> TIME DAILY</a:t>
                      </a:r>
                      <a:endParaRPr lang="en-GB" sz="1200" b="1" dirty="0">
                        <a:solidFill>
                          <a:schemeClr val="tx1"/>
                        </a:solidFill>
                        <a:latin typeface="NTPrint" panose="03000400000000000000" pitchFamily="66" charset="0"/>
                      </a:endParaRPr>
                    </a:p>
                    <a:p>
                      <a:pPr marL="0" marR="0" lvl="0" indent="0" algn="l"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endParaRPr lang="en-GB" sz="1200" b="0" dirty="0">
                        <a:solidFill>
                          <a:schemeClr val="tx1"/>
                        </a:solidFill>
                        <a:effectLst/>
                        <a:latin typeface="NTPrint" panose="03000400000000000000" pitchFamily="66"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171450" indent="-171450">
                        <a:buFont typeface="Courier New" panose="02070309020205020404" pitchFamily="49" charset="0"/>
                        <a:buChar char="o"/>
                      </a:pPr>
                      <a:r>
                        <a:rPr lang="en-GB" sz="700" kern="1200" dirty="0">
                          <a:solidFill>
                            <a:schemeClr val="dk1"/>
                          </a:solidFill>
                          <a:effectLst/>
                          <a:latin typeface="+mn-lt"/>
                          <a:ea typeface="+mn-ea"/>
                          <a:cs typeface="+mn-cs"/>
                        </a:rPr>
                        <a:t>Guy Fawkes: compare and contrast character from stories, including figures from the past: looking at clothes</a:t>
                      </a:r>
                    </a:p>
                    <a:p>
                      <a:pPr algn="ctr"/>
                      <a:endParaRPr lang="en-GB" sz="700" kern="1200" dirty="0">
                        <a:solidFill>
                          <a:schemeClr val="dk1"/>
                        </a:solidFill>
                        <a:effectLst/>
                        <a:latin typeface="+mn-lt"/>
                        <a:ea typeface="+mn-ea"/>
                        <a:cs typeface="+mn-cs"/>
                      </a:endParaRPr>
                    </a:p>
                    <a:p>
                      <a:pPr marL="171450" indent="-171450" algn="l">
                        <a:buFont typeface="Courier New" panose="02070309020205020404" pitchFamily="49" charset="0"/>
                        <a:buChar char="o"/>
                      </a:pPr>
                      <a:r>
                        <a:rPr lang="en-GB" sz="700" kern="1200" dirty="0">
                          <a:solidFill>
                            <a:schemeClr val="dk1"/>
                          </a:solidFill>
                          <a:effectLst/>
                          <a:latin typeface="+mn-lt"/>
                          <a:ea typeface="+mn-ea"/>
                          <a:cs typeface="+mn-cs"/>
                        </a:rPr>
                        <a:t>I can talk about significant</a:t>
                      </a:r>
                      <a:r>
                        <a:rPr lang="en-GB" sz="700" kern="1200" baseline="0" dirty="0">
                          <a:solidFill>
                            <a:schemeClr val="dk1"/>
                          </a:solidFill>
                          <a:effectLst/>
                          <a:latin typeface="+mn-lt"/>
                          <a:ea typeface="+mn-ea"/>
                          <a:cs typeface="+mn-cs"/>
                        </a:rPr>
                        <a:t> events in my own experience</a:t>
                      </a:r>
                      <a:endParaRPr lang="en-GB" sz="700" kern="1200" dirty="0">
                        <a:solidFill>
                          <a:schemeClr val="dk1"/>
                        </a:solidFill>
                        <a:effectLst/>
                        <a:latin typeface="+mn-lt"/>
                        <a:ea typeface="+mn-ea"/>
                        <a:cs typeface="+mn-cs"/>
                      </a:endParaRPr>
                    </a:p>
                    <a:p>
                      <a:pPr algn="ctr"/>
                      <a:endParaRPr lang="en-GB" sz="700" kern="1200" dirty="0">
                        <a:solidFill>
                          <a:schemeClr val="dk1"/>
                        </a:solidFill>
                        <a:effectLst/>
                        <a:latin typeface="+mn-lt"/>
                        <a:ea typeface="+mn-ea"/>
                        <a:cs typeface="+mn-cs"/>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kern="1200" dirty="0">
                          <a:solidFill>
                            <a:schemeClr val="dk1"/>
                          </a:solidFill>
                          <a:effectLst/>
                          <a:latin typeface="+mn-lt"/>
                          <a:ea typeface="+mn-ea"/>
                          <a:cs typeface="+mn-cs"/>
                        </a:rPr>
                        <a:t>I can talk about why things happen: making bread</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kern="1200" dirty="0">
                          <a:solidFill>
                            <a:schemeClr val="dk1"/>
                          </a:solidFill>
                          <a:effectLst/>
                          <a:latin typeface="+mn-lt"/>
                          <a:ea typeface="+mn-ea"/>
                          <a:cs typeface="+mn-cs"/>
                        </a:rPr>
                        <a:t>I can recognise and describe special times</a:t>
                      </a:r>
                      <a:r>
                        <a:rPr lang="en-GB" sz="700" kern="1200" baseline="0" dirty="0">
                          <a:solidFill>
                            <a:schemeClr val="dk1"/>
                          </a:solidFill>
                          <a:effectLst/>
                          <a:latin typeface="+mn-lt"/>
                          <a:ea typeface="+mn-ea"/>
                          <a:cs typeface="+mn-cs"/>
                        </a:rPr>
                        <a:t> or events for family or friends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700" dirty="0">
                          <a:solidFill>
                            <a:schemeClr val="tx1"/>
                          </a:solidFill>
                          <a:latin typeface="+mn-lt"/>
                        </a:rPr>
                        <a:t>REFELCTION</a:t>
                      </a:r>
                      <a:r>
                        <a:rPr lang="en-GB" sz="700" baseline="0" dirty="0">
                          <a:solidFill>
                            <a:schemeClr val="tx1"/>
                          </a:solidFill>
                          <a:latin typeface="+mn-lt"/>
                        </a:rPr>
                        <a:t> TIME DAILY</a:t>
                      </a:r>
                      <a:endParaRPr lang="en-GB" sz="700" dirty="0">
                        <a:solidFill>
                          <a:schemeClr val="tx1"/>
                        </a:solidFill>
                        <a:latin typeface="+mn-lt"/>
                      </a:endParaRPr>
                    </a:p>
                    <a:p>
                      <a:pPr marL="0" marR="0" lvl="0" indent="0" algn="l"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GB" sz="1200" b="1" kern="1200" dirty="0">
                          <a:solidFill>
                            <a:srgbClr val="C00000"/>
                          </a:solidFill>
                          <a:effectLst/>
                          <a:latin typeface="NTPrint" panose="03000400000000000000" pitchFamily="66" charset="0"/>
                          <a:ea typeface="+mn-ea"/>
                          <a:cs typeface="+mn-cs"/>
                        </a:rPr>
                        <a:t>In Spring Term Children will:</a:t>
                      </a:r>
                    </a:p>
                    <a:p>
                      <a:pPr algn="ctr"/>
                      <a:r>
                        <a:rPr lang="en-GB" sz="1200" b="0" kern="1200" dirty="0">
                          <a:solidFill>
                            <a:srgbClr val="FF0000"/>
                          </a:solidFill>
                          <a:effectLst/>
                          <a:latin typeface="NTPrint" panose="03000400000000000000" pitchFamily="66" charset="0"/>
                          <a:ea typeface="+mn-ea"/>
                          <a:cs typeface="+mn-cs"/>
                        </a:rPr>
                        <a:t>People and Communities</a:t>
                      </a:r>
                    </a:p>
                    <a:p>
                      <a:pPr lvl="0" algn="ctr"/>
                      <a:r>
                        <a:rPr lang="en-GB" sz="1200" kern="1200" dirty="0">
                          <a:solidFill>
                            <a:schemeClr val="dk1"/>
                          </a:solidFill>
                          <a:effectLst/>
                          <a:latin typeface="NTPrint" panose="03000400000000000000" pitchFamily="66" charset="0"/>
                          <a:ea typeface="+mn-ea"/>
                          <a:cs typeface="+mn-cs"/>
                        </a:rPr>
                        <a:t>Talk about significant things in their life (present/past)</a:t>
                      </a:r>
                    </a:p>
                    <a:p>
                      <a:pPr lvl="0" algn="ctr"/>
                      <a:r>
                        <a:rPr lang="en-GB" sz="1200" kern="1200" dirty="0">
                          <a:solidFill>
                            <a:schemeClr val="dk1"/>
                          </a:solidFill>
                          <a:effectLst/>
                          <a:latin typeface="NTPrint" panose="03000400000000000000" pitchFamily="66" charset="0"/>
                          <a:ea typeface="+mn-ea"/>
                          <a:cs typeface="+mn-cs"/>
                        </a:rPr>
                        <a:t>Show interest in the things people do (jobs)</a:t>
                      </a:r>
                    </a:p>
                    <a:p>
                      <a:pPr algn="ctr"/>
                      <a:r>
                        <a:rPr lang="en-GB" sz="1200" kern="1200" dirty="0">
                          <a:solidFill>
                            <a:srgbClr val="C00000"/>
                          </a:solidFill>
                          <a:effectLst/>
                          <a:latin typeface="NTPrint" panose="03000400000000000000" pitchFamily="66" charset="0"/>
                          <a:ea typeface="+mn-ea"/>
                          <a:cs typeface="+mn-cs"/>
                        </a:rPr>
                        <a:t> </a:t>
                      </a:r>
                      <a:r>
                        <a:rPr lang="en-GB" sz="1200" b="0" kern="1200" dirty="0">
                          <a:solidFill>
                            <a:srgbClr val="FF0000"/>
                          </a:solidFill>
                          <a:effectLst/>
                          <a:latin typeface="NTPrint" panose="03000400000000000000" pitchFamily="66" charset="0"/>
                          <a:ea typeface="+mn-ea"/>
                          <a:cs typeface="+mn-cs"/>
                        </a:rPr>
                        <a:t>The World</a:t>
                      </a:r>
                    </a:p>
                    <a:p>
                      <a:pPr lvl="0" algn="ctr"/>
                      <a:r>
                        <a:rPr lang="en-GB" sz="1200" kern="1200" dirty="0">
                          <a:solidFill>
                            <a:schemeClr val="dk1"/>
                          </a:solidFill>
                          <a:effectLst/>
                          <a:latin typeface="NTPrint" panose="03000400000000000000" pitchFamily="66" charset="0"/>
                          <a:ea typeface="+mn-ea"/>
                          <a:cs typeface="+mn-cs"/>
                        </a:rPr>
                        <a:t>Make comments about the place where they live and play</a:t>
                      </a:r>
                    </a:p>
                    <a:p>
                      <a:pPr lvl="0" algn="ctr"/>
                      <a:r>
                        <a:rPr lang="en-GB" sz="1200" kern="1200" dirty="0">
                          <a:solidFill>
                            <a:schemeClr val="dk1"/>
                          </a:solidFill>
                          <a:effectLst/>
                          <a:latin typeface="NTPrint" panose="03000400000000000000" pitchFamily="66" charset="0"/>
                          <a:ea typeface="+mn-ea"/>
                          <a:cs typeface="+mn-cs"/>
                        </a:rPr>
                        <a:t>Talk about things they have seen and experienced – Make comparisons with other parts of the world.</a:t>
                      </a:r>
                    </a:p>
                    <a:p>
                      <a:pPr lvl="0" algn="ctr"/>
                      <a:r>
                        <a:rPr lang="en-GB" sz="1200" kern="1200" dirty="0">
                          <a:solidFill>
                            <a:schemeClr val="dk1"/>
                          </a:solidFill>
                          <a:effectLst/>
                          <a:latin typeface="NTPrint" panose="03000400000000000000" pitchFamily="66" charset="0"/>
                          <a:ea typeface="+mn-ea"/>
                          <a:cs typeface="+mn-cs"/>
                        </a:rPr>
                        <a:t> </a:t>
                      </a:r>
                      <a:r>
                        <a:rPr lang="en-GB" sz="1200" b="0" kern="1200" dirty="0">
                          <a:solidFill>
                            <a:srgbClr val="FF0000"/>
                          </a:solidFill>
                          <a:effectLst/>
                          <a:latin typeface="NTPrint" panose="03000400000000000000" pitchFamily="66" charset="0"/>
                          <a:ea typeface="+mn-ea"/>
                          <a:cs typeface="+mn-cs"/>
                        </a:rPr>
                        <a:t>Technology</a:t>
                      </a:r>
                    </a:p>
                    <a:p>
                      <a:pPr lvl="0" algn="ctr"/>
                      <a:r>
                        <a:rPr lang="en-GB" sz="1200" kern="1200" dirty="0">
                          <a:solidFill>
                            <a:schemeClr val="dk1"/>
                          </a:solidFill>
                          <a:effectLst/>
                          <a:latin typeface="NTPrint" panose="03000400000000000000" pitchFamily="66" charset="0"/>
                          <a:ea typeface="+mn-ea"/>
                          <a:cs typeface="+mn-cs"/>
                        </a:rPr>
                        <a:t>Know how to operate simple equipment </a:t>
                      </a:r>
                      <a:r>
                        <a:rPr lang="en-GB" sz="1200" kern="1200" dirty="0" err="1">
                          <a:solidFill>
                            <a:schemeClr val="dk1"/>
                          </a:solidFill>
                          <a:effectLst/>
                          <a:latin typeface="NTPrint" panose="03000400000000000000" pitchFamily="66" charset="0"/>
                          <a:ea typeface="+mn-ea"/>
                          <a:cs typeface="+mn-cs"/>
                        </a:rPr>
                        <a:t>Eg</a:t>
                      </a:r>
                      <a:r>
                        <a:rPr lang="en-GB" sz="1200" kern="1200" dirty="0">
                          <a:solidFill>
                            <a:schemeClr val="dk1"/>
                          </a:solidFill>
                          <a:effectLst/>
                          <a:latin typeface="NTPrint" panose="03000400000000000000" pitchFamily="66" charset="0"/>
                          <a:ea typeface="+mn-ea"/>
                          <a:cs typeface="+mn-cs"/>
                        </a:rPr>
                        <a:t> CD player, take a photograph</a:t>
                      </a:r>
                    </a:p>
                    <a:p>
                      <a:pPr algn="ctr"/>
                      <a:r>
                        <a:rPr lang="en-GB" sz="1200" kern="1200" dirty="0">
                          <a:solidFill>
                            <a:schemeClr val="dk1"/>
                          </a:solidFill>
                          <a:effectLst/>
                          <a:latin typeface="NTPrint" panose="03000400000000000000" pitchFamily="66" charset="0"/>
                          <a:ea typeface="+mn-ea"/>
                          <a:cs typeface="+mn-cs"/>
                        </a:rPr>
                        <a:t>Explore with remote controls, buttons, knobs and pulleys to make things work</a:t>
                      </a:r>
                    </a:p>
                    <a:p>
                      <a:pPr marL="0" marR="0" lvl="0" indent="0" algn="ctr"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1200" b="1" dirty="0">
                          <a:solidFill>
                            <a:schemeClr val="tx1"/>
                          </a:solidFill>
                          <a:latin typeface="NTPrint" panose="03000400000000000000" pitchFamily="66" charset="0"/>
                        </a:rPr>
                        <a:t>REFLECTION</a:t>
                      </a:r>
                      <a:r>
                        <a:rPr lang="en-GB" sz="1200" b="1" baseline="0" dirty="0">
                          <a:solidFill>
                            <a:schemeClr val="tx1"/>
                          </a:solidFill>
                          <a:latin typeface="NTPrint" panose="03000400000000000000" pitchFamily="66" charset="0"/>
                        </a:rPr>
                        <a:t> TIME DAILY</a:t>
                      </a:r>
                      <a:endParaRPr lang="en-GB" sz="1200" b="1" dirty="0">
                        <a:solidFill>
                          <a:schemeClr val="tx1"/>
                        </a:solidFill>
                        <a:latin typeface="NTPrint" panose="03000400000000000000" pitchFamily="66" charset="0"/>
                      </a:endParaRPr>
                    </a:p>
                    <a:p>
                      <a:pPr algn="ctr"/>
                      <a:endParaRPr lang="en-US" sz="1200" b="0" dirty="0">
                        <a:solidFill>
                          <a:schemeClr val="tx1"/>
                        </a:solidFill>
                        <a:effectLst/>
                        <a:latin typeface="NTPrint" panose="03000400000000000000" pitchFamily="66"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171450" indent="-171450">
                        <a:buFont typeface="Courier New" panose="02070309020205020404" pitchFamily="49" charset="0"/>
                        <a:buChar char="o"/>
                      </a:pPr>
                      <a:r>
                        <a:rPr lang="en-GB" sz="700" kern="1200" dirty="0">
                          <a:solidFill>
                            <a:schemeClr val="dk1"/>
                          </a:solidFill>
                          <a:effectLst/>
                          <a:latin typeface="+mn-lt"/>
                          <a:ea typeface="+mn-ea"/>
                          <a:cs typeface="+mn-cs"/>
                        </a:rPr>
                        <a:t>Similarities and differences between countries/environments/Africa/Animals using </a:t>
                      </a:r>
                      <a:r>
                        <a:rPr lang="en-GB" sz="700" kern="1200" dirty="0" err="1">
                          <a:solidFill>
                            <a:schemeClr val="dk1"/>
                          </a:solidFill>
                          <a:effectLst/>
                          <a:latin typeface="+mn-lt"/>
                          <a:ea typeface="+mn-ea"/>
                          <a:cs typeface="+mn-cs"/>
                        </a:rPr>
                        <a:t>Handa’s</a:t>
                      </a:r>
                      <a:r>
                        <a:rPr lang="en-GB" sz="700" kern="1200" dirty="0">
                          <a:solidFill>
                            <a:schemeClr val="dk1"/>
                          </a:solidFill>
                          <a:effectLst/>
                          <a:latin typeface="+mn-lt"/>
                          <a:ea typeface="+mn-ea"/>
                          <a:cs typeface="+mn-cs"/>
                        </a:rPr>
                        <a:t> Hen</a:t>
                      </a:r>
                    </a:p>
                    <a:p>
                      <a:pPr marL="171450" indent="-171450">
                        <a:buFont typeface="Courier New" panose="02070309020205020404" pitchFamily="49" charset="0"/>
                        <a:buChar char="o"/>
                      </a:pPr>
                      <a:r>
                        <a:rPr lang="en-GB" sz="700" kern="1200" dirty="0">
                          <a:solidFill>
                            <a:schemeClr val="dk1"/>
                          </a:solidFill>
                          <a:effectLst/>
                          <a:latin typeface="+mn-lt"/>
                          <a:ea typeface="+mn-ea"/>
                          <a:cs typeface="+mn-cs"/>
                        </a:rPr>
                        <a:t>Maps of our journey to school/looking on Google Earth:</a:t>
                      </a:r>
                      <a:r>
                        <a:rPr lang="en-GB" sz="700" kern="1200" baseline="0" dirty="0">
                          <a:solidFill>
                            <a:schemeClr val="dk1"/>
                          </a:solidFill>
                          <a:effectLst/>
                          <a:latin typeface="+mn-lt"/>
                          <a:ea typeface="+mn-ea"/>
                          <a:cs typeface="+mn-cs"/>
                        </a:rPr>
                        <a:t> features of local environment, maps of local area comparing places on Google Earth: how are they similar/different?</a:t>
                      </a:r>
                      <a:endParaRPr lang="en-GB" sz="700" kern="1200" dirty="0">
                        <a:solidFill>
                          <a:schemeClr val="dk1"/>
                        </a:solidFill>
                        <a:effectLst/>
                        <a:latin typeface="+mn-lt"/>
                        <a:ea typeface="+mn-ea"/>
                        <a:cs typeface="+mn-cs"/>
                      </a:endParaRPr>
                    </a:p>
                    <a:p>
                      <a:pPr marL="171450" indent="-171450">
                        <a:buFont typeface="Courier New" panose="02070309020205020404" pitchFamily="49" charset="0"/>
                        <a:buChar char="o"/>
                      </a:pPr>
                      <a:r>
                        <a:rPr lang="en-GB" sz="700" kern="1200" dirty="0">
                          <a:solidFill>
                            <a:schemeClr val="dk1"/>
                          </a:solidFill>
                          <a:effectLst/>
                          <a:latin typeface="+mn-lt"/>
                          <a:ea typeface="+mn-ea"/>
                          <a:cs typeface="+mn-cs"/>
                        </a:rPr>
                        <a:t>I can describe special events (Easter)</a:t>
                      </a:r>
                    </a:p>
                    <a:p>
                      <a:pPr marL="171450" indent="-171450">
                        <a:buFont typeface="Courier New" panose="02070309020205020404" pitchFamily="49" charset="0"/>
                        <a:buChar char="o"/>
                      </a:pPr>
                      <a:r>
                        <a:rPr lang="en-GB" sz="700" kern="1200" dirty="0">
                          <a:solidFill>
                            <a:schemeClr val="dk1"/>
                          </a:solidFill>
                          <a:effectLst/>
                          <a:latin typeface="+mn-lt"/>
                          <a:ea typeface="+mn-ea"/>
                          <a:cs typeface="+mn-cs"/>
                        </a:rPr>
                        <a:t>Growth &amp; Change: chick life cycle</a:t>
                      </a:r>
                    </a:p>
                    <a:p>
                      <a:pPr marL="171450" indent="-171450">
                        <a:buFont typeface="Courier New" panose="02070309020205020404" pitchFamily="49" charset="0"/>
                        <a:buChar char="o"/>
                      </a:pPr>
                      <a:r>
                        <a:rPr lang="en-GB" sz="700" kern="1200" dirty="0">
                          <a:solidFill>
                            <a:schemeClr val="dk1"/>
                          </a:solidFill>
                          <a:effectLst/>
                          <a:latin typeface="+mn-lt"/>
                          <a:ea typeface="+mn-ea"/>
                          <a:cs typeface="+mn-cs"/>
                        </a:rPr>
                        <a:t>Environment: care can concern: chicks </a:t>
                      </a:r>
                    </a:p>
                    <a:p>
                      <a:pPr marL="171450" indent="-171450">
                        <a:buFont typeface="Courier New" panose="02070309020205020404" pitchFamily="49" charset="0"/>
                        <a:buChar char="o"/>
                      </a:pPr>
                      <a:r>
                        <a:rPr lang="en-GB" sz="700" kern="1200" dirty="0">
                          <a:solidFill>
                            <a:schemeClr val="dk1"/>
                          </a:solidFill>
                          <a:effectLst/>
                          <a:latin typeface="+mn-lt"/>
                          <a:ea typeface="+mn-ea"/>
                          <a:cs typeface="+mn-cs"/>
                        </a:rPr>
                        <a:t>I can tell you what a plant needs to grow (growing the beanstalk)</a:t>
                      </a:r>
                    </a:p>
                    <a:p>
                      <a:pPr marL="171450" indent="-171450">
                        <a:buFont typeface="Courier New" panose="02070309020205020404" pitchFamily="49" charset="0"/>
                        <a:buChar char="o"/>
                      </a:pPr>
                      <a:r>
                        <a:rPr lang="en-GB" sz="700" kern="1200" dirty="0">
                          <a:solidFill>
                            <a:schemeClr val="dk1"/>
                          </a:solidFill>
                          <a:effectLst/>
                          <a:latin typeface="+mn-lt"/>
                          <a:ea typeface="+mn-ea"/>
                          <a:cs typeface="+mn-cs"/>
                        </a:rPr>
                        <a:t>I can understand the key features of the life cycle</a:t>
                      </a:r>
                      <a:r>
                        <a:rPr lang="en-GB" sz="700" kern="1200" baseline="0" dirty="0">
                          <a:solidFill>
                            <a:schemeClr val="dk1"/>
                          </a:solidFill>
                          <a:effectLst/>
                          <a:latin typeface="+mn-lt"/>
                          <a:ea typeface="+mn-ea"/>
                          <a:cs typeface="+mn-cs"/>
                        </a:rPr>
                        <a:t> of a plant and animal</a:t>
                      </a:r>
                      <a:endParaRPr lang="en-GB" sz="700" kern="1200" dirty="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US" sz="700" b="0" dirty="0">
                        <a:solidFill>
                          <a:schemeClr val="tx1"/>
                        </a:solidFill>
                        <a:effectLst/>
                        <a:latin typeface="+mn-lt"/>
                        <a:cs typeface="Amatic SC" panose="00000500000000000000" pitchFamily="2" charset="-79"/>
                      </a:endParaRPr>
                    </a:p>
                    <a:p>
                      <a:pPr marL="0" marR="0" indent="0" algn="ctr"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700" dirty="0">
                          <a:solidFill>
                            <a:schemeClr val="tx1"/>
                          </a:solidFill>
                          <a:latin typeface="+mn-lt"/>
                        </a:rPr>
                        <a:t>REFELCTION</a:t>
                      </a:r>
                      <a:r>
                        <a:rPr lang="en-GB" sz="700" baseline="0" dirty="0">
                          <a:solidFill>
                            <a:schemeClr val="tx1"/>
                          </a:solidFill>
                          <a:latin typeface="+mn-lt"/>
                        </a:rPr>
                        <a:t> TIME DAILY</a:t>
                      </a:r>
                      <a:endParaRPr lang="en-GB" sz="700" dirty="0">
                        <a:solidFill>
                          <a:schemeClr val="tx1"/>
                        </a:solidFill>
                        <a:latin typeface="+mn-lt"/>
                      </a:endParaRPr>
                    </a:p>
                    <a:p>
                      <a:pPr marL="171450" indent="-171450">
                        <a:buFont typeface="Courier New" panose="02070309020205020404" pitchFamily="49" charset="0"/>
                        <a:buChar char="o"/>
                      </a:pPr>
                      <a:endParaRPr lang="en-US"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4">
                  <a:txBody>
                    <a:bodyPr/>
                    <a:lstStyle/>
                    <a:p>
                      <a:pPr algn="ctr">
                        <a:spcBef>
                          <a:spcPts val="0"/>
                        </a:spcBef>
                        <a:spcAft>
                          <a:spcPts val="0"/>
                        </a:spcAft>
                      </a:pPr>
                      <a:r>
                        <a:rPr lang="en-GB" sz="1200" b="1" kern="1200" dirty="0">
                          <a:solidFill>
                            <a:srgbClr val="C00000"/>
                          </a:solidFill>
                          <a:effectLst/>
                          <a:latin typeface="NTPrint" panose="03000400000000000000" pitchFamily="66" charset="0"/>
                          <a:ea typeface="+mn-ea"/>
                          <a:cs typeface="+mn-cs"/>
                        </a:rPr>
                        <a:t>In </a:t>
                      </a:r>
                      <a:r>
                        <a:rPr lang="en-GB" sz="1200" b="1" kern="1200" dirty="0" err="1">
                          <a:solidFill>
                            <a:srgbClr val="C00000"/>
                          </a:solidFill>
                          <a:effectLst/>
                          <a:latin typeface="NTPrint" panose="03000400000000000000" pitchFamily="66" charset="0"/>
                          <a:ea typeface="+mn-ea"/>
                          <a:cs typeface="+mn-cs"/>
                        </a:rPr>
                        <a:t>SummerTerm</a:t>
                      </a:r>
                      <a:r>
                        <a:rPr lang="en-GB" sz="1200" b="1" kern="1200" dirty="0">
                          <a:solidFill>
                            <a:srgbClr val="C00000"/>
                          </a:solidFill>
                          <a:effectLst/>
                          <a:latin typeface="NTPrint" panose="03000400000000000000" pitchFamily="66" charset="0"/>
                          <a:ea typeface="+mn-ea"/>
                          <a:cs typeface="+mn-cs"/>
                        </a:rPr>
                        <a:t> Children will:</a:t>
                      </a:r>
                    </a:p>
                    <a:p>
                      <a:pPr algn="ctr">
                        <a:spcBef>
                          <a:spcPts val="0"/>
                        </a:spcBef>
                        <a:spcAft>
                          <a:spcPts val="0"/>
                        </a:spcAft>
                      </a:pPr>
                      <a:r>
                        <a:rPr lang="en-GB" sz="1200" b="0" kern="1200" dirty="0">
                          <a:solidFill>
                            <a:srgbClr val="FF0000"/>
                          </a:solidFill>
                          <a:effectLst/>
                          <a:latin typeface="NTPrint" panose="03000400000000000000" pitchFamily="66" charset="0"/>
                          <a:ea typeface="+mn-ea"/>
                          <a:cs typeface="+mn-cs"/>
                        </a:rPr>
                        <a:t>People and Communities</a:t>
                      </a:r>
                    </a:p>
                    <a:p>
                      <a:pPr lvl="0" algn="ctr">
                        <a:spcBef>
                          <a:spcPts val="0"/>
                        </a:spcBef>
                        <a:spcAft>
                          <a:spcPts val="0"/>
                        </a:spcAft>
                      </a:pPr>
                      <a:r>
                        <a:rPr lang="en-GB" sz="1200" kern="1200" dirty="0">
                          <a:solidFill>
                            <a:schemeClr val="dk1"/>
                          </a:solidFill>
                          <a:effectLst/>
                          <a:latin typeface="NTPrint" panose="03000400000000000000" pitchFamily="66" charset="0"/>
                          <a:ea typeface="+mn-ea"/>
                          <a:cs typeface="+mn-cs"/>
                        </a:rPr>
                        <a:t>Begin to know some of the things that make them unique</a:t>
                      </a:r>
                    </a:p>
                    <a:p>
                      <a:pPr lvl="0" algn="ctr">
                        <a:spcBef>
                          <a:spcPts val="0"/>
                        </a:spcBef>
                        <a:spcAft>
                          <a:spcPts val="0"/>
                        </a:spcAft>
                      </a:pPr>
                      <a:r>
                        <a:rPr lang="en-GB" sz="1200" kern="1200" dirty="0">
                          <a:solidFill>
                            <a:schemeClr val="dk1"/>
                          </a:solidFill>
                          <a:effectLst/>
                          <a:latin typeface="NTPrint" panose="03000400000000000000" pitchFamily="66" charset="0"/>
                          <a:ea typeface="+mn-ea"/>
                          <a:cs typeface="+mn-cs"/>
                        </a:rPr>
                        <a:t>Begin to share and talk about times and people that are special to them</a:t>
                      </a:r>
                    </a:p>
                    <a:p>
                      <a:pPr lvl="0" algn="ctr">
                        <a:spcBef>
                          <a:spcPts val="0"/>
                        </a:spcBef>
                        <a:spcAft>
                          <a:spcPts val="0"/>
                        </a:spcAft>
                      </a:pPr>
                      <a:r>
                        <a:rPr lang="en-GB" sz="1200" kern="1200" dirty="0">
                          <a:solidFill>
                            <a:schemeClr val="dk1"/>
                          </a:solidFill>
                          <a:effectLst/>
                          <a:latin typeface="NTPrint" panose="03000400000000000000" pitchFamily="66" charset="0"/>
                          <a:ea typeface="+mn-ea"/>
                          <a:cs typeface="+mn-cs"/>
                        </a:rPr>
                        <a:t>Begin to recognise similarities and differences in the ways they and others celebrate and live. </a:t>
                      </a:r>
                    </a:p>
                    <a:p>
                      <a:pPr algn="ctr">
                        <a:spcBef>
                          <a:spcPts val="0"/>
                        </a:spcBef>
                        <a:spcAft>
                          <a:spcPts val="0"/>
                        </a:spcAft>
                      </a:pPr>
                      <a:r>
                        <a:rPr lang="en-GB" sz="1200" b="0" kern="1200" dirty="0">
                          <a:solidFill>
                            <a:srgbClr val="FF0000"/>
                          </a:solidFill>
                          <a:effectLst/>
                          <a:latin typeface="NTPrint" panose="03000400000000000000" pitchFamily="66" charset="0"/>
                          <a:ea typeface="+mn-ea"/>
                          <a:cs typeface="+mn-cs"/>
                        </a:rPr>
                        <a:t>The World</a:t>
                      </a:r>
                    </a:p>
                    <a:p>
                      <a:pPr lvl="0" algn="ctr">
                        <a:spcBef>
                          <a:spcPts val="0"/>
                        </a:spcBef>
                        <a:spcAft>
                          <a:spcPts val="0"/>
                        </a:spcAft>
                      </a:pPr>
                      <a:r>
                        <a:rPr lang="en-GB" sz="1200" kern="1200" dirty="0">
                          <a:solidFill>
                            <a:schemeClr val="dk1"/>
                          </a:solidFill>
                          <a:effectLst/>
                          <a:latin typeface="NTPrint" panose="03000400000000000000" pitchFamily="66" charset="0"/>
                          <a:ea typeface="+mn-ea"/>
                          <a:cs typeface="+mn-cs"/>
                        </a:rPr>
                        <a:t>Begin to talk about why things happen and how things work. (Sc)</a:t>
                      </a:r>
                    </a:p>
                    <a:p>
                      <a:pPr lvl="0" algn="ctr">
                        <a:spcBef>
                          <a:spcPts val="0"/>
                        </a:spcBef>
                        <a:spcAft>
                          <a:spcPts val="0"/>
                        </a:spcAft>
                      </a:pPr>
                      <a:r>
                        <a:rPr lang="en-GB" sz="1200" kern="1200" dirty="0">
                          <a:solidFill>
                            <a:schemeClr val="dk1"/>
                          </a:solidFill>
                          <a:effectLst/>
                          <a:latin typeface="NTPrint" panose="03000400000000000000" pitchFamily="66" charset="0"/>
                          <a:ea typeface="+mn-ea"/>
                          <a:cs typeface="+mn-cs"/>
                        </a:rPr>
                        <a:t>Begin to talk about where they live, its features and the things they do/ don’t like (</a:t>
                      </a:r>
                      <a:r>
                        <a:rPr lang="en-GB" sz="1200" kern="1200" dirty="0" err="1">
                          <a:solidFill>
                            <a:schemeClr val="dk1"/>
                          </a:solidFill>
                          <a:effectLst/>
                          <a:latin typeface="NTPrint" panose="03000400000000000000" pitchFamily="66" charset="0"/>
                          <a:ea typeface="+mn-ea"/>
                          <a:cs typeface="+mn-cs"/>
                        </a:rPr>
                        <a:t>Geog</a:t>
                      </a:r>
                      <a:r>
                        <a:rPr lang="en-GB" sz="1200" kern="1200" dirty="0">
                          <a:solidFill>
                            <a:schemeClr val="dk1"/>
                          </a:solidFill>
                          <a:effectLst/>
                          <a:latin typeface="NTPrint" panose="03000400000000000000" pitchFamily="66" charset="0"/>
                          <a:ea typeface="+mn-ea"/>
                          <a:cs typeface="+mn-cs"/>
                        </a:rPr>
                        <a:t>) </a:t>
                      </a:r>
                      <a:r>
                        <a:rPr lang="en-GB" sz="1200" kern="1200" dirty="0" err="1">
                          <a:solidFill>
                            <a:schemeClr val="dk1"/>
                          </a:solidFill>
                          <a:effectLst/>
                          <a:latin typeface="NTPrint" panose="03000400000000000000" pitchFamily="66" charset="0"/>
                          <a:ea typeface="+mn-ea"/>
                          <a:cs typeface="+mn-cs"/>
                        </a:rPr>
                        <a:t>Nautural</a:t>
                      </a:r>
                      <a:r>
                        <a:rPr lang="en-GB" sz="1200" kern="1200" dirty="0">
                          <a:solidFill>
                            <a:schemeClr val="dk1"/>
                          </a:solidFill>
                          <a:effectLst/>
                          <a:latin typeface="NTPrint" panose="03000400000000000000" pitchFamily="66" charset="0"/>
                          <a:ea typeface="+mn-ea"/>
                          <a:cs typeface="+mn-cs"/>
                        </a:rPr>
                        <a:t> or man-made</a:t>
                      </a:r>
                    </a:p>
                    <a:p>
                      <a:pPr algn="ctr">
                        <a:spcBef>
                          <a:spcPts val="0"/>
                        </a:spcBef>
                        <a:spcAft>
                          <a:spcPts val="0"/>
                        </a:spcAft>
                      </a:pPr>
                      <a:r>
                        <a:rPr lang="en-GB" sz="1200" b="0" kern="1200" dirty="0">
                          <a:solidFill>
                            <a:srgbClr val="FF0000"/>
                          </a:solidFill>
                          <a:effectLst/>
                          <a:latin typeface="NTPrint" panose="03000400000000000000" pitchFamily="66" charset="0"/>
                          <a:ea typeface="+mn-ea"/>
                          <a:cs typeface="+mn-cs"/>
                        </a:rPr>
                        <a:t>Technology</a:t>
                      </a:r>
                    </a:p>
                    <a:p>
                      <a:pPr lvl="0" algn="ctr">
                        <a:spcBef>
                          <a:spcPts val="0"/>
                        </a:spcBef>
                        <a:spcAft>
                          <a:spcPts val="0"/>
                        </a:spcAft>
                      </a:pPr>
                      <a:r>
                        <a:rPr lang="en-GB" sz="1200" kern="1200" dirty="0">
                          <a:solidFill>
                            <a:schemeClr val="dk1"/>
                          </a:solidFill>
                          <a:effectLst/>
                          <a:latin typeface="NTPrint" panose="03000400000000000000" pitchFamily="66" charset="0"/>
                          <a:ea typeface="+mn-ea"/>
                          <a:cs typeface="+mn-cs"/>
                        </a:rPr>
                        <a:t>Use ICT hardware- </a:t>
                      </a:r>
                      <a:r>
                        <a:rPr lang="en-GB" sz="1200" kern="1200" dirty="0" err="1">
                          <a:solidFill>
                            <a:schemeClr val="dk1"/>
                          </a:solidFill>
                          <a:effectLst/>
                          <a:latin typeface="NTPrint" panose="03000400000000000000" pitchFamily="66" charset="0"/>
                          <a:ea typeface="+mn-ea"/>
                          <a:cs typeface="+mn-cs"/>
                        </a:rPr>
                        <a:t>ipads</a:t>
                      </a:r>
                      <a:r>
                        <a:rPr lang="en-GB" sz="1200" kern="1200" dirty="0">
                          <a:solidFill>
                            <a:schemeClr val="dk1"/>
                          </a:solidFill>
                          <a:effectLst/>
                          <a:latin typeface="NTPrint" panose="03000400000000000000" pitchFamily="66" charset="0"/>
                          <a:ea typeface="+mn-ea"/>
                          <a:cs typeface="+mn-cs"/>
                        </a:rPr>
                        <a:t> for photographs</a:t>
                      </a:r>
                    </a:p>
                    <a:p>
                      <a:pPr algn="ctr">
                        <a:spcBef>
                          <a:spcPts val="0"/>
                        </a:spcBef>
                        <a:spcAft>
                          <a:spcPts val="0"/>
                        </a:spcAft>
                      </a:pPr>
                      <a:r>
                        <a:rPr lang="en-GB" sz="1200" kern="1200" dirty="0">
                          <a:solidFill>
                            <a:schemeClr val="dk1"/>
                          </a:solidFill>
                          <a:effectLst/>
                          <a:latin typeface="NTPrint" panose="03000400000000000000" pitchFamily="66" charset="0"/>
                          <a:ea typeface="+mn-ea"/>
                          <a:cs typeface="+mn-cs"/>
                        </a:rPr>
                        <a:t>Use art software on Smart to create images and artwork</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NTPrint" panose="03000400000000000000" pitchFamily="66" charset="0"/>
                        </a:rPr>
                        <a:t>REFLECTION</a:t>
                      </a:r>
                      <a:r>
                        <a:rPr lang="en-GB" sz="1200" b="1" baseline="0" dirty="0">
                          <a:solidFill>
                            <a:schemeClr val="tx1"/>
                          </a:solidFill>
                          <a:latin typeface="NTPrint" panose="03000400000000000000" pitchFamily="66" charset="0"/>
                        </a:rPr>
                        <a:t> TIME DAILY</a:t>
                      </a:r>
                      <a:endParaRPr lang="en-GB" sz="1200" b="1" dirty="0">
                        <a:solidFill>
                          <a:schemeClr val="tx1"/>
                        </a:solidFill>
                        <a:latin typeface="NTPrint"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Use </a:t>
                      </a:r>
                      <a:r>
                        <a:rPr lang="en-GB" sz="700" b="0" dirty="0" err="1">
                          <a:solidFill>
                            <a:schemeClr val="tx1"/>
                          </a:solidFill>
                          <a:effectLst/>
                          <a:latin typeface="+mn-lt"/>
                          <a:ea typeface="Calibri" panose="020F0502020204030204" pitchFamily="34" charset="0"/>
                          <a:cs typeface="Amatic SC" panose="00000500000000000000" pitchFamily="2" charset="-79"/>
                        </a:rPr>
                        <a:t>Handa’s</a:t>
                      </a:r>
                      <a:r>
                        <a:rPr lang="en-GB" sz="700" b="0" dirty="0">
                          <a:solidFill>
                            <a:schemeClr val="tx1"/>
                          </a:solidFill>
                          <a:effectLst/>
                          <a:latin typeface="+mn-lt"/>
                          <a:ea typeface="Calibri" panose="020F0502020204030204" pitchFamily="34" charset="0"/>
                          <a:cs typeface="Amatic SC" panose="00000500000000000000" pitchFamily="2" charset="-79"/>
                        </a:rPr>
                        <a:t> Surprise to explore a different country.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Discuss how they got to school and what mode of transport they used. Introduce the children to a range of transport and where they can be found.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at the difference between transport in this country and one other country. Encourage the children to make simple comparisons.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Use bee-bots on simple maps. Encourage the children to use navigational language.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talk about their homes and what there is to do near their homes?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out for children drawing/painting or constructing their homes.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Encourage them to comment on what their home is like. Show photos of the children’s homes and encourage them to draw comparisons.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rPr>
                        <a:t>Environments – Features of local environment Maps of local area Comparing places on Google Earth – how are they similar/different?</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the children to NASA and America.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children to significant figures who have been to space and begin to understand that these events happened before they were born.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differentiate between land and water.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To understand where dinosaurs are now and begin to understand that they were alive a very long time ago. </a:t>
                      </a:r>
                    </a:p>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Learn about what a palaeontologist is and how they explore really old artefacts. Introduce Mary Anning as the first female to find a fossil.</a:t>
                      </a:r>
                    </a:p>
                    <a:p>
                      <a:pPr>
                        <a:lnSpc>
                          <a:spcPct val="107000"/>
                        </a:lnSpc>
                        <a:spcAft>
                          <a:spcPts val="800"/>
                        </a:spcAft>
                      </a:pPr>
                      <a:endParaRPr lang="en-GB"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US" sz="700" dirty="0">
                          <a:latin typeface="+mn-lt"/>
                        </a:rPr>
                        <a:t>Materials: Floating / Sinking – boat building Metallic / non-metallic objects</a:t>
                      </a:r>
                    </a:p>
                    <a:p>
                      <a:pPr>
                        <a:lnSpc>
                          <a:spcPct val="107000"/>
                        </a:lnSpc>
                        <a:spcAft>
                          <a:spcPts val="800"/>
                        </a:spcAft>
                      </a:pPr>
                      <a:endParaRPr lang="en-US"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US" sz="700" b="0" dirty="0">
                          <a:solidFill>
                            <a:schemeClr val="tx1"/>
                          </a:solidFill>
                          <a:effectLst/>
                          <a:latin typeface="+mn-lt"/>
                          <a:ea typeface="Calibri" panose="020F0502020204030204" pitchFamily="34" charset="0"/>
                          <a:cs typeface="Amatic SC" panose="00000500000000000000" pitchFamily="2" charset="-79"/>
                        </a:rPr>
                        <a:t>Seasides long ago – Magic Grandad </a:t>
                      </a:r>
                      <a:endParaRPr lang="en-GB"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 </a:t>
                      </a:r>
                    </a:p>
                    <a:p>
                      <a:r>
                        <a:rPr lang="en-GB" sz="700" b="0" dirty="0">
                          <a:solidFill>
                            <a:schemeClr val="tx1"/>
                          </a:solidFill>
                          <a:effectLst/>
                          <a:latin typeface="+mn-lt"/>
                          <a:ea typeface="Calibri" panose="020F0502020204030204" pitchFamily="34" charset="0"/>
                          <a:cs typeface="Amatic SC" panose="00000500000000000000" pitchFamily="2" charset="-79"/>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171450" indent="-171450">
                        <a:lnSpc>
                          <a:spcPct val="100000"/>
                        </a:lnSpc>
                        <a:spcBef>
                          <a:spcPts val="100"/>
                        </a:spcBef>
                        <a:spcAft>
                          <a:spcPts val="800"/>
                        </a:spcAft>
                        <a:buFont typeface="Courier New" panose="02070309020205020404" pitchFamily="49" charset="0"/>
                        <a:buChar char="o"/>
                      </a:pPr>
                      <a:r>
                        <a:rPr lang="en-US" sz="700" dirty="0">
                          <a:latin typeface="+mn-lt"/>
                        </a:rPr>
                        <a:t>Materials: Floating / Sinking – boat building Metallic / non-metallic objects</a:t>
                      </a:r>
                      <a:endParaRPr lang="en-US" sz="700" b="0" dirty="0">
                        <a:solidFill>
                          <a:schemeClr val="tx1"/>
                        </a:solidFill>
                        <a:effectLst/>
                        <a:latin typeface="+mn-lt"/>
                        <a:ea typeface="Calibri" panose="020F0502020204030204" pitchFamily="34" charset="0"/>
                        <a:cs typeface="Amatic SC" panose="00000500000000000000" pitchFamily="2" charset="-79"/>
                      </a:endParaRPr>
                    </a:p>
                    <a:p>
                      <a:pPr marL="171450" marR="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US" sz="700" b="0" dirty="0">
                          <a:solidFill>
                            <a:schemeClr val="tx1"/>
                          </a:solidFill>
                          <a:effectLst/>
                          <a:latin typeface="+mn-lt"/>
                          <a:ea typeface="Calibri" panose="020F0502020204030204" pitchFamily="34" charset="0"/>
                          <a:cs typeface="Amatic SC" panose="00000500000000000000" pitchFamily="2" charset="-79"/>
                        </a:rPr>
                        <a:t>Seasides long ago – Magic Grandad </a:t>
                      </a:r>
                      <a:r>
                        <a:rPr lang="en-GB" sz="700" kern="1200" dirty="0">
                          <a:solidFill>
                            <a:schemeClr val="dk1"/>
                          </a:solidFill>
                          <a:effectLst/>
                          <a:latin typeface="+mn-lt"/>
                          <a:ea typeface="+mn-ea"/>
                          <a:cs typeface="+mn-cs"/>
                        </a:rPr>
                        <a:t>compare and contrast past and present </a:t>
                      </a:r>
                      <a:endParaRPr lang="en-US" sz="700" b="0" dirty="0">
                        <a:solidFill>
                          <a:schemeClr val="tx1"/>
                        </a:solidFill>
                        <a:effectLst/>
                        <a:latin typeface="+mn-lt"/>
                        <a:ea typeface="Calibri" panose="020F0502020204030204" pitchFamily="34" charset="0"/>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US" sz="700" dirty="0"/>
                        <a:t>Share non-fiction texts that offer an insight into contrasting environments.</a:t>
                      </a:r>
                    </a:p>
                    <a:p>
                      <a:pPr marL="171450" indent="-171450">
                        <a:lnSpc>
                          <a:spcPct val="100000"/>
                        </a:lnSpc>
                        <a:spcBef>
                          <a:spcPts val="100"/>
                        </a:spcBef>
                        <a:spcAft>
                          <a:spcPts val="800"/>
                        </a:spcAft>
                        <a:buFont typeface="Courier New" panose="02070309020205020404" pitchFamily="49" charset="0"/>
                        <a:buChar char="o"/>
                      </a:pPr>
                      <a:r>
                        <a:rPr lang="en-US" sz="700" dirty="0"/>
                        <a:t>Listen to how children communicate their understanding of their own environment and contrasting environments through conversation and in play.</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kern="1200" dirty="0">
                          <a:solidFill>
                            <a:schemeClr val="dk1"/>
                          </a:solidFill>
                          <a:effectLst/>
                          <a:latin typeface="+mn-lt"/>
                          <a:ea typeface="+mn-ea"/>
                          <a:cs typeface="+mn-cs"/>
                        </a:rPr>
                        <a:t>I can draw information from a simple</a:t>
                      </a:r>
                      <a:r>
                        <a:rPr lang="en-GB" sz="700" kern="1200" baseline="0" dirty="0">
                          <a:solidFill>
                            <a:schemeClr val="dk1"/>
                          </a:solidFill>
                          <a:effectLst/>
                          <a:latin typeface="+mn-lt"/>
                          <a:ea typeface="+mn-ea"/>
                          <a:cs typeface="+mn-cs"/>
                        </a:rPr>
                        <a:t> map</a:t>
                      </a:r>
                    </a:p>
                    <a:p>
                      <a:pPr marL="171450" marR="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kern="1200" baseline="0" dirty="0">
                          <a:solidFill>
                            <a:schemeClr val="dk1"/>
                          </a:solidFill>
                          <a:effectLst/>
                          <a:latin typeface="+mn-lt"/>
                          <a:ea typeface="+mn-ea"/>
                          <a:cs typeface="+mn-cs"/>
                        </a:rPr>
                        <a:t>I can talk about ways in which I can look after the environment </a:t>
                      </a:r>
                      <a:endParaRPr lang="en-GB" sz="700" kern="1200" dirty="0">
                        <a:solidFill>
                          <a:schemeClr val="dk1"/>
                        </a:solidFill>
                        <a:effectLst/>
                        <a:latin typeface="+mn-lt"/>
                        <a:ea typeface="+mn-ea"/>
                        <a:cs typeface="+mn-cs"/>
                      </a:endParaRPr>
                    </a:p>
                    <a:p>
                      <a:pPr marL="171450" indent="-171450">
                        <a:buFont typeface="Courier New" panose="02070309020205020404" pitchFamily="49" charset="0"/>
                        <a:buChar char="o"/>
                      </a:pPr>
                      <a:r>
                        <a:rPr lang="en-GB" sz="700" kern="1200" dirty="0">
                          <a:solidFill>
                            <a:schemeClr val="dk1"/>
                          </a:solidFill>
                          <a:effectLst/>
                          <a:latin typeface="+mn-lt"/>
                          <a:ea typeface="+mn-ea"/>
                          <a:cs typeface="+mn-cs"/>
                        </a:rPr>
                        <a:t>Pirate maps (maps of school to find treasure)</a:t>
                      </a:r>
                    </a:p>
                    <a:p>
                      <a:pPr marL="171450" indent="-171450">
                        <a:buFont typeface="Courier New" panose="02070309020205020404" pitchFamily="49" charset="0"/>
                        <a:buChar char="o"/>
                      </a:pPr>
                      <a:endParaRPr lang="en-GB" sz="700" kern="1200" dirty="0">
                        <a:solidFill>
                          <a:schemeClr val="dk1"/>
                        </a:solidFill>
                        <a:effectLst/>
                        <a:latin typeface="+mn-lt"/>
                        <a:ea typeface="+mn-ea"/>
                        <a:cs typeface="+mn-cs"/>
                      </a:endParaRPr>
                    </a:p>
                    <a:p>
                      <a:pPr marL="0" marR="0" indent="0" algn="ctr"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700" dirty="0">
                          <a:solidFill>
                            <a:schemeClr val="tx1"/>
                          </a:solidFill>
                          <a:latin typeface="+mn-lt"/>
                        </a:rPr>
                        <a:t>REFELCTION</a:t>
                      </a:r>
                      <a:r>
                        <a:rPr lang="en-GB" sz="700" baseline="0" dirty="0">
                          <a:solidFill>
                            <a:schemeClr val="tx1"/>
                          </a:solidFill>
                          <a:latin typeface="+mn-lt"/>
                        </a:rPr>
                        <a:t> TIME DAILY</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803441">
                <a:tc vMerge="1">
                  <a:txBody>
                    <a:bodyPr/>
                    <a:lstStyle/>
                    <a:p>
                      <a:pPr algn="ctr"/>
                      <a:r>
                        <a:rPr lang="en-US" sz="2400" b="1" dirty="0">
                          <a:latin typeface="Amatic SC" panose="00000500000000000000" pitchFamily="2" charset="-79"/>
                          <a:cs typeface="Amatic SC" panose="00000500000000000000" pitchFamily="2" charset="-79"/>
                        </a:rPr>
                        <a:t>RE / Festivals </a:t>
                      </a:r>
                    </a:p>
                    <a:p>
                      <a:pPr algn="ctr"/>
                      <a:r>
                        <a:rPr lang="en-US" sz="1100" dirty="0"/>
                        <a:t>RE is a compulsory part of the basic curriculum for all Reception age pupils, and should be taught according to this Agreed Syllabus for RE.</a:t>
                      </a:r>
                      <a:endParaRPr lang="en-GB" sz="11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int" panose="03000400000000000000" pitchFamily="66" charset="0"/>
                        </a:rPr>
                        <a:t>Tell us all about you…Which people are special to you, why?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int" panose="03000400000000000000" pitchFamily="66" charset="0"/>
                        </a:rPr>
                        <a:t>Being special: where do we belong?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baseline="0" dirty="0">
                          <a:solidFill>
                            <a:schemeClr val="bg1">
                              <a:lumMod val="50000"/>
                            </a:schemeClr>
                          </a:solidFill>
                          <a:effectLst/>
                          <a:latin typeface="NTPrint" panose="03000400000000000000" pitchFamily="66" charset="0"/>
                          <a:ea typeface="Calibri" panose="020F0502020204030204" pitchFamily="34" charset="0"/>
                          <a:cs typeface="Amatic SC" panose="00000500000000000000" pitchFamily="2" charset="-79"/>
                        </a:rPr>
                        <a:t>Family – past and present – Family trees.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baseline="0" dirty="0">
                          <a:solidFill>
                            <a:schemeClr val="bg1">
                              <a:lumMod val="50000"/>
                            </a:schemeClr>
                          </a:solidFill>
                          <a:effectLst/>
                          <a:latin typeface="NTPrint" panose="03000400000000000000" pitchFamily="66" charset="0"/>
                          <a:ea typeface="Calibri" panose="020F0502020204030204" pitchFamily="34" charset="0"/>
                          <a:cs typeface="Amatic SC" panose="00000500000000000000" pitchFamily="2" charset="-79"/>
                        </a:rPr>
                        <a:t>Being part of the Lawns Park family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int" panose="03000400000000000000" pitchFamily="66" charset="0"/>
                        </a:rPr>
                        <a:t>Which stories are special, why?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b="0" dirty="0">
                        <a:solidFill>
                          <a:schemeClr val="bg1">
                            <a:lumMod val="50000"/>
                          </a:schemeClr>
                        </a:solidFill>
                        <a:effectLst/>
                        <a:latin typeface="NTPrint" panose="03000400000000000000" pitchFamily="66"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int" panose="03000400000000000000" pitchFamily="66" charset="0"/>
                        </a:rPr>
                        <a:t>Autumn (seasonal change) / Christmas </a:t>
                      </a:r>
                    </a:p>
                    <a:p>
                      <a:pPr marL="0" marR="0" lvl="0" indent="0" algn="ctr" defTabSz="914400" rtl="0" eaLnBrk="1" fontAlgn="auto" latinLnBrk="0" hangingPunct="1">
                        <a:lnSpc>
                          <a:spcPct val="107000"/>
                        </a:lnSpc>
                        <a:spcBef>
                          <a:spcPts val="0"/>
                        </a:spcBef>
                        <a:spcAft>
                          <a:spcPts val="0"/>
                        </a:spcAft>
                        <a:buClrTx/>
                        <a:buSzTx/>
                        <a:buFont typeface="Arial" panose="020B0604020202020204" pitchFamily="34" charset="0"/>
                        <a:buNone/>
                        <a:tabLst/>
                        <a:defRPr/>
                      </a:pPr>
                      <a:r>
                        <a:rPr lang="en-US" sz="1200" b="0" dirty="0">
                          <a:solidFill>
                            <a:schemeClr val="bg1">
                              <a:lumMod val="50000"/>
                            </a:schemeClr>
                          </a:solidFill>
                          <a:latin typeface="NTPrint" panose="03000400000000000000" pitchFamily="66" charset="0"/>
                        </a:rPr>
                        <a:t>/Diwali /Weather/Consider the history behind some celebrations:</a:t>
                      </a:r>
                    </a:p>
                    <a:p>
                      <a:pPr marL="0" marR="0" lvl="0" indent="0" algn="ctr" defTabSz="914400" rtl="0" eaLnBrk="1" fontAlgn="auto" latinLnBrk="0" hangingPunct="1">
                        <a:lnSpc>
                          <a:spcPct val="107000"/>
                        </a:lnSpc>
                        <a:spcBef>
                          <a:spcPts val="0"/>
                        </a:spcBef>
                        <a:spcAft>
                          <a:spcPts val="0"/>
                        </a:spcAft>
                        <a:buClrTx/>
                        <a:buSzTx/>
                        <a:buFont typeface="Arial" panose="020B0604020202020204" pitchFamily="34" charset="0"/>
                        <a:buNone/>
                        <a:tabLst/>
                        <a:defRPr/>
                      </a:pPr>
                      <a:r>
                        <a:rPr lang="en-US" sz="1200" b="0" dirty="0">
                          <a:solidFill>
                            <a:schemeClr val="bg1">
                              <a:lumMod val="50000"/>
                            </a:schemeClr>
                          </a:solidFill>
                          <a:latin typeface="NTPrint" panose="03000400000000000000" pitchFamily="66" charset="0"/>
                        </a:rPr>
                        <a:t>History – Toys. What did your parents/ grandparents get for Christmas? </a:t>
                      </a:r>
                      <a:r>
                        <a:rPr lang="en-US" sz="1000" b="1" dirty="0">
                          <a:solidFill>
                            <a:srgbClr val="C00000"/>
                          </a:solidFill>
                          <a:latin typeface="NTPrint" panose="03000400000000000000" pitchFamily="66" charset="0"/>
                        </a:rPr>
                        <a:t>(KS1 Prep)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int" panose="03000400000000000000" pitchFamily="66" charset="0"/>
                        </a:rPr>
                        <a:t>Chinese new year</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int" panose="03000400000000000000" pitchFamily="66" charset="0"/>
                        </a:rPr>
                        <a:t>Science: </a:t>
                      </a:r>
                    </a:p>
                    <a:p>
                      <a:pPr marL="0" marR="0" lvl="0" indent="0" algn="ctr" defTabSz="914400" rtl="0" eaLnBrk="1" fontAlgn="auto" latinLnBrk="0" hangingPunct="1">
                        <a:lnSpc>
                          <a:spcPct val="107000"/>
                        </a:lnSpc>
                        <a:spcBef>
                          <a:spcPts val="0"/>
                        </a:spcBef>
                        <a:spcAft>
                          <a:spcPts val="0"/>
                        </a:spcAft>
                        <a:buClrTx/>
                        <a:buSzTx/>
                        <a:buFont typeface="Arial" panose="020B0604020202020204" pitchFamily="34" charset="0"/>
                        <a:buNone/>
                        <a:tabLst/>
                        <a:defRPr/>
                      </a:pPr>
                      <a:r>
                        <a:rPr lang="en-US" sz="1200" b="0" dirty="0">
                          <a:solidFill>
                            <a:schemeClr val="bg1">
                              <a:lumMod val="50000"/>
                            </a:schemeClr>
                          </a:solidFill>
                          <a:latin typeface="NTPrint" panose="03000400000000000000" pitchFamily="66" charset="0"/>
                        </a:rPr>
                        <a:t>  Changes in materials – Baking</a:t>
                      </a:r>
                    </a:p>
                    <a:p>
                      <a:pPr marL="0" marR="0" lvl="0" indent="0" algn="ctr" defTabSz="914400" rtl="0" eaLnBrk="1" fontAlgn="auto" latinLnBrk="0" hangingPunct="1">
                        <a:lnSpc>
                          <a:spcPct val="107000"/>
                        </a:lnSpc>
                        <a:spcBef>
                          <a:spcPts val="0"/>
                        </a:spcBef>
                        <a:spcAft>
                          <a:spcPts val="0"/>
                        </a:spcAft>
                        <a:buClrTx/>
                        <a:buSzTx/>
                        <a:buFont typeface="Arial" panose="020B0604020202020204" pitchFamily="34" charset="0"/>
                        <a:buNone/>
                        <a:tabLst/>
                        <a:defRPr/>
                      </a:pPr>
                      <a:r>
                        <a:rPr lang="en-US" sz="1200" b="0" dirty="0">
                          <a:solidFill>
                            <a:schemeClr val="bg1">
                              <a:lumMod val="50000"/>
                            </a:schemeClr>
                          </a:solidFill>
                          <a:latin typeface="NTPrint" panose="03000400000000000000" pitchFamily="66" charset="0"/>
                        </a:rPr>
                        <a:t>Floating and sinking: - materials</a:t>
                      </a:r>
                    </a:p>
                    <a:p>
                      <a:pPr marL="0" marR="0" lvl="0" indent="0" algn="ctr" defTabSz="914400" rtl="0" eaLnBrk="1" fontAlgn="auto" latinLnBrk="0" hangingPunct="1">
                        <a:lnSpc>
                          <a:spcPct val="107000"/>
                        </a:lnSpc>
                        <a:spcBef>
                          <a:spcPts val="0"/>
                        </a:spcBef>
                        <a:spcAft>
                          <a:spcPts val="0"/>
                        </a:spcAft>
                        <a:buClrTx/>
                        <a:buSzTx/>
                        <a:buFont typeface="Arial" panose="020B0604020202020204" pitchFamily="34" charset="0"/>
                        <a:buNone/>
                        <a:tabLst/>
                        <a:defRPr/>
                      </a:pPr>
                      <a:r>
                        <a:rPr lang="en-US" sz="1200" b="0" dirty="0">
                          <a:solidFill>
                            <a:schemeClr val="bg1">
                              <a:lumMod val="50000"/>
                            </a:schemeClr>
                          </a:solidFill>
                          <a:latin typeface="NTPrint" panose="03000400000000000000" pitchFamily="66" charset="0"/>
                        </a:rPr>
                        <a:t>History: Castles/Kings &amp; Queens  </a:t>
                      </a:r>
                      <a:r>
                        <a:rPr lang="en-US" sz="1200" b="1" dirty="0">
                          <a:solidFill>
                            <a:srgbClr val="C00000"/>
                          </a:solidFill>
                          <a:latin typeface="NTPrint" panose="03000400000000000000" pitchFamily="66" charset="0"/>
                        </a:rPr>
                        <a:t>(KS1 prep)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int" panose="03000400000000000000" pitchFamily="66" charset="0"/>
                        </a:rPr>
                        <a:t>Easter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int" panose="03000400000000000000" pitchFamily="66" charset="0"/>
                        </a:rPr>
                        <a:t>Seasonal Change</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int" panose="03000400000000000000" pitchFamily="66" charset="0"/>
                        </a:rPr>
                        <a:t>Where in the world does our food come from</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int" panose="03000400000000000000" pitchFamily="66" charset="0"/>
                        </a:rPr>
                        <a:t>Comparing countries/cultures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3">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int" panose="03000400000000000000" pitchFamily="66" charset="0"/>
                        </a:rPr>
                        <a:t>What is special about our world?</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int" panose="03000400000000000000" pitchFamily="66" charset="0"/>
                        </a:rPr>
                        <a:t>Awe and wonder: growth</a:t>
                      </a:r>
                      <a:r>
                        <a:rPr lang="en-US" sz="1200" b="0" baseline="0" dirty="0">
                          <a:solidFill>
                            <a:schemeClr val="bg1">
                              <a:lumMod val="50000"/>
                            </a:schemeClr>
                          </a:solidFill>
                          <a:latin typeface="NTPrint" panose="03000400000000000000" pitchFamily="66" charset="0"/>
                        </a:rPr>
                        <a:t> and change of animals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baseline="0" dirty="0">
                          <a:solidFill>
                            <a:schemeClr val="bg1">
                              <a:lumMod val="50000"/>
                            </a:schemeClr>
                          </a:solidFill>
                          <a:latin typeface="NTPrint" panose="03000400000000000000" pitchFamily="66" charset="0"/>
                        </a:rPr>
                        <a:t>Life Cycles </a:t>
                      </a:r>
                      <a:r>
                        <a:rPr lang="en-US" sz="1200" b="1" baseline="0" dirty="0">
                          <a:solidFill>
                            <a:srgbClr val="C00000"/>
                          </a:solidFill>
                          <a:latin typeface="NTPrint" panose="03000400000000000000" pitchFamily="66" charset="0"/>
                        </a:rPr>
                        <a:t>(KS1 prep)</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baseline="0" dirty="0">
                          <a:solidFill>
                            <a:schemeClr val="bg1">
                              <a:lumMod val="50000"/>
                            </a:schemeClr>
                          </a:solidFill>
                          <a:latin typeface="NTPrint" panose="03000400000000000000" pitchFamily="66" charset="0"/>
                        </a:rPr>
                        <a:t>Whose Baby - Animals</a:t>
                      </a:r>
                      <a:endParaRPr lang="en-US" sz="1200" b="0" dirty="0">
                        <a:solidFill>
                          <a:schemeClr val="bg1">
                            <a:lumMod val="50000"/>
                          </a:schemeClr>
                        </a:solidFill>
                        <a:latin typeface="NTPrint" panose="03000400000000000000"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b="0" dirty="0">
                        <a:solidFill>
                          <a:schemeClr val="bg1">
                            <a:lumMod val="50000"/>
                          </a:schemeClr>
                        </a:solidFill>
                        <a:latin typeface="NTPrint"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bg1">
                              <a:lumMod val="50000"/>
                            </a:schemeClr>
                          </a:solidFill>
                        </a:rPr>
                        <a:t>Being special: where do we belong?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1"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bg1">
                              <a:lumMod val="50000"/>
                            </a:schemeClr>
                          </a:solidFill>
                          <a:effectLst/>
                          <a:latin typeface="+mn-lt"/>
                          <a:ea typeface="Calibri" panose="020F0502020204030204" pitchFamily="34" charset="0"/>
                          <a:cs typeface="Amatic SC" panose="00000500000000000000" pitchFamily="2" charset="-79"/>
                        </a:rPr>
                        <a:t>Eid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err="1">
                          <a:solidFill>
                            <a:schemeClr val="bg1">
                              <a:lumMod val="50000"/>
                            </a:schemeClr>
                          </a:solidFill>
                          <a:effectLst/>
                          <a:latin typeface="+mn-lt"/>
                          <a:ea typeface="Calibri" panose="020F0502020204030204" pitchFamily="34" charset="0"/>
                          <a:cs typeface="Amatic SC" panose="00000500000000000000" pitchFamily="2" charset="-79"/>
                        </a:rPr>
                        <a:t>Shavouot</a:t>
                      </a:r>
                      <a:r>
                        <a:rPr lang="en-US" sz="1000" b="1" dirty="0">
                          <a:solidFill>
                            <a:schemeClr val="bg1">
                              <a:lumMod val="50000"/>
                            </a:schemeClr>
                          </a:solidFill>
                          <a:effectLst/>
                          <a:latin typeface="+mn-lt"/>
                          <a:ea typeface="Calibri" panose="020F0502020204030204" pitchFamily="34" charset="0"/>
                          <a:cs typeface="Amatic SC" panose="00000500000000000000" pitchFamily="2" charset="-79"/>
                        </a:rPr>
                        <a:t> </a:t>
                      </a:r>
                      <a:endParaRPr lang="en-GB" sz="10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000" b="1" dirty="0">
                          <a:solidFill>
                            <a:schemeClr val="bg1">
                              <a:lumMod val="50000"/>
                            </a:schemeClr>
                          </a:solidFill>
                        </a:rPr>
                        <a:t>What is special about our world?</a:t>
                      </a:r>
                      <a:endParaRPr lang="en-GB" sz="10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indent="-171450" algn="ctr">
                        <a:buFont typeface="Arial" panose="020B0604020202020204" pitchFamily="34" charset="0"/>
                        <a:buChar char="•"/>
                      </a:pPr>
                      <a:r>
                        <a:rPr lang="en-US" sz="1200" b="0" dirty="0">
                          <a:solidFill>
                            <a:schemeClr val="bg1">
                              <a:lumMod val="50000"/>
                            </a:schemeClr>
                          </a:solidFill>
                          <a:latin typeface="NTPrint" panose="03000400000000000000" pitchFamily="66" charset="0"/>
                        </a:rPr>
                        <a:t>What is special about our world?</a:t>
                      </a:r>
                    </a:p>
                    <a:p>
                      <a:pPr marL="171450" indent="-171450" algn="ctr">
                        <a:buFont typeface="Arial" panose="020B0604020202020204" pitchFamily="34" charset="0"/>
                        <a:buChar char="•"/>
                      </a:pPr>
                      <a:r>
                        <a:rPr lang="en-US" sz="1200" b="0" dirty="0">
                          <a:solidFill>
                            <a:schemeClr val="bg1">
                              <a:lumMod val="50000"/>
                            </a:schemeClr>
                          </a:solidFill>
                          <a:effectLst/>
                          <a:latin typeface="NTPrint" panose="03000400000000000000" pitchFamily="66" charset="0"/>
                          <a:ea typeface="Calibri" panose="020F0502020204030204" pitchFamily="34" charset="0"/>
                          <a:cs typeface="Amatic SC" panose="00000500000000000000" pitchFamily="2" charset="-79"/>
                        </a:rPr>
                        <a:t>Weather – </a:t>
                      </a:r>
                      <a:r>
                        <a:rPr lang="en-US" sz="1200" b="0" dirty="0" err="1">
                          <a:solidFill>
                            <a:schemeClr val="bg1">
                              <a:lumMod val="50000"/>
                            </a:schemeClr>
                          </a:solidFill>
                          <a:effectLst/>
                          <a:latin typeface="NTPrint" panose="03000400000000000000" pitchFamily="66" charset="0"/>
                          <a:ea typeface="Calibri" panose="020F0502020204030204" pitchFamily="34" charset="0"/>
                          <a:cs typeface="Amatic SC" panose="00000500000000000000" pitchFamily="2" charset="-79"/>
                        </a:rPr>
                        <a:t>seasides</a:t>
                      </a:r>
                      <a:r>
                        <a:rPr lang="en-US" sz="1200" b="0" dirty="0">
                          <a:solidFill>
                            <a:schemeClr val="bg1">
                              <a:lumMod val="50000"/>
                            </a:schemeClr>
                          </a:solidFill>
                          <a:effectLst/>
                          <a:latin typeface="NTPrint" panose="03000400000000000000" pitchFamily="66" charset="0"/>
                          <a:ea typeface="Calibri" panose="020F0502020204030204" pitchFamily="34" charset="0"/>
                          <a:cs typeface="Amatic SC" panose="00000500000000000000" pitchFamily="2" charset="-79"/>
                        </a:rPr>
                        <a:t> </a:t>
                      </a:r>
                      <a:r>
                        <a:rPr lang="en-US" sz="1200" b="1" dirty="0">
                          <a:solidFill>
                            <a:srgbClr val="C00000"/>
                          </a:solidFill>
                          <a:effectLst/>
                          <a:latin typeface="NTPrint" panose="03000400000000000000" pitchFamily="66" charset="0"/>
                          <a:ea typeface="Calibri" panose="020F0502020204030204" pitchFamily="34" charset="0"/>
                          <a:cs typeface="Amatic SC" panose="00000500000000000000" pitchFamily="2" charset="-79"/>
                        </a:rPr>
                        <a:t>(KS1 Prep)</a:t>
                      </a:r>
                    </a:p>
                    <a:p>
                      <a:pPr marL="171450" indent="-171450" algn="ctr">
                        <a:buFont typeface="Arial" panose="020B0604020202020204" pitchFamily="34" charset="0"/>
                        <a:buChar char="•"/>
                      </a:pPr>
                      <a:r>
                        <a:rPr lang="en-US" sz="1200" b="0" dirty="0">
                          <a:solidFill>
                            <a:schemeClr val="bg1">
                              <a:lumMod val="50000"/>
                            </a:schemeClr>
                          </a:solidFill>
                          <a:effectLst/>
                          <a:latin typeface="NTPrint" panose="03000400000000000000" pitchFamily="66" charset="0"/>
                          <a:ea typeface="Calibri" panose="020F0502020204030204" pitchFamily="34" charset="0"/>
                          <a:cs typeface="Amatic SC" panose="00000500000000000000" pitchFamily="2" charset="-79"/>
                        </a:rPr>
                        <a:t>How have I changed</a:t>
                      </a:r>
                      <a:endParaRPr lang="en-GB" sz="1200" b="0" dirty="0">
                        <a:solidFill>
                          <a:schemeClr val="bg1">
                            <a:lumMod val="50000"/>
                          </a:schemeClr>
                        </a:solidFill>
                        <a:effectLst/>
                        <a:latin typeface="NTPrint" panose="03000400000000000000" pitchFamily="66"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0415482"/>
                  </a:ext>
                </a:extLst>
              </a:tr>
            </a:tbl>
          </a:graphicData>
        </a:graphic>
      </p:graphicFrame>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939206" y="0"/>
            <a:ext cx="628409" cy="628409"/>
          </a:xfrm>
          <a:prstGeom prst="rect">
            <a:avLst/>
          </a:prstGeom>
        </p:spPr>
      </p:pic>
      <p:pic>
        <p:nvPicPr>
          <p:cNvPr id="6" name="Picture 5">
            <a:extLst>
              <a:ext uri="{FF2B5EF4-FFF2-40B4-BE49-F238E27FC236}">
                <a16:creationId xmlns:a16="http://schemas.microsoft.com/office/drawing/2014/main" id="{A9C8C891-B455-48E1-A67E-6ACB6131BDF3}"/>
              </a:ext>
            </a:extLst>
          </p:cNvPr>
          <p:cNvPicPr>
            <a:picLocks noChangeAspect="1"/>
          </p:cNvPicPr>
          <p:nvPr/>
        </p:nvPicPr>
        <p:blipFill>
          <a:blip r:embed="rId3"/>
          <a:stretch>
            <a:fillRect/>
          </a:stretch>
        </p:blipFill>
        <p:spPr>
          <a:xfrm>
            <a:off x="511712" y="205665"/>
            <a:ext cx="869777" cy="780109"/>
          </a:xfrm>
          <a:prstGeom prst="rect">
            <a:avLst/>
          </a:prstGeom>
        </p:spPr>
      </p:pic>
      <p:grpSp>
        <p:nvGrpSpPr>
          <p:cNvPr id="8" name="Group 7">
            <a:extLst>
              <a:ext uri="{FF2B5EF4-FFF2-40B4-BE49-F238E27FC236}">
                <a16:creationId xmlns:a16="http://schemas.microsoft.com/office/drawing/2014/main" id="{4EB8A227-3208-4D37-A684-AB27E23F9650}"/>
              </a:ext>
            </a:extLst>
          </p:cNvPr>
          <p:cNvGrpSpPr/>
          <p:nvPr/>
        </p:nvGrpSpPr>
        <p:grpSpPr>
          <a:xfrm>
            <a:off x="598886" y="1830745"/>
            <a:ext cx="712241" cy="643840"/>
            <a:chOff x="1084525" y="2815726"/>
            <a:chExt cx="1117474" cy="1117474"/>
          </a:xfrm>
        </p:grpSpPr>
        <p:pic>
          <p:nvPicPr>
            <p:cNvPr id="9" name="Picture 8" descr="Icon&#10;&#10;Description automatically generated">
              <a:extLst>
                <a:ext uri="{FF2B5EF4-FFF2-40B4-BE49-F238E27FC236}">
                  <a16:creationId xmlns:a16="http://schemas.microsoft.com/office/drawing/2014/main" id="{C3210A17-839D-4B31-B16E-EA592692C7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4525" y="2815726"/>
              <a:ext cx="1117474" cy="1117474"/>
            </a:xfrm>
            <a:prstGeom prst="rect">
              <a:avLst/>
            </a:prstGeom>
          </p:spPr>
        </p:pic>
        <p:sp>
          <p:nvSpPr>
            <p:cNvPr id="10" name="Rectangle 9">
              <a:extLst>
                <a:ext uri="{FF2B5EF4-FFF2-40B4-BE49-F238E27FC236}">
                  <a16:creationId xmlns:a16="http://schemas.microsoft.com/office/drawing/2014/main" id="{54DD0839-F736-4F00-B07F-ED48FBA3FBA0}"/>
                </a:ext>
              </a:extLst>
            </p:cNvPr>
            <p:cNvSpPr/>
            <p:nvPr/>
          </p:nvSpPr>
          <p:spPr>
            <a:xfrm>
              <a:off x="1204304" y="2962244"/>
              <a:ext cx="897323" cy="419034"/>
            </a:xfrm>
            <a:prstGeom prst="rect">
              <a:avLst/>
            </a:prstGeom>
            <a:noFill/>
          </p:spPr>
          <p:txBody>
            <a:bodyPr wrap="none" lIns="91440" tIns="45720" rIns="91440" bIns="45720">
              <a:prstTxWarp prst="textArchUp">
                <a:avLst/>
              </a:prstTxWarp>
              <a:spAutoFit/>
            </a:bodyPr>
            <a:lstStyle/>
            <a:p>
              <a:pPr algn="ctr"/>
              <a:r>
                <a:rPr lang="en-US" sz="600" b="0" cap="none" spc="0" dirty="0">
                  <a:ln w="0"/>
                  <a:effectLst>
                    <a:outerShdw blurRad="38100" dist="19050" dir="2700000" algn="tl" rotWithShape="0">
                      <a:schemeClr val="dk1">
                        <a:alpha val="40000"/>
                      </a:schemeClr>
                    </a:outerShdw>
                  </a:effectLst>
                </a:rPr>
                <a:t>Observing and </a:t>
              </a:r>
            </a:p>
          </p:txBody>
        </p:sp>
        <p:sp>
          <p:nvSpPr>
            <p:cNvPr id="11" name="Rectangle 10">
              <a:extLst>
                <a:ext uri="{FF2B5EF4-FFF2-40B4-BE49-F238E27FC236}">
                  <a16:creationId xmlns:a16="http://schemas.microsoft.com/office/drawing/2014/main" id="{6DB60634-21D4-4D72-AB97-7908CDF8D492}"/>
                </a:ext>
              </a:extLst>
            </p:cNvPr>
            <p:cNvSpPr/>
            <p:nvPr/>
          </p:nvSpPr>
          <p:spPr>
            <a:xfrm>
              <a:off x="1304519" y="3450289"/>
              <a:ext cx="659198" cy="291879"/>
            </a:xfrm>
            <a:prstGeom prst="rect">
              <a:avLst/>
            </a:prstGeom>
            <a:noFill/>
          </p:spPr>
          <p:txBody>
            <a:bodyPr wrap="none" lIns="91440" tIns="45720" rIns="91440" bIns="45720">
              <a:prstTxWarp prst="textArchDown">
                <a:avLst/>
              </a:prstTxWarp>
              <a:spAutoFit/>
            </a:bodyPr>
            <a:lstStyle/>
            <a:p>
              <a:pPr algn="ctr"/>
              <a:r>
                <a:rPr lang="en-US" sz="600" dirty="0">
                  <a:ln w="0"/>
                  <a:effectLst>
                    <a:outerShdw blurRad="38100" dist="19050" dir="2700000" algn="tl" rotWithShape="0">
                      <a:schemeClr val="dk1">
                        <a:alpha val="40000"/>
                      </a:schemeClr>
                    </a:outerShdw>
                  </a:effectLst>
                </a:rPr>
                <a:t>m</a:t>
              </a:r>
              <a:r>
                <a:rPr lang="en-US" sz="600" b="0" cap="none" spc="0" dirty="0">
                  <a:ln w="0"/>
                  <a:effectLst>
                    <a:outerShdw blurRad="38100" dist="19050" dir="2700000" algn="tl" rotWithShape="0">
                      <a:schemeClr val="dk1">
                        <a:alpha val="40000"/>
                      </a:schemeClr>
                    </a:outerShdw>
                  </a:effectLst>
                </a:rPr>
                <a:t>easuring </a:t>
              </a:r>
            </a:p>
          </p:txBody>
        </p:sp>
      </p:grpSp>
      <p:grpSp>
        <p:nvGrpSpPr>
          <p:cNvPr id="12" name="Group 11">
            <a:extLst>
              <a:ext uri="{FF2B5EF4-FFF2-40B4-BE49-F238E27FC236}">
                <a16:creationId xmlns:a16="http://schemas.microsoft.com/office/drawing/2014/main" id="{883BF43C-F2D6-43FC-B08E-516F00BEE184}"/>
              </a:ext>
            </a:extLst>
          </p:cNvPr>
          <p:cNvGrpSpPr/>
          <p:nvPr/>
        </p:nvGrpSpPr>
        <p:grpSpPr>
          <a:xfrm>
            <a:off x="527555" y="2559002"/>
            <a:ext cx="812271" cy="690278"/>
            <a:chOff x="373636" y="1995888"/>
            <a:chExt cx="1285437" cy="1117474"/>
          </a:xfrm>
        </p:grpSpPr>
        <p:pic>
          <p:nvPicPr>
            <p:cNvPr id="13" name="Picture 12" descr="Icon&#10;&#10;Description automatically generated">
              <a:extLst>
                <a:ext uri="{FF2B5EF4-FFF2-40B4-BE49-F238E27FC236}">
                  <a16:creationId xmlns:a16="http://schemas.microsoft.com/office/drawing/2014/main" id="{EABBBC56-43E6-4F08-8E83-0E3DD53F990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8673" y="1995888"/>
              <a:ext cx="1117474" cy="1117474"/>
            </a:xfrm>
            <a:prstGeom prst="rect">
              <a:avLst/>
            </a:prstGeom>
          </p:spPr>
        </p:pic>
        <p:sp>
          <p:nvSpPr>
            <p:cNvPr id="14" name="Rectangle 13">
              <a:extLst>
                <a:ext uri="{FF2B5EF4-FFF2-40B4-BE49-F238E27FC236}">
                  <a16:creationId xmlns:a16="http://schemas.microsoft.com/office/drawing/2014/main" id="{313831F5-F2A5-467D-A6C2-75DA639E23D6}"/>
                </a:ext>
              </a:extLst>
            </p:cNvPr>
            <p:cNvSpPr/>
            <p:nvPr/>
          </p:nvSpPr>
          <p:spPr>
            <a:xfrm>
              <a:off x="373636" y="2190034"/>
              <a:ext cx="1285437" cy="462405"/>
            </a:xfrm>
            <a:prstGeom prst="rect">
              <a:avLst/>
            </a:prstGeom>
            <a:noFill/>
          </p:spPr>
          <p:txBody>
            <a:bodyPr wrap="none" lIns="91440" tIns="45720" rIns="91440" bIns="45720">
              <a:prstTxWarp prst="textArchUp">
                <a:avLst/>
              </a:prstTxWarp>
              <a:spAutoFit/>
            </a:bodyPr>
            <a:lstStyle/>
            <a:p>
              <a:pPr algn="ctr"/>
              <a:r>
                <a:rPr lang="en-US" sz="600" b="0" cap="none" spc="0" dirty="0">
                  <a:ln w="0"/>
                  <a:effectLst>
                    <a:outerShdw blurRad="38100" dist="19050" dir="2700000" algn="tl" rotWithShape="0">
                      <a:schemeClr val="dk1">
                        <a:alpha val="40000"/>
                      </a:schemeClr>
                    </a:outerShdw>
                  </a:effectLst>
                </a:rPr>
                <a:t>Making predictions</a:t>
              </a:r>
            </a:p>
          </p:txBody>
        </p:sp>
        <p:sp>
          <p:nvSpPr>
            <p:cNvPr id="15" name="Rectangle 14">
              <a:extLst>
                <a:ext uri="{FF2B5EF4-FFF2-40B4-BE49-F238E27FC236}">
                  <a16:creationId xmlns:a16="http://schemas.microsoft.com/office/drawing/2014/main" id="{9867C45D-36FC-4BA7-9D8C-03ACB2001DE3}"/>
                </a:ext>
              </a:extLst>
            </p:cNvPr>
            <p:cNvSpPr/>
            <p:nvPr/>
          </p:nvSpPr>
          <p:spPr>
            <a:xfrm>
              <a:off x="468673" y="2595288"/>
              <a:ext cx="1114770" cy="375663"/>
            </a:xfrm>
            <a:prstGeom prst="rect">
              <a:avLst/>
            </a:prstGeom>
            <a:noFill/>
          </p:spPr>
          <p:txBody>
            <a:bodyPr wrap="none" lIns="91440" tIns="45720" rIns="91440" bIns="45720">
              <a:prstTxWarp prst="textArchDown">
                <a:avLst/>
              </a:prstTxWarp>
              <a:spAutoFit/>
            </a:bodyPr>
            <a:lstStyle/>
            <a:p>
              <a:pPr algn="ctr"/>
              <a:r>
                <a:rPr lang="en-US" sz="600" b="0" cap="none" spc="0" dirty="0" err="1">
                  <a:ln w="0"/>
                  <a:effectLst>
                    <a:outerShdw blurRad="38100" dist="19050" dir="2700000" algn="tl" rotWithShape="0">
                      <a:schemeClr val="dk1">
                        <a:alpha val="40000"/>
                      </a:schemeClr>
                    </a:outerShdw>
                  </a:effectLst>
                </a:rPr>
                <a:t>Hypothesising</a:t>
              </a:r>
              <a:r>
                <a:rPr lang="en-US" sz="600" b="0" cap="none" spc="0" dirty="0">
                  <a:ln w="0"/>
                  <a:effectLst>
                    <a:outerShdw blurRad="38100" dist="19050" dir="2700000" algn="tl" rotWithShape="0">
                      <a:schemeClr val="dk1">
                        <a:alpha val="40000"/>
                      </a:schemeClr>
                    </a:outerShdw>
                  </a:effectLst>
                </a:rPr>
                <a:t> </a:t>
              </a:r>
            </a:p>
          </p:txBody>
        </p:sp>
      </p:grpSp>
      <p:grpSp>
        <p:nvGrpSpPr>
          <p:cNvPr id="16" name="Group 15">
            <a:extLst>
              <a:ext uri="{FF2B5EF4-FFF2-40B4-BE49-F238E27FC236}">
                <a16:creationId xmlns:a16="http://schemas.microsoft.com/office/drawing/2014/main" id="{99747991-2AF3-4D09-A287-813931647351}"/>
              </a:ext>
            </a:extLst>
          </p:cNvPr>
          <p:cNvGrpSpPr/>
          <p:nvPr/>
        </p:nvGrpSpPr>
        <p:grpSpPr>
          <a:xfrm>
            <a:off x="578609" y="3379336"/>
            <a:ext cx="724133" cy="678339"/>
            <a:chOff x="622111" y="252467"/>
            <a:chExt cx="1090100" cy="1090100"/>
          </a:xfrm>
        </p:grpSpPr>
        <p:pic>
          <p:nvPicPr>
            <p:cNvPr id="17" name="Picture 16" descr="Icon&#10;&#10;Description automatically generated">
              <a:extLst>
                <a:ext uri="{FF2B5EF4-FFF2-40B4-BE49-F238E27FC236}">
                  <a16:creationId xmlns:a16="http://schemas.microsoft.com/office/drawing/2014/main" id="{70F10FC6-8ED7-45A9-B70B-4CFA934770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2111" y="252467"/>
              <a:ext cx="1090100" cy="1090100"/>
            </a:xfrm>
            <a:prstGeom prst="rect">
              <a:avLst/>
            </a:prstGeom>
          </p:spPr>
        </p:pic>
        <p:sp>
          <p:nvSpPr>
            <p:cNvPr id="18" name="Rectangle 17">
              <a:extLst>
                <a:ext uri="{FF2B5EF4-FFF2-40B4-BE49-F238E27FC236}">
                  <a16:creationId xmlns:a16="http://schemas.microsoft.com/office/drawing/2014/main" id="{6C0A489F-6125-441E-9A0C-A0ACE4D64777}"/>
                </a:ext>
              </a:extLst>
            </p:cNvPr>
            <p:cNvSpPr/>
            <p:nvPr/>
          </p:nvSpPr>
          <p:spPr>
            <a:xfrm>
              <a:off x="719081" y="449946"/>
              <a:ext cx="896159" cy="296319"/>
            </a:xfrm>
            <a:prstGeom prst="rect">
              <a:avLst/>
            </a:prstGeom>
            <a:noFill/>
          </p:spPr>
          <p:txBody>
            <a:bodyPr wrap="none" lIns="91440" tIns="45720" rIns="91440" bIns="45720">
              <a:prstTxWarp prst="textArchUp">
                <a:avLst/>
              </a:prstTxWarp>
              <a:spAutoFit/>
            </a:bodyPr>
            <a:lstStyle/>
            <a:p>
              <a:pPr algn="ctr"/>
              <a:r>
                <a:rPr lang="en-US" sz="400" dirty="0">
                  <a:ln w="0"/>
                  <a:effectLst>
                    <a:outerShdw blurRad="38100" dist="19050" dir="2700000" algn="tl" rotWithShape="0">
                      <a:schemeClr val="dk1">
                        <a:alpha val="40000"/>
                      </a:schemeClr>
                    </a:outerShdw>
                  </a:effectLst>
                </a:rPr>
                <a:t>Ask questions</a:t>
              </a:r>
              <a:endParaRPr lang="en-US" sz="400" b="0" cap="none" spc="0" dirty="0">
                <a:ln w="0"/>
                <a:effectLst>
                  <a:outerShdw blurRad="38100" dist="19050" dir="2700000" algn="tl" rotWithShape="0">
                    <a:schemeClr val="dk1">
                      <a:alpha val="40000"/>
                    </a:schemeClr>
                  </a:outerShdw>
                </a:effectLst>
              </a:endParaRPr>
            </a:p>
          </p:txBody>
        </p:sp>
        <p:sp>
          <p:nvSpPr>
            <p:cNvPr id="19" name="Rectangle 18">
              <a:extLst>
                <a:ext uri="{FF2B5EF4-FFF2-40B4-BE49-F238E27FC236}">
                  <a16:creationId xmlns:a16="http://schemas.microsoft.com/office/drawing/2014/main" id="{49759B31-EF45-45DB-89AE-E5C9410F69E0}"/>
                </a:ext>
              </a:extLst>
            </p:cNvPr>
            <p:cNvSpPr/>
            <p:nvPr/>
          </p:nvSpPr>
          <p:spPr>
            <a:xfrm>
              <a:off x="622111" y="731731"/>
              <a:ext cx="1032619" cy="398410"/>
            </a:xfrm>
            <a:prstGeom prst="rect">
              <a:avLst/>
            </a:prstGeom>
            <a:noFill/>
          </p:spPr>
          <p:txBody>
            <a:bodyPr wrap="none" lIns="91440" tIns="45720" rIns="91440" bIns="45720">
              <a:prstTxWarp prst="textArchDown">
                <a:avLst/>
              </a:prstTxWarp>
              <a:spAutoFit/>
            </a:bodyPr>
            <a:lstStyle/>
            <a:p>
              <a:pPr algn="ctr"/>
              <a:r>
                <a:rPr lang="en-US" sz="400" dirty="0">
                  <a:ln w="0"/>
                  <a:effectLst>
                    <a:outerShdw blurRad="38100" dist="19050" dir="2700000" algn="tl" rotWithShape="0">
                      <a:schemeClr val="dk1">
                        <a:alpha val="40000"/>
                      </a:schemeClr>
                    </a:outerShdw>
                  </a:effectLst>
                </a:rPr>
                <a:t>Look at evidence that </a:t>
              </a:r>
              <a:br>
                <a:rPr lang="en-US" sz="400" dirty="0">
                  <a:ln w="0"/>
                  <a:effectLst>
                    <a:outerShdw blurRad="38100" dist="19050" dir="2700000" algn="tl" rotWithShape="0">
                      <a:schemeClr val="dk1">
                        <a:alpha val="40000"/>
                      </a:schemeClr>
                    </a:outerShdw>
                  </a:effectLst>
                </a:rPr>
              </a:br>
              <a:r>
                <a:rPr lang="en-US" sz="400" dirty="0">
                  <a:ln w="0"/>
                  <a:effectLst>
                    <a:outerShdw blurRad="38100" dist="19050" dir="2700000" algn="tl" rotWithShape="0">
                      <a:schemeClr val="dk1">
                        <a:alpha val="40000"/>
                      </a:schemeClr>
                    </a:outerShdw>
                  </a:effectLst>
                </a:rPr>
                <a:t>supports/refutes ideas</a:t>
              </a:r>
              <a:endParaRPr lang="en-US" sz="400" b="0" cap="none" spc="0" dirty="0">
                <a:ln w="0"/>
                <a:effectLst>
                  <a:outerShdw blurRad="38100" dist="19050" dir="2700000" algn="tl" rotWithShape="0">
                    <a:schemeClr val="dk1">
                      <a:alpha val="40000"/>
                    </a:schemeClr>
                  </a:outerShdw>
                </a:effectLst>
              </a:endParaRPr>
            </a:p>
          </p:txBody>
        </p:sp>
      </p:grpSp>
    </p:spTree>
    <p:extLst>
      <p:ext uri="{BB962C8B-B14F-4D97-AF65-F5344CB8AC3E}">
        <p14:creationId xmlns:p14="http://schemas.microsoft.com/office/powerpoint/2010/main" val="23159998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2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nvGraphicFramePr>
        <p:xfrm>
          <a:off x="366318" y="506944"/>
          <a:ext cx="11459364" cy="603504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Early Learning Goals – for the </a:t>
                      </a:r>
                      <a:r>
                        <a:rPr lang="en-US" sz="2800" dirty="0">
                          <a:solidFill>
                            <a:srgbClr val="FF0000"/>
                          </a:solidFill>
                          <a:latin typeface="Amatic SC" panose="00000500000000000000" pitchFamily="2" charset="-79"/>
                          <a:cs typeface="Amatic SC" panose="00000500000000000000" pitchFamily="2" charset="-79"/>
                        </a:rPr>
                        <a:t>end of the year  </a:t>
                      </a:r>
                      <a:r>
                        <a:rPr lang="en-US" sz="2400" dirty="0">
                          <a:solidFill>
                            <a:srgbClr val="FF0000"/>
                          </a:solidFill>
                          <a:latin typeface="Amatic SC" panose="00000500000000000000" pitchFamily="2" charset="-79"/>
                          <a:cs typeface="Amatic SC" panose="00000500000000000000" pitchFamily="2" charset="-79"/>
                        </a:rPr>
                        <a:t>- </a:t>
                      </a:r>
                      <a:r>
                        <a:rPr lang="en-US" sz="2400" dirty="0">
                          <a:solidFill>
                            <a:schemeClr val="bg1">
                              <a:lumMod val="50000"/>
                            </a:schemeClr>
                          </a:solidFill>
                          <a:latin typeface="Amatic SC" panose="00000500000000000000" pitchFamily="2" charset="-79"/>
                          <a:cs typeface="Amatic SC" panose="00000500000000000000" pitchFamily="2" charset="-79"/>
                        </a:rPr>
                        <a:t>Holistic / best fit Judgement! </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dirty="0">
                          <a:latin typeface="Amatic SC" panose="00000500000000000000" pitchFamily="2" charset="-79"/>
                          <a:cs typeface="Amatic SC" panose="00000500000000000000" pitchFamily="2" charset="-79"/>
                        </a:rPr>
                        <a:t>Communication and Language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dirty="0">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dirty="0">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Maths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dirty="0">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800" b="1" dirty="0">
                          <a:latin typeface="NTPreCursive" panose="03000400000000000000" pitchFamily="66" charset="0"/>
                        </a:rPr>
                        <a:t>ELG: Listening, Attention and Understanding</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 Listen attentively and respond to what they hear with relevant questions, comments and actions when being read to and during whole class discussions and small group interactions</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 Make comments about what they have heard and ask questions to clarify their understanding</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 Hold conversation when engaged in back-and-forth exchanges with their teacher and peers</a:t>
                      </a:r>
                    </a:p>
                    <a:p>
                      <a:pPr algn="ctr"/>
                      <a:endParaRPr lang="en-US" sz="800" b="0" dirty="0">
                        <a:latin typeface="NTPreCursive" panose="03000400000000000000" pitchFamily="66" charset="0"/>
                        <a:cs typeface="Amatic SC" panose="00000500000000000000" pitchFamily="2" charset="-79"/>
                      </a:endParaRPr>
                    </a:p>
                    <a:p>
                      <a:pPr algn="ctr"/>
                      <a:r>
                        <a:rPr lang="en-US" sz="800" b="1" dirty="0">
                          <a:latin typeface="NTPreCursive" panose="03000400000000000000" pitchFamily="66" charset="0"/>
                        </a:rPr>
                        <a:t>ELG: Speaking</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Participate in small group, class and one-to-one discussions, offering their own ideas, using recently introduced vocabulary. </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Offer explanations for why things might happen, making use of recently introduced vocabulary from stories, non-fiction, rhymes and poems when appropriate. </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 Express their ideas and feelings about their experiences using full sentences, including use of past, present and future tenses and making use of conjunctions, with modelling and support from their teacher. </a:t>
                      </a:r>
                      <a:endParaRPr lang="en-US" sz="800" b="0" dirty="0">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800" b="1" dirty="0">
                          <a:latin typeface="NTPreCursive" panose="03000400000000000000" pitchFamily="66" charset="0"/>
                        </a:rPr>
                        <a:t>ELG: Self-Regulation </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Show an understanding of their own feelings and those of others, and begin to regulate their behaviour accordingly. </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 Set and work towards simple goals, being able to wait for what they want and control their immediate impulses when appropriate. </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Give focused attention to what the teacher says, responding appropriately even when engaged in activity, and show an ability to follow instructions involving several ideas or actions.</a:t>
                      </a:r>
                    </a:p>
                    <a:p>
                      <a:pPr algn="ctr"/>
                      <a:endParaRPr lang="en-US" sz="800" b="1" dirty="0">
                        <a:latin typeface="NTPreCursive" panose="03000400000000000000" pitchFamily="66" charset="0"/>
                      </a:endParaRPr>
                    </a:p>
                    <a:p>
                      <a:pPr algn="ctr"/>
                      <a:r>
                        <a:rPr lang="en-US" sz="800" b="1" dirty="0">
                          <a:latin typeface="NTPreCursive" panose="03000400000000000000" pitchFamily="66" charset="0"/>
                        </a:rPr>
                        <a:t> ELG: Managing Self </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Be confident to try new activities and show independence, resilience and perseverance in the face of challenge. </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Explain the reasons for rules, know right from wrong and try to behave accordingly. </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Manage their own basic hygiene and personal needs, including dressing, going to the toilet and understanding the importance of healthy food choices. </a:t>
                      </a:r>
                    </a:p>
                    <a:p>
                      <a:pPr algn="ctr"/>
                      <a:endParaRPr lang="en-US" sz="800" dirty="0">
                        <a:latin typeface="NTPreCursive" panose="03000400000000000000" pitchFamily="66" charset="0"/>
                      </a:endParaRPr>
                    </a:p>
                    <a:p>
                      <a:pPr algn="ctr"/>
                      <a:endParaRPr lang="en-US" sz="800" dirty="0">
                        <a:latin typeface="NTPreCursive" panose="03000400000000000000" pitchFamily="66" charset="0"/>
                      </a:endParaRPr>
                    </a:p>
                    <a:p>
                      <a:pPr algn="ctr"/>
                      <a:r>
                        <a:rPr lang="en-US" sz="800" b="1" dirty="0">
                          <a:latin typeface="NTPreCursive" panose="03000400000000000000" pitchFamily="66" charset="0"/>
                        </a:rPr>
                        <a:t>ELG: Building Relationships </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Work and play cooperatively and take turns with others.</a:t>
                      </a:r>
                    </a:p>
                    <a:p>
                      <a:pPr algn="ctr"/>
                      <a:r>
                        <a:rPr lang="en-US" sz="800" dirty="0">
                          <a:latin typeface="NTPreCursive" panose="03000400000000000000" pitchFamily="66" charset="0"/>
                        </a:rPr>
                        <a:t>Form positive attachments to adults and friendships with peers;. </a:t>
                      </a:r>
                    </a:p>
                    <a:p>
                      <a:pPr algn="ctr"/>
                      <a:r>
                        <a:rPr lang="en-US" sz="800" dirty="0">
                          <a:latin typeface="NTPreCursive" panose="03000400000000000000" pitchFamily="66" charset="0"/>
                        </a:rPr>
                        <a:t>Show sensitivity to their own and to others’ needs. </a:t>
                      </a:r>
                      <a:endParaRPr lang="en-GB" sz="800" dirty="0">
                        <a:solidFill>
                          <a:schemeClr val="tx1"/>
                        </a:solidFill>
                        <a:latin typeface="NTPreCursive"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latin typeface="NTPreCursive" panose="03000400000000000000" pitchFamily="66" charset="0"/>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NTPreCursive" panose="03000400000000000000" pitchFamily="66" charset="0"/>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NTPreCursive" panose="03000400000000000000" pitchFamily="66" charset="0"/>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800" dirty="0">
                        <a:latin typeface="NTPreCursive" panose="03000400000000000000" pitchFamily="66"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NTPreCursive" panose="03000400000000000000" pitchFamily="66" charset="0"/>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latin typeface="NTPreCursive" panose="03000400000000000000" pitchFamily="66" charset="0"/>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NTPreCursive" panose="03000400000000000000" pitchFamily="66" charset="0"/>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NTPreCursive" panose="03000400000000000000" pitchFamily="66" charset="0"/>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NTPreCursive" panose="03000400000000000000" pitchFamily="66" charset="0"/>
                        </a:rPr>
                        <a:t>Begin to show accuracy and care when drawing. </a:t>
                      </a:r>
                      <a:endParaRPr lang="en-GB" sz="800" dirty="0">
                        <a:solidFill>
                          <a:schemeClr val="tx1"/>
                        </a:solidFill>
                        <a:latin typeface="NTPreCursive"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latin typeface="NTPreCursive" panose="03000400000000000000" pitchFamily="66" charset="0"/>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NTPreCursive" panose="03000400000000000000" pitchFamily="66" charset="0"/>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NTPreCursive" panose="03000400000000000000" pitchFamily="66" charset="0"/>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NTPreCursive" panose="03000400000000000000" pitchFamily="66" charset="0"/>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latin typeface="NTPreCursive" panose="03000400000000000000" pitchFamily="66" charset="0"/>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NTPreCursive" panose="03000400000000000000" pitchFamily="66" charset="0"/>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NTPreCursive" panose="03000400000000000000" pitchFamily="66" charset="0"/>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NTPreCursive" panose="03000400000000000000" pitchFamily="66" charset="0"/>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latin typeface="NTPreCursive" panose="03000400000000000000" pitchFamily="66" charset="0"/>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NTPreCursive" panose="03000400000000000000" pitchFamily="66" charset="0"/>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NTPreCursive" panose="03000400000000000000" pitchFamily="66" charset="0"/>
                        </a:rPr>
                        <a:t>Spell words by identifying sounds in them and representing the sounds it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NTPreCursive" panose="03000400000000000000" pitchFamily="66" charset="0"/>
                        </a:rPr>
                        <a:t> Write simple phrases and sentences that can be read by others.</a:t>
                      </a:r>
                      <a:endParaRPr lang="en-GB" sz="800" dirty="0">
                        <a:solidFill>
                          <a:schemeClr val="tx1"/>
                        </a:solidFill>
                        <a:latin typeface="NTPreCursive"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800" b="1" dirty="0">
                          <a:latin typeface="NTPreCursive" panose="03000400000000000000" pitchFamily="66" charset="0"/>
                        </a:rPr>
                        <a:t>ELG: Number </a:t>
                      </a:r>
                    </a:p>
                    <a:p>
                      <a:pPr algn="ctr">
                        <a:lnSpc>
                          <a:spcPct val="107000"/>
                        </a:lnSpc>
                        <a:spcAft>
                          <a:spcPts val="800"/>
                        </a:spcAft>
                      </a:pPr>
                      <a:r>
                        <a:rPr lang="en-US" sz="800" dirty="0">
                          <a:latin typeface="NTPreCursive" panose="03000400000000000000" pitchFamily="66" charset="0"/>
                        </a:rPr>
                        <a:t>Have a deep understanding of number to 10, including the composition of each number; </a:t>
                      </a:r>
                    </a:p>
                    <a:p>
                      <a:pPr algn="ctr">
                        <a:lnSpc>
                          <a:spcPct val="107000"/>
                        </a:lnSpc>
                        <a:spcAft>
                          <a:spcPts val="800"/>
                        </a:spcAft>
                      </a:pPr>
                      <a:r>
                        <a:rPr lang="en-US" sz="800" dirty="0">
                          <a:latin typeface="NTPreCursive" panose="03000400000000000000" pitchFamily="66" charset="0"/>
                        </a:rPr>
                        <a:t>Subitize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800" b="1" dirty="0">
                          <a:latin typeface="NTPreCursive" panose="03000400000000000000" pitchFamily="66" charset="0"/>
                        </a:rPr>
                        <a:t>ELG: Numerical Patterns </a:t>
                      </a:r>
                    </a:p>
                    <a:p>
                      <a:pPr algn="ctr">
                        <a:lnSpc>
                          <a:spcPct val="107000"/>
                        </a:lnSpc>
                        <a:spcAft>
                          <a:spcPts val="800"/>
                        </a:spcAft>
                      </a:pPr>
                      <a:r>
                        <a:rPr lang="en-US" sz="800" dirty="0">
                          <a:latin typeface="NTPreCursive" panose="03000400000000000000" pitchFamily="66" charset="0"/>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800" dirty="0">
                          <a:latin typeface="NTPreCursive" panose="03000400000000000000" pitchFamily="66" charset="0"/>
                        </a:rPr>
                        <a:t> Explore and represent patterns within numbers up to 10, including evens and odds, double facts and how quantities can be distributed equally.</a:t>
                      </a:r>
                      <a:endParaRPr lang="en-GB" sz="800" dirty="0">
                        <a:solidFill>
                          <a:schemeClr val="tx1"/>
                        </a:solidFill>
                        <a:latin typeface="NTPreCursive"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800" b="1" dirty="0">
                          <a:latin typeface="NTPreCursive" panose="03000400000000000000" pitchFamily="66" charset="0"/>
                        </a:rPr>
                        <a:t>ELG: Past and Present </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Talk about the lives of the people around them and their roles in society.</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Know some similarities and differences between things in the past and now, drawing on their experiences and what has been read in class. </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Understand the past through settings, characters and events encountered in books read in class and storytelling.</a:t>
                      </a:r>
                    </a:p>
                    <a:p>
                      <a:pPr algn="ctr"/>
                      <a:endParaRPr lang="en-US" sz="800" dirty="0">
                        <a:latin typeface="NTPreCursive" panose="03000400000000000000" pitchFamily="66" charset="0"/>
                      </a:endParaRPr>
                    </a:p>
                    <a:p>
                      <a:pPr algn="ctr"/>
                      <a:r>
                        <a:rPr lang="en-US" sz="800" b="1" dirty="0">
                          <a:latin typeface="NTPreCursive" panose="03000400000000000000" pitchFamily="66" charset="0"/>
                        </a:rPr>
                        <a:t> ELG: People, Culture and Communities </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Describe their immediate environment using knowledge from observation, discussion, stories, non-fiction texts and maps. </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Know some similarities and differences between different religious and cultural communities in this country, drawing on their experiences and what has been read in class. </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Explain some similarities and differences between life in this country and life in other countries, drawing on knowledge from stories, non-fiction texts and – when appropriate – maps.</a:t>
                      </a:r>
                    </a:p>
                    <a:p>
                      <a:pPr algn="ctr"/>
                      <a:endParaRPr lang="en-US" sz="800" dirty="0">
                        <a:solidFill>
                          <a:schemeClr val="tx1"/>
                        </a:solidFill>
                        <a:latin typeface="NTPreCursive" panose="03000400000000000000" pitchFamily="66" charset="0"/>
                      </a:endParaRPr>
                    </a:p>
                    <a:p>
                      <a:pPr algn="ctr"/>
                      <a:r>
                        <a:rPr lang="en-US" sz="800" b="1" dirty="0">
                          <a:latin typeface="NTPreCursive" panose="03000400000000000000" pitchFamily="66" charset="0"/>
                        </a:rPr>
                        <a:t>ELG: The Natural World </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Explore the natural world around them, making observations and drawing pictures of animals and plants.</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Know some similarities and differences between the natural world around them and contrasting environments, drawing on their experiences and what has been read in class.</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Understand some important processes and changes in the natural world around them, including the seasons and changing states of matter.</a:t>
                      </a:r>
                      <a:endParaRPr lang="en-GB" sz="800" dirty="0">
                        <a:solidFill>
                          <a:schemeClr val="tx1"/>
                        </a:solidFill>
                        <a:latin typeface="NTPreCursive"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800" b="1" dirty="0">
                          <a:latin typeface="NTPreCursive" panose="03000400000000000000" pitchFamily="66" charset="0"/>
                        </a:rPr>
                        <a:t>ELG: Creating with Materials </a:t>
                      </a:r>
                    </a:p>
                    <a:p>
                      <a:pPr algn="ctr"/>
                      <a:endParaRPr lang="en-US" sz="800" b="1" dirty="0">
                        <a:latin typeface="NTPreCursive" panose="03000400000000000000" pitchFamily="66" charset="0"/>
                      </a:endParaRPr>
                    </a:p>
                    <a:p>
                      <a:pPr algn="ctr"/>
                      <a:r>
                        <a:rPr lang="en-US" sz="800" dirty="0">
                          <a:latin typeface="NTPreCursive" panose="03000400000000000000" pitchFamily="66" charset="0"/>
                        </a:rPr>
                        <a:t>Safely use and explore a variety of materials, tools and techniques, experimenting with colour, design, texture, form and function. </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Share their creations, explaining the process they have used; - Make use of props and materials when role playing characters in narratives and stories.</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 </a:t>
                      </a:r>
                      <a:r>
                        <a:rPr lang="en-US" sz="800" b="1" dirty="0">
                          <a:latin typeface="NTPreCursive" panose="03000400000000000000" pitchFamily="66" charset="0"/>
                        </a:rPr>
                        <a:t>ELG: Being Imaginative and Expressive </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Invent, adapt and recount narratives and stories with peers and their teacher. </a:t>
                      </a:r>
                    </a:p>
                    <a:p>
                      <a:pPr algn="ctr"/>
                      <a:endParaRPr lang="en-US" sz="800" dirty="0">
                        <a:latin typeface="NTPreCursive" panose="03000400000000000000" pitchFamily="66" charset="0"/>
                      </a:endParaRPr>
                    </a:p>
                    <a:p>
                      <a:pPr algn="ctr"/>
                      <a:r>
                        <a:rPr lang="en-US" sz="800" dirty="0">
                          <a:latin typeface="NTPreCursive" panose="03000400000000000000" pitchFamily="66" charset="0"/>
                        </a:rPr>
                        <a:t> Sing a range of well-known nursery rhymes and songs; Perform songs, rhymes, poems and stories with others, and – when appropriate – try to move in time with music. </a:t>
                      </a:r>
                      <a:endParaRPr lang="en-GB" sz="800" dirty="0">
                        <a:solidFill>
                          <a:schemeClr val="tx1"/>
                        </a:solidFill>
                        <a:latin typeface="NTPreCursive"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5" name="Picture 4">
            <a:extLst>
              <a:ext uri="{FF2B5EF4-FFF2-40B4-BE49-F238E27FC236}">
                <a16:creationId xmlns:a16="http://schemas.microsoft.com/office/drawing/2014/main" id="{20E47392-370A-4989-B303-86ED92B4CA2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rot="2197730">
            <a:off x="3176292" y="179178"/>
            <a:ext cx="668437" cy="204833"/>
          </a:xfrm>
          <a:prstGeom prst="rect">
            <a:avLst/>
          </a:prstGeom>
        </p:spPr>
      </p:pic>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7" cstate="hqprint">
            <a:extLst>
              <a:ext uri="{BEBA8EAE-BF5A-486C-A8C5-ECC9F3942E4B}">
                <a14:imgProps xmlns:a14="http://schemas.microsoft.com/office/drawing/2010/main">
                  <a14:imgLayer r:embed="rId8">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spTree>
    <p:extLst>
      <p:ext uri="{BB962C8B-B14F-4D97-AF65-F5344CB8AC3E}">
        <p14:creationId xmlns:p14="http://schemas.microsoft.com/office/powerpoint/2010/main" val="4192836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26746</TotalTime>
  <Words>8876</Words>
  <Application>Microsoft Office PowerPoint</Application>
  <PresentationFormat>Widescreen</PresentationFormat>
  <Paragraphs>937</Paragraphs>
  <Slides>12</Slides>
  <Notes>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12</vt:i4>
      </vt:variant>
    </vt:vector>
  </HeadingPairs>
  <TitlesOfParts>
    <vt:vector size="24" baseType="lpstr">
      <vt:lpstr>Adler</vt:lpstr>
      <vt:lpstr>Wingdings</vt:lpstr>
      <vt:lpstr>NTPreCursivefk</vt:lpstr>
      <vt:lpstr>NTPrint</vt:lpstr>
      <vt:lpstr>Arial</vt:lpstr>
      <vt:lpstr>Amatic SC</vt:lpstr>
      <vt:lpstr>NTPreCursive</vt:lpstr>
      <vt:lpstr>Calibri Light</vt:lpstr>
      <vt:lpstr>Courier New</vt:lpstr>
      <vt:lpstr>NTPrintfk</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Lindsey Dean</cp:lastModifiedBy>
  <cp:revision>198</cp:revision>
  <cp:lastPrinted>2021-07-16T10:36:20Z</cp:lastPrinted>
  <dcterms:created xsi:type="dcterms:W3CDTF">2021-06-03T07:59:39Z</dcterms:created>
  <dcterms:modified xsi:type="dcterms:W3CDTF">2026-07-25T07:21:25Z</dcterms:modified>
</cp:coreProperties>
</file>