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4"/>
  </p:notesMasterIdLst>
  <p:sldIdLst>
    <p:sldId id="256" r:id="rId2"/>
    <p:sldId id="257" r:id="rId3"/>
    <p:sldId id="271" r:id="rId4"/>
    <p:sldId id="260" r:id="rId5"/>
    <p:sldId id="272" r:id="rId6"/>
    <p:sldId id="269" r:id="rId7"/>
    <p:sldId id="263" r:id="rId8"/>
    <p:sldId id="265" r:id="rId9"/>
    <p:sldId id="268" r:id="rId10"/>
    <p:sldId id="261" r:id="rId11"/>
    <p:sldId id="264" r:id="rId12"/>
    <p:sldId id="267" r:id="rId13"/>
  </p:sldIdLst>
  <p:sldSz cx="12192000" cy="6858000"/>
  <p:notesSz cx="6808788" cy="9940925"/>
  <p:embeddedFontLst>
    <p:embeddedFont>
      <p:font typeface="Adler" panose="020B0604020202020204" charset="0"/>
      <p:regular r:id="rId15"/>
    </p:embeddedFont>
    <p:embeddedFont>
      <p:font typeface="Amatic SC" panose="00000500000000000000" pitchFamily="2" charset="-79"/>
      <p:regular r:id="rId16"/>
      <p:bold r:id="rId17"/>
    </p:embeddedFont>
    <p:embeddedFont>
      <p:font typeface="Calibri" panose="020F0502020204030204" pitchFamily="34" charset="0"/>
      <p:regular r:id="rId18"/>
      <p:bold r:id="rId19"/>
      <p:italic r:id="rId20"/>
      <p:boldItalic r:id="rId21"/>
    </p:embeddedFont>
    <p:embeddedFont>
      <p:font typeface="Calibri Light" panose="020F0302020204030204" pitchFamily="34" charset="0"/>
      <p:regular r:id="rId22"/>
      <p:italic r:id="rId23"/>
    </p:embeddedFont>
    <p:embeddedFont>
      <p:font typeface="NTPreCursive" panose="020B0604020202020204" charset="0"/>
      <p:regular r:id="rId24"/>
    </p:embeddedFont>
    <p:embeddedFont>
      <p:font typeface="NTPreCursivef" panose="020B0604020202020204" charset="0"/>
      <p:regular r:id="rId25"/>
    </p:embeddedFont>
    <p:embeddedFont>
      <p:font typeface="NTPreCursivefk" panose="020B0604020202020204" charset="0"/>
      <p:regular r:id="rId26"/>
    </p:embeddedFont>
    <p:embeddedFont>
      <p:font typeface="NTPrintfk" panose="020B0604020202020204" charset="0"/>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FF"/>
    <a:srgbClr val="CC66FF"/>
    <a:srgbClr val="E1FFFF"/>
    <a:srgbClr val="FFEFFF"/>
    <a:srgbClr val="E6E5FB"/>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5226" autoAdjust="0"/>
  </p:normalViewPr>
  <p:slideViewPr>
    <p:cSldViewPr snapToGrid="0">
      <p:cViewPr varScale="1">
        <p:scale>
          <a:sx n="85" d="100"/>
          <a:sy n="85" d="100"/>
        </p:scale>
        <p:origin x="547" y="53"/>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475" cy="498773"/>
          </a:xfrm>
          <a:prstGeom prst="rect">
            <a:avLst/>
          </a:prstGeom>
        </p:spPr>
        <p:txBody>
          <a:bodyPr vert="horz" lIns="91577" tIns="45789" rIns="91577" bIns="45789" rtlCol="0"/>
          <a:lstStyle>
            <a:lvl1pPr algn="l">
              <a:defRPr sz="1200"/>
            </a:lvl1pPr>
          </a:lstStyle>
          <a:p>
            <a:endParaRPr lang="en-GB"/>
          </a:p>
        </p:txBody>
      </p:sp>
      <p:sp>
        <p:nvSpPr>
          <p:cNvPr id="3" name="Date Placeholder 2"/>
          <p:cNvSpPr>
            <a:spLocks noGrp="1"/>
          </p:cNvSpPr>
          <p:nvPr>
            <p:ph type="dt" idx="1"/>
          </p:nvPr>
        </p:nvSpPr>
        <p:spPr>
          <a:xfrm>
            <a:off x="3856738" y="0"/>
            <a:ext cx="2950475" cy="498773"/>
          </a:xfrm>
          <a:prstGeom prst="rect">
            <a:avLst/>
          </a:prstGeom>
        </p:spPr>
        <p:txBody>
          <a:bodyPr vert="horz" lIns="91577" tIns="45789" rIns="91577" bIns="45789" rtlCol="0"/>
          <a:lstStyle>
            <a:lvl1pPr algn="r">
              <a:defRPr sz="1200"/>
            </a:lvl1pPr>
          </a:lstStyle>
          <a:p>
            <a:fld id="{1976DE5F-DF04-4F27-A344-93FB2E432C72}" type="datetimeFigureOut">
              <a:rPr lang="en-GB" smtClean="0"/>
              <a:t>26/07/2026</a:t>
            </a:fld>
            <a:endParaRPr lang="en-GB"/>
          </a:p>
        </p:txBody>
      </p:sp>
      <p:sp>
        <p:nvSpPr>
          <p:cNvPr id="4" name="Slide Image Placeholder 3"/>
          <p:cNvSpPr>
            <a:spLocks noGrp="1" noRot="1" noChangeAspect="1"/>
          </p:cNvSpPr>
          <p:nvPr>
            <p:ph type="sldImg" idx="2"/>
          </p:nvPr>
        </p:nvSpPr>
        <p:spPr>
          <a:xfrm>
            <a:off x="422275" y="1243013"/>
            <a:ext cx="5964238" cy="3354387"/>
          </a:xfrm>
          <a:prstGeom prst="rect">
            <a:avLst/>
          </a:prstGeom>
          <a:noFill/>
          <a:ln w="12700">
            <a:solidFill>
              <a:prstClr val="black"/>
            </a:solidFill>
          </a:ln>
        </p:spPr>
        <p:txBody>
          <a:bodyPr vert="horz" lIns="91577" tIns="45789" rIns="91577" bIns="45789" rtlCol="0" anchor="ctr"/>
          <a:lstStyle/>
          <a:p>
            <a:endParaRPr lang="en-GB"/>
          </a:p>
        </p:txBody>
      </p:sp>
      <p:sp>
        <p:nvSpPr>
          <p:cNvPr id="5" name="Notes Placeholder 4"/>
          <p:cNvSpPr>
            <a:spLocks noGrp="1"/>
          </p:cNvSpPr>
          <p:nvPr>
            <p:ph type="body" sz="quarter" idx="3"/>
          </p:nvPr>
        </p:nvSpPr>
        <p:spPr>
          <a:xfrm>
            <a:off x="680880" y="4784069"/>
            <a:ext cx="5447030" cy="3914240"/>
          </a:xfrm>
          <a:prstGeom prst="rect">
            <a:avLst/>
          </a:prstGeom>
        </p:spPr>
        <p:txBody>
          <a:bodyPr vert="horz" lIns="91577" tIns="45789" rIns="91577" bIns="457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2155"/>
            <a:ext cx="2950475" cy="498772"/>
          </a:xfrm>
          <a:prstGeom prst="rect">
            <a:avLst/>
          </a:prstGeom>
        </p:spPr>
        <p:txBody>
          <a:bodyPr vert="horz" lIns="91577" tIns="45789" rIns="91577" bIns="45789" rtlCol="0" anchor="b"/>
          <a:lstStyle>
            <a:lvl1pPr algn="l">
              <a:defRPr sz="1200"/>
            </a:lvl1pPr>
          </a:lstStyle>
          <a:p>
            <a:endParaRPr lang="en-GB"/>
          </a:p>
        </p:txBody>
      </p:sp>
      <p:sp>
        <p:nvSpPr>
          <p:cNvPr id="7" name="Slide Number Placeholder 6"/>
          <p:cNvSpPr>
            <a:spLocks noGrp="1"/>
          </p:cNvSpPr>
          <p:nvPr>
            <p:ph type="sldNum" sz="quarter" idx="5"/>
          </p:nvPr>
        </p:nvSpPr>
        <p:spPr>
          <a:xfrm>
            <a:off x="3856738" y="9442155"/>
            <a:ext cx="2950475" cy="498772"/>
          </a:xfrm>
          <a:prstGeom prst="rect">
            <a:avLst/>
          </a:prstGeom>
        </p:spPr>
        <p:txBody>
          <a:bodyPr vert="horz" lIns="91577" tIns="45789" rIns="91577" bIns="45789"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a:t>
            </a:fld>
            <a:endParaRPr lang="en-GB"/>
          </a:p>
        </p:txBody>
      </p:sp>
    </p:spTree>
    <p:extLst>
      <p:ext uri="{BB962C8B-B14F-4D97-AF65-F5344CB8AC3E}">
        <p14:creationId xmlns:p14="http://schemas.microsoft.com/office/powerpoint/2010/main" val="867317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13190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9</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26/07/2026</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26/07/2026</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2.pn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3.png"/><Relationship Id="rId21" Type="http://schemas.openxmlformats.org/officeDocument/2006/relationships/image" Target="../media/image20.png"/><Relationship Id="rId7" Type="http://schemas.openxmlformats.org/officeDocument/2006/relationships/image" Target="../media/image7.png"/><Relationship Id="rId12" Type="http://schemas.openxmlformats.org/officeDocument/2006/relationships/image" Target="../media/image2.png"/><Relationship Id="rId17" Type="http://schemas.openxmlformats.org/officeDocument/2006/relationships/image" Target="../media/image16.png"/><Relationship Id="rId25" Type="http://schemas.openxmlformats.org/officeDocument/2006/relationships/image" Target="../media/image24.png"/><Relationship Id="rId2" Type="http://schemas.openxmlformats.org/officeDocument/2006/relationships/notesSlide" Target="../notesSlides/notesSlide2.xml"/><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24" Type="http://schemas.openxmlformats.org/officeDocument/2006/relationships/image" Target="../media/image23.png"/><Relationship Id="rId5" Type="http://schemas.openxmlformats.org/officeDocument/2006/relationships/image" Target="../media/image5.jpeg"/><Relationship Id="rId15" Type="http://schemas.openxmlformats.org/officeDocument/2006/relationships/image" Target="../media/image14.png"/><Relationship Id="rId23" Type="http://schemas.openxmlformats.org/officeDocument/2006/relationships/image" Target="../media/image22.png"/><Relationship Id="rId28" Type="http://schemas.openxmlformats.org/officeDocument/2006/relationships/image" Target="../media/image27.png"/><Relationship Id="rId10" Type="http://schemas.openxmlformats.org/officeDocument/2006/relationships/image" Target="../media/image10.png"/><Relationship Id="rId19" Type="http://schemas.openxmlformats.org/officeDocument/2006/relationships/image" Target="../media/image18.png"/><Relationship Id="rId4" Type="http://schemas.openxmlformats.org/officeDocument/2006/relationships/image" Target="../media/image4.jpg"/><Relationship Id="rId9" Type="http://schemas.openxmlformats.org/officeDocument/2006/relationships/image" Target="../media/image9.png"/><Relationship Id="rId14" Type="http://schemas.openxmlformats.org/officeDocument/2006/relationships/image" Target="../media/image13.png"/><Relationship Id="rId22" Type="http://schemas.openxmlformats.org/officeDocument/2006/relationships/image" Target="../media/image21.jpeg"/><Relationship Id="rId27" Type="http://schemas.openxmlformats.org/officeDocument/2006/relationships/image" Target="../media/image26.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2.png"/><Relationship Id="rId2"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png"/><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1.xml"/><Relationship Id="rId6" Type="http://schemas.openxmlformats.org/officeDocument/2006/relationships/image" Target="../media/image46.png"/><Relationship Id="rId11" Type="http://schemas.openxmlformats.org/officeDocument/2006/relationships/image" Target="../media/image2.png"/><Relationship Id="rId5" Type="http://schemas.openxmlformats.org/officeDocument/2006/relationships/image" Target="../media/image45.png"/><Relationship Id="rId10" Type="http://schemas.openxmlformats.org/officeDocument/2006/relationships/image" Target="../media/image36.png"/><Relationship Id="rId4" Type="http://schemas.openxmlformats.org/officeDocument/2006/relationships/image" Target="../media/image44.png"/><Relationship Id="rId9"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3"/>
          <a:stretch>
            <a:fillRect/>
          </a:stretch>
        </p:blipFill>
        <p:spPr>
          <a:xfrm>
            <a:off x="4788464" y="1324002"/>
            <a:ext cx="7324078" cy="5169836"/>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199701" y="-765019"/>
            <a:ext cx="11792597" cy="176644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Amatic SC" panose="00000500000000000000" pitchFamily="2" charset="-79"/>
                <a:cs typeface="Amatic SC" panose="00000500000000000000" pitchFamily="2" charset="-79"/>
              </a:rPr>
              <a:t>Foundation 1:  Long Term Plan 2026-2027</a:t>
            </a:r>
            <a:endParaRPr lang="en-GB" sz="4800" dirty="0">
              <a:latin typeface="Amatic SC" panose="00000500000000000000" pitchFamily="2" charset="-79"/>
              <a:cs typeface="Amatic SC" panose="00000500000000000000" pitchFamily="2" charset="-79"/>
            </a:endParaRPr>
          </a:p>
        </p:txBody>
      </p:sp>
      <p:sp>
        <p:nvSpPr>
          <p:cNvPr id="9" name="Rectangle 8"/>
          <p:cNvSpPr/>
          <p:nvPr/>
        </p:nvSpPr>
        <p:spPr>
          <a:xfrm>
            <a:off x="199701" y="1734123"/>
            <a:ext cx="4614404" cy="4801314"/>
          </a:xfrm>
          <a:prstGeom prst="rect">
            <a:avLst/>
          </a:prstGeom>
        </p:spPr>
        <p:txBody>
          <a:bodyPr wrap="square">
            <a:spAutoFit/>
          </a:bodyPr>
          <a:lstStyle/>
          <a:p>
            <a:pPr algn="ctr" fontAlgn="t"/>
            <a:r>
              <a:rPr lang="en-GB" sz="3200" dirty="0">
                <a:latin typeface="Amatic SC" panose="00000500000000000000" pitchFamily="2" charset="-79"/>
                <a:cs typeface="Amatic SC" panose="00000500000000000000" pitchFamily="2" charset="-79"/>
              </a:rPr>
              <a:t>OUR INTENT</a:t>
            </a:r>
          </a:p>
          <a:p>
            <a:pPr algn="ctr" fontAlgn="t"/>
            <a:r>
              <a:rPr lang="en-GB" sz="1400" dirty="0">
                <a:latin typeface="NTPrintfk" panose="03000400000000000000" pitchFamily="66" charset="0"/>
                <a:cs typeface="Amatic SC" panose="020B0604020202020204" charset="-79"/>
              </a:rPr>
              <a:t>At Lawns Park, we want our children to learn our core values of </a:t>
            </a:r>
            <a:r>
              <a:rPr lang="en-GB" sz="1400" dirty="0">
                <a:solidFill>
                  <a:srgbClr val="FF0000"/>
                </a:solidFill>
                <a:latin typeface="NTPrintfk" panose="03000400000000000000" pitchFamily="66" charset="0"/>
                <a:cs typeface="Amatic SC" panose="020B0604020202020204" charset="-79"/>
              </a:rPr>
              <a:t>Positivity</a:t>
            </a:r>
            <a:r>
              <a:rPr lang="en-GB" sz="1400" dirty="0">
                <a:latin typeface="NTPrintfk" panose="03000400000000000000" pitchFamily="66" charset="0"/>
                <a:cs typeface="Amatic SC" panose="020B0604020202020204" charset="-79"/>
              </a:rPr>
              <a:t>, </a:t>
            </a:r>
            <a:r>
              <a:rPr lang="en-GB" sz="1400" dirty="0">
                <a:solidFill>
                  <a:srgbClr val="0070C0"/>
                </a:solidFill>
                <a:latin typeface="NTPrintfk" panose="03000400000000000000" pitchFamily="66" charset="0"/>
                <a:cs typeface="Amatic SC" panose="020B0604020202020204" charset="-79"/>
              </a:rPr>
              <a:t>Perseverance</a:t>
            </a:r>
            <a:r>
              <a:rPr lang="en-GB" sz="1400" dirty="0">
                <a:latin typeface="NTPrintfk" panose="03000400000000000000" pitchFamily="66" charset="0"/>
                <a:cs typeface="Amatic SC" panose="020B0604020202020204" charset="-79"/>
              </a:rPr>
              <a:t>, </a:t>
            </a:r>
            <a:r>
              <a:rPr lang="en-GB" sz="1400" dirty="0">
                <a:solidFill>
                  <a:srgbClr val="00B050"/>
                </a:solidFill>
                <a:latin typeface="NTPrintfk" panose="03000400000000000000" pitchFamily="66" charset="0"/>
                <a:cs typeface="Amatic SC" panose="020B0604020202020204" charset="-79"/>
              </a:rPr>
              <a:t>Patience </a:t>
            </a:r>
            <a:r>
              <a:rPr lang="en-GB" sz="1400" dirty="0">
                <a:latin typeface="NTPrintfk" panose="03000400000000000000" pitchFamily="66" charset="0"/>
                <a:cs typeface="Amatic SC" panose="020B0604020202020204" charset="-79"/>
              </a:rPr>
              <a:t>and </a:t>
            </a:r>
            <a:r>
              <a:rPr lang="en-GB" sz="1400" dirty="0">
                <a:solidFill>
                  <a:srgbClr val="FFC000"/>
                </a:solidFill>
                <a:latin typeface="NTPrintfk" panose="03000400000000000000" pitchFamily="66" charset="0"/>
                <a:cs typeface="Amatic SC" panose="020B0604020202020204" charset="-79"/>
              </a:rPr>
              <a:t>Politeness</a:t>
            </a:r>
            <a:r>
              <a:rPr lang="en-GB" sz="1400" dirty="0">
                <a:latin typeface="NTPrintfk" panose="03000400000000000000" pitchFamily="66" charset="0"/>
                <a:cs typeface="Amatic SC" panose="020B0604020202020204" charset="-79"/>
              </a:rPr>
              <a:t>. </a:t>
            </a:r>
          </a:p>
          <a:p>
            <a:pPr algn="ctr" fontAlgn="t"/>
            <a:r>
              <a:rPr lang="en-GB" sz="1400" dirty="0">
                <a:latin typeface="NTPrintfk" panose="03000400000000000000" pitchFamily="66" charset="0"/>
                <a:cs typeface="Amatic SC" panose="020B0604020202020204" charset="-79"/>
              </a:rPr>
              <a:t>We want our children to show a sense of pride in themselves and respect for others in their immediate school and the local community. We want our children to have opportunities that will enable them to exercise their growing intellectual and emotional muscles as well as their physical ones. We want them to develop their ability to think, feel, see and understand, do and represent, and express. We want them to imagine, puzzle, wonder, explore, befriends and share. We encourage our parents and carers to work in partnership with us to develop independent, happy, life-long learners, who thrive in school. We want our children and families to have a sense of belonging, working collaboratively and respectfully in our diverse world. We will work collaboratively, drawing upon the support of other professional bodies and agencies to ensure that our curriculum remains ambitious, purposeful and meets the needs of all our super Lawns Park Leaners. </a:t>
            </a:r>
          </a:p>
          <a:p>
            <a:pPr algn="ctr" fontAlgn="t"/>
            <a:r>
              <a:rPr lang="en-GB" sz="1400" dirty="0">
                <a:latin typeface="NTPrintfk" panose="03000400000000000000" pitchFamily="66" charset="0"/>
                <a:cs typeface="Amatic SC" panose="020B0604020202020204" charset="-79"/>
              </a:rPr>
              <a:t>Our school is an amazing place to be, and the staff and children are all very proud to be part of the Lawns Park Team!</a:t>
            </a:r>
          </a:p>
          <a:p>
            <a:pPr algn="ctr" fontAlgn="t"/>
            <a:endParaRPr lang="en-GB" sz="1400" dirty="0">
              <a:latin typeface="NTPrintfk" panose="03000400000000000000" pitchFamily="66" charset="0"/>
              <a:cs typeface="Amatic SC" panose="020B0604020202020204" charset="-79"/>
            </a:endParaRPr>
          </a:p>
          <a:p>
            <a:pPr algn="ctr" fontAlgn="t"/>
            <a:r>
              <a:rPr lang="en-GB" sz="1400" dirty="0">
                <a:latin typeface="NTPrintfk" panose="03000400000000000000" pitchFamily="66" charset="0"/>
                <a:cs typeface="Amatic SC" panose="020B0604020202020204" charset="-79"/>
              </a:rPr>
              <a:t>The EYFS Team</a:t>
            </a:r>
            <a:br>
              <a:rPr lang="en-GB" sz="800" dirty="0">
                <a:latin typeface="Acumin Pro"/>
              </a:rPr>
            </a:br>
            <a:endParaRPr lang="en-GB" sz="800" dirty="0">
              <a:latin typeface="Acumin Pro"/>
            </a:endParaRPr>
          </a:p>
        </p:txBody>
      </p:sp>
      <p:pic>
        <p:nvPicPr>
          <p:cNvPr id="5" name="Picture 4">
            <a:extLst>
              <a:ext uri="{FF2B5EF4-FFF2-40B4-BE49-F238E27FC236}">
                <a16:creationId xmlns:a16="http://schemas.microsoft.com/office/drawing/2014/main" id="{BF9AD81F-2D06-49F1-8BA3-10166FF0E4F1}"/>
              </a:ext>
            </a:extLst>
          </p:cNvPr>
          <p:cNvPicPr>
            <a:picLocks noChangeAspect="1"/>
          </p:cNvPicPr>
          <p:nvPr/>
        </p:nvPicPr>
        <p:blipFill>
          <a:blip r:embed="rId4"/>
          <a:stretch>
            <a:fillRect/>
          </a:stretch>
        </p:blipFill>
        <p:spPr>
          <a:xfrm>
            <a:off x="855120" y="42642"/>
            <a:ext cx="1526255" cy="1368909"/>
          </a:xfrm>
          <a:prstGeom prst="rect">
            <a:avLst/>
          </a:prstGeom>
        </p:spPr>
      </p:pic>
      <p:pic>
        <p:nvPicPr>
          <p:cNvPr id="7" name="Picture 6">
            <a:extLst>
              <a:ext uri="{FF2B5EF4-FFF2-40B4-BE49-F238E27FC236}">
                <a16:creationId xmlns:a16="http://schemas.microsoft.com/office/drawing/2014/main" id="{FD570CB7-1A27-D55E-5F64-594FB66EE083}"/>
              </a:ext>
            </a:extLst>
          </p:cNvPr>
          <p:cNvPicPr>
            <a:picLocks noChangeAspect="1"/>
          </p:cNvPicPr>
          <p:nvPr/>
        </p:nvPicPr>
        <p:blipFill>
          <a:blip r:embed="rId4"/>
          <a:stretch>
            <a:fillRect/>
          </a:stretch>
        </p:blipFill>
        <p:spPr>
          <a:xfrm>
            <a:off x="9681003" y="118205"/>
            <a:ext cx="1526255" cy="1368909"/>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2026-2027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421335971"/>
              </p:ext>
            </p:extLst>
          </p:nvPr>
        </p:nvGraphicFramePr>
        <p:xfrm>
          <a:off x="133491" y="521875"/>
          <a:ext cx="11925018" cy="6625376"/>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67214">
                  <a:extLst>
                    <a:ext uri="{9D8B030D-6E8A-4147-A177-3AD203B41FA5}">
                      <a16:colId xmlns:a16="http://schemas.microsoft.com/office/drawing/2014/main" val="2865123548"/>
                    </a:ext>
                  </a:extLst>
                </a:gridCol>
                <a:gridCol w="1953087">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42154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220153">
                <a:tc>
                  <a:txBody>
                    <a:bodyPr/>
                    <a:lstStyle/>
                    <a:p>
                      <a:pPr algn="ctr"/>
                      <a:r>
                        <a:rPr lang="en-US" sz="1800" b="0" dirty="0">
                          <a:latin typeface="Amatic SC" panose="00000500000000000000" pitchFamily="2" charset="-79"/>
                          <a:cs typeface="Amatic SC" panose="00000500000000000000" pitchFamily="2" charset="-79"/>
                        </a:rPr>
                        <a:t>General Themes </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NB: </a:t>
                      </a:r>
                      <a:r>
                        <a:rPr lang="en-US" sz="1600" b="1" i="1" dirty="0">
                          <a:latin typeface="Amatic SC" panose="00000500000000000000" pitchFamily="2" charset="-79"/>
                          <a:cs typeface="Amatic SC" panose="00000500000000000000" pitchFamily="2" charset="-79"/>
                        </a:rPr>
                        <a:t>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Super lawns Parkers</a:t>
                      </a:r>
                    </a:p>
                    <a:p>
                      <a:pPr algn="ctr"/>
                      <a:r>
                        <a:rPr lang="en-US" sz="1200" dirty="0">
                          <a:solidFill>
                            <a:srgbClr val="C00000"/>
                          </a:solidFill>
                          <a:latin typeface="NTPrintfk" panose="03000400000000000000" pitchFamily="66" charset="0"/>
                          <a:cs typeface="Amatic SC" panose="00000500000000000000" pitchFamily="2" charset="-79"/>
                        </a:rPr>
                        <a:t>New Beginnings</a:t>
                      </a:r>
                    </a:p>
                    <a:p>
                      <a:pPr algn="ctr"/>
                      <a:r>
                        <a:rPr lang="en-US" sz="1200" dirty="0">
                          <a:solidFill>
                            <a:schemeClr val="tx1"/>
                          </a:solidFill>
                          <a:latin typeface="NTPrintfk" panose="03000400000000000000" pitchFamily="66" charset="0"/>
                          <a:cs typeface="Amatic SC" panose="00000500000000000000" pitchFamily="2" charset="-79"/>
                        </a:rPr>
                        <a:t> Starting school / getting to know each other/Building relationships/Our new school community &amp;expectations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fk" panose="03000400000000000000" pitchFamily="66" charset="0"/>
                          <a:cs typeface="Amatic SC" panose="00000500000000000000" pitchFamily="2" charset="-79"/>
                        </a:rPr>
                        <a:t>People who help us / Careers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intfk" panose="03000400000000000000" pitchFamily="66" charset="0"/>
                          <a:cs typeface="Amatic SC" panose="00000500000000000000" pitchFamily="2" charset="-79"/>
                        </a:rPr>
                        <a:t>My family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rgbClr val="C00000"/>
                          </a:solidFill>
                          <a:latin typeface="NTPrintfk" panose="03000400000000000000" pitchFamily="66" charset="0"/>
                          <a:cs typeface="Amatic SC" panose="00000500000000000000" pitchFamily="2" charset="-79"/>
                        </a:rPr>
                        <a:t>Key Drivers: Prime</a:t>
                      </a:r>
                      <a:endParaRPr lang="en-GB" sz="1200" b="1" dirty="0">
                        <a:solidFill>
                          <a:srgbClr val="C00000"/>
                        </a:solidFill>
                        <a:latin typeface="NTPrint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7030A0"/>
                          </a:solidFill>
                          <a:latin typeface="Amatic SC" panose="00000500000000000000" pitchFamily="2" charset="-79"/>
                          <a:cs typeface="Amatic SC" panose="00000500000000000000" pitchFamily="2" charset="-79"/>
                        </a:rPr>
                        <a:t>Let’s </a:t>
                      </a:r>
                      <a:r>
                        <a:rPr lang="en-US" sz="2000" b="1" baseline="0" dirty="0">
                          <a:solidFill>
                            <a:srgbClr val="7030A0"/>
                          </a:solidFill>
                          <a:latin typeface="Amatic SC" panose="00000500000000000000" pitchFamily="2" charset="-79"/>
                          <a:cs typeface="Amatic SC" panose="00000500000000000000" pitchFamily="2" charset="-79"/>
                        </a:rPr>
                        <a:t>Celebrate</a:t>
                      </a:r>
                      <a:r>
                        <a:rPr lang="en-US" sz="2000" b="1" dirty="0">
                          <a:solidFill>
                            <a:srgbClr val="7030A0"/>
                          </a:solidFill>
                          <a:latin typeface="Amatic SC" panose="00000500000000000000" pitchFamily="2" charset="-79"/>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kern="1200" dirty="0">
                          <a:solidFill>
                            <a:srgbClr val="C00000"/>
                          </a:solidFill>
                          <a:effectLst/>
                          <a:latin typeface="NTPrintfk" panose="03000400000000000000" pitchFamily="66" charset="0"/>
                          <a:ea typeface="+mn-ea"/>
                          <a:cs typeface="+mn-cs"/>
                        </a:rPr>
                        <a:t>Celebrations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NTPrintfk" panose="03000400000000000000" pitchFamily="66" charset="0"/>
                          <a:ea typeface="+mn-ea"/>
                          <a:cs typeface="+mn-cs"/>
                        </a:rPr>
                        <a:t>Diwali Day 20 October 2025</a:t>
                      </a:r>
                      <a:endParaRPr lang="en-US" sz="1200" dirty="0">
                        <a:solidFill>
                          <a:schemeClr val="tx1"/>
                        </a:solidFill>
                        <a:latin typeface="NTPreCursive" panose="03000400000000000000" pitchFamily="66" charset="0"/>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RM Typerighter old" panose="00000400000000000000" pitchFamily="2" charset="-79"/>
                        </a:rPr>
                        <a:t>Bonfire</a:t>
                      </a:r>
                      <a:r>
                        <a:rPr lang="en-US" sz="1200" baseline="0" dirty="0">
                          <a:solidFill>
                            <a:schemeClr val="tx1"/>
                          </a:solidFill>
                          <a:latin typeface="NTPreCursive" panose="03000400000000000000" pitchFamily="66" charset="0"/>
                          <a:cs typeface="RM Typerighter old" panose="00000400000000000000" pitchFamily="2" charset="-79"/>
                        </a:rPr>
                        <a:t> Night celebrations</a:t>
                      </a:r>
                      <a:endParaRPr lang="en-US" sz="1200" dirty="0">
                        <a:solidFill>
                          <a:schemeClr val="tx1"/>
                        </a:solidFill>
                        <a:latin typeface="NTPreCursive" panose="03000400000000000000" pitchFamily="66" charset="0"/>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RM Typerighter old" panose="00000400000000000000" pitchFamily="2" charset="-79"/>
                        </a:rPr>
                        <a:t>Harvest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Christmas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rgbClr val="C00000"/>
                          </a:solidFill>
                          <a:latin typeface="NTPrintfk" panose="03000400000000000000" pitchFamily="66" charset="0"/>
                          <a:cs typeface="Amatic SC" panose="00000500000000000000" pitchFamily="2" charset="-79"/>
                        </a:rPr>
                        <a:t>Key Drivers: Understanding of the World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rgbClr val="C00000"/>
                          </a:solidFill>
                          <a:latin typeface="NTPrintfk" panose="03000400000000000000" pitchFamily="66" charset="0"/>
                          <a:cs typeface="Amatic SC" panose="00000500000000000000" pitchFamily="2" charset="-79"/>
                        </a:rPr>
                        <a:t>Literacy</a:t>
                      </a:r>
                      <a:endParaRPr lang="en-GB" sz="1200" b="1" dirty="0">
                        <a:solidFill>
                          <a:srgbClr val="C00000"/>
                        </a:solidFill>
                        <a:latin typeface="NTPrintfk" panose="03000400000000000000" pitchFamily="66"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Poetry!</a:t>
                      </a:r>
                    </a:p>
                    <a:p>
                      <a:pPr algn="ctr"/>
                      <a:r>
                        <a:rPr lang="en-GB" sz="1200" b="0" kern="1200" dirty="0">
                          <a:solidFill>
                            <a:srgbClr val="C00000"/>
                          </a:solidFill>
                          <a:effectLst/>
                          <a:latin typeface="NTPreCursive" panose="03000400000000000000" pitchFamily="66" charset="0"/>
                          <a:ea typeface="+mn-ea"/>
                          <a:cs typeface="+mn-cs"/>
                        </a:rPr>
                        <a:t>An introduction to the world of Poetry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NTPreCursive" panose="03000400000000000000" pitchFamily="66" charset="0"/>
                          <a:ea typeface="+mn-ea"/>
                          <a:cs typeface="+mn-cs"/>
                        </a:rPr>
                        <a:t>A.A. Milne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NTPreCursive" panose="03000400000000000000" pitchFamily="66" charset="0"/>
                          <a:ea typeface="+mn-ea"/>
                          <a:cs typeface="+mn-cs"/>
                        </a:rPr>
                        <a:t>Spike Milligan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NTPreCursive" panose="03000400000000000000" pitchFamily="66" charset="0"/>
                          <a:ea typeface="+mn-ea"/>
                          <a:cs typeface="+mn-cs"/>
                        </a:rPr>
                        <a:t>Michael Rosen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rgbClr val="C00000"/>
                          </a:solidFill>
                          <a:effectLst/>
                          <a:latin typeface="NTPreCursive" panose="03000400000000000000" pitchFamily="66" charset="0"/>
                          <a:ea typeface="+mn-ea"/>
                          <a:cs typeface="+mn-cs"/>
                        </a:rPr>
                        <a:t>EAD</a:t>
                      </a:r>
                      <a:r>
                        <a:rPr lang="en-GB" sz="1200" b="0" kern="1200" dirty="0">
                          <a:solidFill>
                            <a:schemeClr val="tx1"/>
                          </a:solidFill>
                          <a:effectLst/>
                          <a:latin typeface="NTPreCursive" panose="03000400000000000000" pitchFamily="66" charset="0"/>
                          <a:ea typeface="+mn-ea"/>
                          <a:cs typeface="+mn-cs"/>
                        </a:rPr>
                        <a:t>: Artist Studies – E.H. Shepherd: Sketching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NTPreCursive" panose="03000400000000000000" pitchFamily="66" charset="0"/>
                          <a:ea typeface="+mn-ea"/>
                          <a:cs typeface="+mn-cs"/>
                        </a:rPr>
                        <a:t>Henri Matisse: Collage linked 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NTPreCursive" panose="03000400000000000000" pitchFamily="66" charset="0"/>
                          <a:ea typeface="+mn-ea"/>
                          <a:cs typeface="+mn-cs"/>
                        </a:rPr>
                        <a:t>RSPB Big Schools birdwatch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C00000"/>
                          </a:solidFill>
                          <a:effectLst/>
                          <a:latin typeface="NTPreCursive" panose="03000400000000000000" pitchFamily="66" charset="0"/>
                          <a:ea typeface="+mn-ea"/>
                          <a:cs typeface="+mn-cs"/>
                        </a:rPr>
                        <a:t>Key Drivers: Literacy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C00000"/>
                          </a:solidFill>
                          <a:effectLst/>
                          <a:latin typeface="NTPreCursive" panose="03000400000000000000" pitchFamily="66" charset="0"/>
                          <a:ea typeface="+mn-ea"/>
                          <a:cs typeface="+mn-cs"/>
                        </a:rPr>
                        <a:t>Expressive </a:t>
                      </a:r>
                      <a:r>
                        <a:rPr lang="en-US" sz="1200" b="1" dirty="0">
                          <a:solidFill>
                            <a:srgbClr val="C00000"/>
                          </a:solidFill>
                          <a:latin typeface="NTPreCursive" panose="03000400000000000000" pitchFamily="66" charset="0"/>
                          <a:cs typeface="Amatic SC" panose="00000500000000000000" pitchFamily="2" charset="-79"/>
                        </a:rPr>
                        <a:t>Arts</a:t>
                      </a:r>
                      <a:r>
                        <a:rPr lang="en-US" sz="1200" b="1" baseline="0" dirty="0">
                          <a:solidFill>
                            <a:srgbClr val="C00000"/>
                          </a:solidFill>
                          <a:latin typeface="NTPreCursive" panose="03000400000000000000" pitchFamily="66" charset="0"/>
                          <a:cs typeface="Amatic SC" panose="00000500000000000000" pitchFamily="2" charset="-79"/>
                        </a:rPr>
                        <a:t> &amp;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Where in the World?</a:t>
                      </a:r>
                    </a:p>
                    <a:p>
                      <a:pPr algn="ctr"/>
                      <a:r>
                        <a:rPr lang="en-GB" sz="1200" b="0" kern="1200" dirty="0">
                          <a:solidFill>
                            <a:srgbClr val="C00000"/>
                          </a:solidFill>
                          <a:effectLst/>
                          <a:latin typeface="NTPreCursive" panose="03000400000000000000" pitchFamily="66" charset="0"/>
                          <a:ea typeface="+mn-ea"/>
                          <a:cs typeface="+mn-cs"/>
                        </a:rPr>
                        <a:t>Geography /People</a:t>
                      </a:r>
                    </a:p>
                    <a:p>
                      <a:pPr algn="ctr"/>
                      <a:r>
                        <a:rPr lang="en-GB" sz="1200" b="0" kern="1200" dirty="0">
                          <a:solidFill>
                            <a:schemeClr val="tx1"/>
                          </a:solidFill>
                          <a:effectLst/>
                          <a:latin typeface="NTPreCursive" panose="03000400000000000000" pitchFamily="66" charset="0"/>
                          <a:ea typeface="+mn-ea"/>
                          <a:cs typeface="+mn-cs"/>
                        </a:rPr>
                        <a:t>Exploring the World/Personal likes/dislike/experiences</a:t>
                      </a:r>
                    </a:p>
                    <a:p>
                      <a:pPr algn="ctr"/>
                      <a:r>
                        <a:rPr lang="en-GB" sz="1200" b="1" kern="1200" dirty="0">
                          <a:solidFill>
                            <a:srgbClr val="C00000"/>
                          </a:solidFill>
                          <a:effectLst/>
                          <a:latin typeface="NTPreCursive" panose="03000400000000000000" pitchFamily="66" charset="0"/>
                          <a:ea typeface="+mn-ea"/>
                          <a:cs typeface="+mn-cs"/>
                        </a:rPr>
                        <a:t>Key Driver: Understanding of the World – Geography /people</a:t>
                      </a:r>
                      <a:endParaRPr lang="en-US" sz="2000" b="1" dirty="0">
                        <a:solidFill>
                          <a:srgbClr val="C00000"/>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00B0F0"/>
                          </a:solidFill>
                          <a:latin typeface="Amatic SC" panose="00000500000000000000" pitchFamily="2" charset="-79"/>
                          <a:cs typeface="Amatic SC" panose="00000500000000000000" pitchFamily="2" charset="-79"/>
                        </a:rPr>
                        <a:t>What’s Growing on the Farm?</a:t>
                      </a:r>
                    </a:p>
                    <a:p>
                      <a:pPr algn="ctr"/>
                      <a:r>
                        <a:rPr lang="en-US" sz="1200" dirty="0">
                          <a:solidFill>
                            <a:srgbClr val="C00000"/>
                          </a:solidFill>
                          <a:latin typeface="NTPreCursive" panose="03000400000000000000" pitchFamily="66" charset="0"/>
                          <a:cs typeface="Amatic SC" panose="00000500000000000000" pitchFamily="2" charset="-79"/>
                        </a:rPr>
                        <a:t>Science - Animals</a:t>
                      </a:r>
                    </a:p>
                    <a:p>
                      <a:pPr algn="ctr"/>
                      <a:r>
                        <a:rPr lang="en-US" sz="1200" dirty="0">
                          <a:solidFill>
                            <a:schemeClr val="tx1"/>
                          </a:solidFill>
                          <a:latin typeface="NTPreCursive" panose="03000400000000000000" pitchFamily="66" charset="0"/>
                          <a:cs typeface="Amatic SC" panose="00000500000000000000" pitchFamily="2" charset="-79"/>
                        </a:rPr>
                        <a:t>What</a:t>
                      </a:r>
                      <a:r>
                        <a:rPr lang="en-US" sz="1200" baseline="0" dirty="0">
                          <a:solidFill>
                            <a:schemeClr val="tx1"/>
                          </a:solidFill>
                          <a:latin typeface="NTPreCursive" panose="03000400000000000000" pitchFamily="66" charset="0"/>
                          <a:cs typeface="Amatic SC" panose="00000500000000000000" pitchFamily="2" charset="-79"/>
                        </a:rPr>
                        <a:t> lives on the Farm?</a:t>
                      </a:r>
                    </a:p>
                    <a:p>
                      <a:pPr algn="ctr"/>
                      <a:r>
                        <a:rPr lang="en-US" sz="1200" baseline="0" dirty="0">
                          <a:solidFill>
                            <a:schemeClr val="tx1"/>
                          </a:solidFill>
                          <a:latin typeface="NTPreCursive" panose="03000400000000000000" pitchFamily="66" charset="0"/>
                          <a:cs typeface="Amatic SC" panose="00000500000000000000" pitchFamily="2" charset="-79"/>
                        </a:rPr>
                        <a:t>Life cycles</a:t>
                      </a:r>
                    </a:p>
                    <a:p>
                      <a:pPr algn="ctr"/>
                      <a:r>
                        <a:rPr lang="en-US" sz="1200" baseline="0" dirty="0">
                          <a:solidFill>
                            <a:schemeClr val="tx1"/>
                          </a:solidFill>
                          <a:latin typeface="NTPreCursive" panose="03000400000000000000" pitchFamily="66" charset="0"/>
                          <a:cs typeface="Amatic SC" panose="00000500000000000000" pitchFamily="2" charset="-79"/>
                        </a:rPr>
                        <a:t>Farm animals/trip</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C00000"/>
                          </a:solidFill>
                          <a:effectLst/>
                          <a:latin typeface="NTPreCursive" panose="03000400000000000000" pitchFamily="66" charset="0"/>
                          <a:ea typeface="+mn-ea"/>
                          <a:cs typeface="+mn-cs"/>
                        </a:rPr>
                        <a:t>Key Driver: Understanding of the World - Science</a:t>
                      </a:r>
                      <a:endParaRPr lang="en-US" sz="1200" b="1" dirty="0">
                        <a:solidFill>
                          <a:srgbClr val="C00000"/>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00B0F0"/>
                          </a:solidFill>
                          <a:latin typeface="Amatic SC" panose="00000500000000000000" pitchFamily="2" charset="-79"/>
                          <a:cs typeface="Amatic SC" panose="00000500000000000000" pitchFamily="2" charset="-79"/>
                        </a:rPr>
                        <a:t>Wonderful 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rgbClr val="C00000"/>
                          </a:solidFill>
                          <a:effectLst/>
                          <a:latin typeface="NTPreCursive" panose="03000400000000000000" pitchFamily="66" charset="0"/>
                          <a:ea typeface="+mn-ea"/>
                          <a:cs typeface="+mn-cs"/>
                        </a:rPr>
                        <a:t>Personal Growth and Ambition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effectLst/>
                          <a:latin typeface="NTPreCursive" panose="03000400000000000000" pitchFamily="66" charset="0"/>
                          <a:ea typeface="+mn-ea"/>
                          <a:cs typeface="+mn-cs"/>
                        </a:rPr>
                        <a:t> What have I learned?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effectLst/>
                          <a:latin typeface="NTPreCursive" panose="03000400000000000000" pitchFamily="66" charset="0"/>
                          <a:ea typeface="+mn-ea"/>
                          <a:cs typeface="+mn-cs"/>
                        </a:rPr>
                        <a:t>What do I want to get better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effectLst/>
                          <a:latin typeface="NTPreCursive" panose="03000400000000000000" pitchFamily="66" charset="0"/>
                          <a:ea typeface="+mn-ea"/>
                          <a:cs typeface="+mn-cs"/>
                        </a:rPr>
                        <a:t>How do I feel?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C00000"/>
                          </a:solidFill>
                          <a:effectLst/>
                          <a:latin typeface="NTPreCursive" panose="03000400000000000000" pitchFamily="66" charset="0"/>
                          <a:ea typeface="+mn-ea"/>
                          <a:cs typeface="+mn-cs"/>
                        </a:rPr>
                        <a:t>Key Drivers: UW/EAD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433263">
                <a:tc>
                  <a:txBody>
                    <a:bodyPr/>
                    <a:lstStyle/>
                    <a:p>
                      <a:pPr algn="ctr"/>
                      <a:r>
                        <a:rPr lang="en-US" sz="2400" b="1">
                          <a:latin typeface="Amatic SC" panose="00000500000000000000" pitchFamily="2" charset="-79"/>
                          <a:cs typeface="Amatic SC" panose="00000500000000000000" pitchFamily="2" charset="-79"/>
                        </a:rPr>
                        <a:t>High</a:t>
                      </a:r>
                      <a:r>
                        <a:rPr lang="en-US" sz="2400" b="1" baseline="0">
                          <a:latin typeface="Amatic SC" panose="00000500000000000000" pitchFamily="2" charset="-79"/>
                          <a:cs typeface="Amatic SC" panose="00000500000000000000" pitchFamily="2" charset="-79"/>
                        </a:rPr>
                        <a:t> quality </a:t>
                      </a:r>
                      <a:r>
                        <a:rPr lang="en-US" sz="2400" b="1">
                          <a:latin typeface="Amatic SC" panose="00000500000000000000" pitchFamily="2" charset="-79"/>
                          <a:cs typeface="Amatic SC" panose="00000500000000000000" pitchFamily="2" charset="-79"/>
                        </a:rPr>
                        <a:t>Texts</a:t>
                      </a:r>
                    </a:p>
                    <a:p>
                      <a:pPr algn="ctr"/>
                      <a:endParaRPr lang="en-GB" sz="2400" b="1">
                        <a:latin typeface="Amatic SC" panose="00000500000000000000" pitchFamily="2" charset="-79"/>
                        <a:cs typeface="Amatic SC" panose="00000500000000000000" pitchFamily="2" charset="-79"/>
                      </a:endParaRPr>
                    </a:p>
                    <a:p>
                      <a:pPr algn="ct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200" kern="1200">
                          <a:solidFill>
                            <a:schemeClr val="dk1"/>
                          </a:solidFill>
                          <a:effectLst/>
                          <a:latin typeface="NTPrintfk" panose="03000400000000000000" pitchFamily="66" charset="0"/>
                          <a:ea typeface="+mn-ea"/>
                          <a:cs typeface="+mn-cs"/>
                        </a:rPr>
                        <a:t>Each Peach Pear Plum: </a:t>
                      </a:r>
                      <a:r>
                        <a:rPr lang="en-GB" sz="800" kern="1200">
                          <a:solidFill>
                            <a:schemeClr val="dk1"/>
                          </a:solidFill>
                          <a:effectLst/>
                          <a:latin typeface="NTPrintfk" panose="03000400000000000000" pitchFamily="66" charset="0"/>
                          <a:ea typeface="+mn-ea"/>
                          <a:cs typeface="+mn-cs"/>
                        </a:rPr>
                        <a:t>J&amp;A Ahlberg</a:t>
                      </a:r>
                    </a:p>
                    <a:p>
                      <a:pPr algn="ctr"/>
                      <a:endParaRPr lang="en-GB" sz="800" kern="1200">
                        <a:solidFill>
                          <a:schemeClr val="dk1"/>
                        </a:solidFill>
                        <a:effectLst/>
                        <a:latin typeface="NTPrintfk" panose="03000400000000000000" pitchFamily="66" charset="0"/>
                        <a:ea typeface="+mn-ea"/>
                        <a:cs typeface="+mn-cs"/>
                      </a:endParaRPr>
                    </a:p>
                    <a:p>
                      <a:endParaRPr lang="en-GB" sz="1200" kern="1200" dirty="0">
                        <a:solidFill>
                          <a:schemeClr val="dk1"/>
                        </a:solidFill>
                        <a:effectLst/>
                        <a:latin typeface="NTPrintfk"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200" kern="1200" dirty="0">
                          <a:solidFill>
                            <a:schemeClr val="dk1"/>
                          </a:solidFill>
                          <a:effectLst/>
                          <a:latin typeface="NTPreCursive" panose="03000400000000000000" pitchFamily="66" charset="0"/>
                          <a:ea typeface="+mn-ea"/>
                          <a:cs typeface="+mn-cs"/>
                        </a:rPr>
                        <a:t>Julia Donaldson Stories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endParaRPr lang="en-GB" sz="100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200" dirty="0">
                          <a:effectLst/>
                          <a:latin typeface="NTPreCursive" panose="03000400000000000000" pitchFamily="66" charset="0"/>
                          <a:ea typeface="Calibri" panose="020F0502020204030204" pitchFamily="34" charset="0"/>
                          <a:cs typeface="Times New Roman" panose="02020603050405020304" pitchFamily="18" charset="0"/>
                        </a:rPr>
                        <a:t>Handa’s Surprise</a:t>
                      </a:r>
                    </a:p>
                    <a:p>
                      <a:pPr algn="ctr">
                        <a:lnSpc>
                          <a:spcPct val="115000"/>
                        </a:lnSpc>
                        <a:spcAft>
                          <a:spcPts val="0"/>
                        </a:spcAft>
                      </a:pPr>
                      <a:endParaRPr lang="en-GB" sz="1200" dirty="0">
                        <a:effectLst/>
                        <a:latin typeface="NTPreCursive" panose="0300040000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endParaRPr lang="en-GB" sz="1200" dirty="0">
                        <a:effectLst/>
                        <a:latin typeface="NTPreCursive" panose="0300040000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endParaRPr lang="en-GB" sz="120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200">
                          <a:effectLst/>
                          <a:latin typeface="NTPreCursive" panose="03000400000000000000" pitchFamily="66" charset="0"/>
                          <a:ea typeface="Calibri" panose="020F0502020204030204" pitchFamily="34" charset="0"/>
                          <a:cs typeface="Times New Roman" panose="02020603050405020304" pitchFamily="18" charset="0"/>
                        </a:rPr>
                        <a:t>Dora’s Eggs</a:t>
                      </a:r>
                    </a:p>
                    <a:p>
                      <a:pPr algn="ctr">
                        <a:lnSpc>
                          <a:spcPct val="115000"/>
                        </a:lnSpc>
                        <a:spcAft>
                          <a:spcPts val="0"/>
                        </a:spcAft>
                      </a:pPr>
                      <a:r>
                        <a:rPr lang="en-GB" sz="1200">
                          <a:effectLst/>
                          <a:latin typeface="NTPreCursive" panose="03000400000000000000" pitchFamily="66" charset="0"/>
                          <a:ea typeface="Calibri" panose="020F0502020204030204" pitchFamily="34" charset="0"/>
                          <a:cs typeface="Times New Roman" panose="02020603050405020304" pitchFamily="18" charset="0"/>
                        </a:rPr>
                        <a:t>Adam’s Farm</a:t>
                      </a:r>
                      <a:endParaRPr lang="en-GB" sz="120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15000"/>
                        </a:lnSpc>
                        <a:spcAft>
                          <a:spcPts val="0"/>
                        </a:spcAft>
                      </a:pPr>
                      <a:r>
                        <a:rPr lang="en-GB" sz="1200" dirty="0">
                          <a:solidFill>
                            <a:srgbClr val="000000"/>
                          </a:solidFill>
                          <a:effectLst/>
                          <a:latin typeface="NTPreCursive" panose="03000400000000000000" pitchFamily="66" charset="0"/>
                          <a:ea typeface="Calibri" panose="020F0502020204030204" pitchFamily="34" charset="0"/>
                          <a:cs typeface="Times New Roman" panose="02020603050405020304" pitchFamily="18" charset="0"/>
                        </a:rPr>
                        <a:t>Super Duper You</a:t>
                      </a:r>
                    </a:p>
                    <a:p>
                      <a:pPr algn="ctr">
                        <a:lnSpc>
                          <a:spcPct val="115000"/>
                        </a:lnSpc>
                        <a:spcAft>
                          <a:spcPts val="0"/>
                        </a:spcAft>
                      </a:pPr>
                      <a:r>
                        <a:rPr lang="en-GB" sz="1200" dirty="0">
                          <a:solidFill>
                            <a:srgbClr val="000000"/>
                          </a:solidFill>
                          <a:effectLst/>
                          <a:latin typeface="NTPreCursive" panose="03000400000000000000" pitchFamily="66" charset="0"/>
                          <a:ea typeface="Calibri" panose="020F0502020204030204" pitchFamily="34" charset="0"/>
                          <a:cs typeface="Times New Roman" panose="02020603050405020304" pitchFamily="18" charset="0"/>
                        </a:rPr>
                        <a:t>In My Heart</a:t>
                      </a:r>
                      <a:endParaRPr lang="en-GB" sz="120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468416">
                <a:tc>
                  <a:txBody>
                    <a:bodyPr/>
                    <a:lstStyle/>
                    <a:p>
                      <a:pPr algn="ctr"/>
                      <a:r>
                        <a:rPr lang="en-GB" sz="2400" b="1" dirty="0" err="1">
                          <a:latin typeface="Amatic SC" panose="00000500000000000000" pitchFamily="2" charset="-79"/>
                          <a:cs typeface="Amatic SC" panose="00000500000000000000" pitchFamily="2" charset="-79"/>
                        </a:rPr>
                        <a:t>Fantastics</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endParaRPr lang="en-GB" sz="1200" kern="1200" dirty="0">
                        <a:solidFill>
                          <a:schemeClr val="dk1"/>
                        </a:solidFill>
                        <a:effectLst/>
                        <a:latin typeface="NTPrintfk"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kern="1200" dirty="0">
                        <a:solidFill>
                          <a:schemeClr val="dk1"/>
                        </a:solidFill>
                        <a:effectLst/>
                        <a:latin typeface="NTPreCursive"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15000"/>
                        </a:lnSpc>
                        <a:spcAft>
                          <a:spcPts val="0"/>
                        </a:spcAft>
                      </a:pPr>
                      <a:endParaRPr lang="en-GB" sz="105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15000"/>
                        </a:lnSpc>
                        <a:spcAft>
                          <a:spcPts val="0"/>
                        </a:spcAft>
                      </a:pPr>
                      <a:endParaRPr lang="en-GB" sz="105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15000"/>
                        </a:lnSpc>
                        <a:spcAft>
                          <a:spcPts val="0"/>
                        </a:spcAft>
                      </a:pPr>
                      <a:endParaRPr lang="en-GB" sz="105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lnSpc>
                          <a:spcPct val="115000"/>
                        </a:lnSpc>
                        <a:spcAft>
                          <a:spcPts val="0"/>
                        </a:spcAft>
                      </a:pPr>
                      <a:endParaRPr lang="en-GB" sz="105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164760837"/>
                  </a:ext>
                </a:extLst>
              </a:tr>
              <a:tr h="1320981">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rgbClr val="0070C0"/>
                          </a:solidFill>
                          <a:latin typeface="Amatic SC" panose="00000500000000000000" pitchFamily="2" charset="-79"/>
                          <a:cs typeface="Amatic SC" panose="00000500000000000000" pitchFamily="2" charset="-79"/>
                        </a:rPr>
                        <a:t>Enrichment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dirty="0">
                          <a:solidFill>
                            <a:schemeClr val="tx1"/>
                          </a:solidFill>
                          <a:latin typeface="NTPrintfk" panose="03000400000000000000" pitchFamily="66" charset="0"/>
                          <a:cs typeface="Amatic SC" panose="00000500000000000000" pitchFamily="2" charset="-79"/>
                        </a:rPr>
                        <a:t>Super Lawns Parker Day</a:t>
                      </a:r>
                    </a:p>
                    <a:p>
                      <a:pPr algn="ctr"/>
                      <a:r>
                        <a:rPr lang="en-US" sz="1200" dirty="0">
                          <a:solidFill>
                            <a:schemeClr val="tx1"/>
                          </a:solidFill>
                          <a:latin typeface="NTPrintfk" panose="03000400000000000000" pitchFamily="66" charset="0"/>
                          <a:cs typeface="Amatic SC" panose="00000500000000000000" pitchFamily="2" charset="-79"/>
                        </a:rPr>
                        <a:t>Remembrance Day </a:t>
                      </a:r>
                    </a:p>
                    <a:p>
                      <a:pPr algn="ctr"/>
                      <a:r>
                        <a:rPr lang="en-GB" sz="1200" kern="1200" dirty="0">
                          <a:solidFill>
                            <a:schemeClr val="dk1"/>
                          </a:solidFill>
                          <a:effectLst/>
                          <a:latin typeface="NTPrintfk" panose="03000400000000000000" pitchFamily="66" charset="0"/>
                          <a:ea typeface="+mn-ea"/>
                          <a:cs typeface="+mn-cs"/>
                        </a:rPr>
                        <a:t>National Poetry Day</a:t>
                      </a:r>
                    </a:p>
                    <a:p>
                      <a:pPr algn="ctr"/>
                      <a:r>
                        <a:rPr lang="en-US" sz="1200" dirty="0">
                          <a:solidFill>
                            <a:schemeClr val="tx1"/>
                          </a:solidFill>
                          <a:latin typeface="NTPrintfk" panose="020B0604020202020204" charset="0"/>
                          <a:cs typeface="Amatic SC" panose="00000500000000000000" pitchFamily="2" charset="-79"/>
                        </a:rPr>
                        <a:t>National Poetry Day 2</a:t>
                      </a:r>
                      <a:r>
                        <a:rPr lang="en-US" sz="1200" baseline="30000" dirty="0">
                          <a:solidFill>
                            <a:schemeClr val="tx1"/>
                          </a:solidFill>
                          <a:latin typeface="NTPrintfk" panose="020B0604020202020204" charset="0"/>
                          <a:cs typeface="Amatic SC" panose="00000500000000000000" pitchFamily="2" charset="-79"/>
                        </a:rPr>
                        <a:t>nd</a:t>
                      </a:r>
                      <a:r>
                        <a:rPr lang="en-US" sz="1200" dirty="0">
                          <a:solidFill>
                            <a:schemeClr val="tx1"/>
                          </a:solidFill>
                          <a:latin typeface="NTPrintfk" panose="020B0604020202020204" charset="0"/>
                          <a:cs typeface="Amatic SC" panose="00000500000000000000" pitchFamily="2" charset="-79"/>
                        </a:rPr>
                        <a:t> October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Diwali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Remembrance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Bread Making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Christmas Time /Nativity/Santa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Theatre Visit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10-14</a:t>
                      </a:r>
                      <a:r>
                        <a:rPr lang="en-US" sz="1200" baseline="30000" dirty="0">
                          <a:solidFill>
                            <a:schemeClr val="tx1"/>
                          </a:solidFill>
                          <a:latin typeface="NTPreCursive" panose="03000400000000000000" pitchFamily="66" charset="0"/>
                          <a:cs typeface="Amatic SC" panose="00000500000000000000" pitchFamily="2" charset="-79"/>
                        </a:rPr>
                        <a:t>th</a:t>
                      </a:r>
                      <a:r>
                        <a:rPr lang="en-US" sz="1200" dirty="0">
                          <a:solidFill>
                            <a:schemeClr val="tx1"/>
                          </a:solidFill>
                          <a:latin typeface="NTPreCursive" panose="03000400000000000000" pitchFamily="66" charset="0"/>
                          <a:cs typeface="Amatic SC" panose="00000500000000000000" pitchFamily="2" charset="-79"/>
                        </a:rPr>
                        <a:t> Nov – Nursery Rhyme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200" dirty="0">
                          <a:effectLst/>
                          <a:latin typeface="NTPreCursive" panose="03000400000000000000" pitchFamily="66" charset="0"/>
                          <a:ea typeface="Calibri" panose="020F0502020204030204" pitchFamily="34" charset="0"/>
                          <a:cs typeface="Times New Roman" panose="02020603050405020304" pitchFamily="18" charset="0"/>
                        </a:rPr>
                        <a:t>National Handwriting Day 23</a:t>
                      </a:r>
                      <a:r>
                        <a:rPr lang="en-GB" sz="1200" baseline="30000" dirty="0">
                          <a:effectLst/>
                          <a:latin typeface="NTPreCursive" panose="03000400000000000000" pitchFamily="66" charset="0"/>
                          <a:ea typeface="Calibri" panose="020F0502020204030204" pitchFamily="34" charset="0"/>
                          <a:cs typeface="Times New Roman" panose="02020603050405020304" pitchFamily="18" charset="0"/>
                        </a:rPr>
                        <a:t>rd</a:t>
                      </a:r>
                      <a:r>
                        <a:rPr lang="en-GB" sz="1200" dirty="0">
                          <a:effectLst/>
                          <a:latin typeface="NTPreCursive" panose="03000400000000000000" pitchFamily="66" charset="0"/>
                          <a:ea typeface="Calibri" panose="020F0502020204030204" pitchFamily="34" charset="0"/>
                          <a:cs typeface="Times New Roman" panose="02020603050405020304" pitchFamily="18" charset="0"/>
                        </a:rPr>
                        <a:t> January</a:t>
                      </a:r>
                    </a:p>
                    <a:p>
                      <a:pPr algn="ctr">
                        <a:lnSpc>
                          <a:spcPct val="115000"/>
                        </a:lnSpc>
                        <a:spcAft>
                          <a:spcPts val="0"/>
                        </a:spcAft>
                      </a:pPr>
                      <a:r>
                        <a:rPr lang="en-GB" sz="1200" dirty="0">
                          <a:effectLst/>
                          <a:latin typeface="NTPreCursive" panose="03000400000000000000" pitchFamily="66" charset="0"/>
                          <a:ea typeface="Calibri" panose="020F0502020204030204" pitchFamily="34" charset="0"/>
                          <a:cs typeface="Times New Roman" panose="02020603050405020304" pitchFamily="18" charset="0"/>
                        </a:rPr>
                        <a:t>National Storytelling week 30</a:t>
                      </a:r>
                      <a:r>
                        <a:rPr lang="en-GB" sz="1200" baseline="30000" dirty="0">
                          <a:effectLst/>
                          <a:latin typeface="NTPreCursive" panose="03000400000000000000" pitchFamily="66" charset="0"/>
                          <a:ea typeface="Calibri" panose="020F0502020204030204" pitchFamily="34" charset="0"/>
                          <a:cs typeface="Times New Roman" panose="02020603050405020304" pitchFamily="18" charset="0"/>
                        </a:rPr>
                        <a:t>th</a:t>
                      </a:r>
                      <a:r>
                        <a:rPr lang="en-GB" sz="1200" dirty="0">
                          <a:effectLst/>
                          <a:latin typeface="NTPreCursive" panose="03000400000000000000" pitchFamily="66" charset="0"/>
                          <a:ea typeface="Calibri" panose="020F0502020204030204" pitchFamily="34" charset="0"/>
                          <a:cs typeface="Times New Roman" panose="02020603050405020304" pitchFamily="18" charset="0"/>
                        </a:rPr>
                        <a:t> Jan-6</a:t>
                      </a:r>
                      <a:r>
                        <a:rPr lang="en-GB" sz="1200" baseline="30000" dirty="0">
                          <a:effectLst/>
                          <a:latin typeface="NTPreCursive" panose="03000400000000000000" pitchFamily="66" charset="0"/>
                          <a:ea typeface="Calibri" panose="020F0502020204030204" pitchFamily="34" charset="0"/>
                          <a:cs typeface="Times New Roman" panose="02020603050405020304" pitchFamily="18" charset="0"/>
                        </a:rPr>
                        <a:t>th</a:t>
                      </a:r>
                      <a:r>
                        <a:rPr lang="en-GB" sz="1200" dirty="0">
                          <a:effectLst/>
                          <a:latin typeface="NTPreCursive" panose="03000400000000000000" pitchFamily="66" charset="0"/>
                          <a:ea typeface="Calibri" panose="020F0502020204030204" pitchFamily="34" charset="0"/>
                          <a:cs typeface="Times New Roman" panose="02020603050405020304" pitchFamily="18" charset="0"/>
                        </a:rPr>
                        <a:t> Feb</a:t>
                      </a:r>
                    </a:p>
                    <a:p>
                      <a:pPr algn="ctr">
                        <a:lnSpc>
                          <a:spcPct val="115000"/>
                        </a:lnSpc>
                        <a:spcAft>
                          <a:spcPts val="0"/>
                        </a:spcAft>
                      </a:pPr>
                      <a:endParaRPr lang="en-GB" sz="120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Weather Forecast videos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Mother’s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Food tasting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NTPreCursive" panose="03000400000000000000" pitchFamily="66" charset="0"/>
                          <a:cs typeface="Amatic SC" panose="00000500000000000000" pitchFamily="2" charset="-79"/>
                        </a:rPr>
                        <a:t>World Book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NTPreCursive" panose="03000400000000000000" pitchFamily="66" charset="0"/>
                          <a:cs typeface="Amatic SC" panose="00000500000000000000" pitchFamily="2" charset="-79"/>
                        </a:rPr>
                        <a:t>7</a:t>
                      </a:r>
                      <a:r>
                        <a:rPr lang="en-US" sz="1000" baseline="30000" dirty="0">
                          <a:solidFill>
                            <a:schemeClr val="tx1"/>
                          </a:solidFill>
                          <a:latin typeface="NTPreCursive" panose="03000400000000000000" pitchFamily="66" charset="0"/>
                          <a:cs typeface="Amatic SC" panose="00000500000000000000" pitchFamily="2" charset="-79"/>
                        </a:rPr>
                        <a:t>th</a:t>
                      </a:r>
                      <a:r>
                        <a:rPr lang="en-US" sz="1000" dirty="0">
                          <a:solidFill>
                            <a:schemeClr val="tx1"/>
                          </a:solidFill>
                          <a:latin typeface="NTPreCursive" panose="03000400000000000000" pitchFamily="66" charset="0"/>
                          <a:cs typeface="Amatic SC" panose="00000500000000000000" pitchFamily="2" charset="-79"/>
                        </a:rPr>
                        <a:t> March 2024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effectLst/>
                          <a:latin typeface="NTPreCursive" panose="03000400000000000000" pitchFamily="66" charset="0"/>
                          <a:ea typeface="Calibri" panose="020F0502020204030204" pitchFamily="34" charset="0"/>
                          <a:cs typeface="Calibri" panose="020F0502020204030204" pitchFamily="34" charset="0"/>
                        </a:rPr>
                        <a:t>Easter Crafts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200" dirty="0">
                          <a:solidFill>
                            <a:schemeClr val="tx1"/>
                          </a:solidFill>
                          <a:latin typeface="NTPreCursive" panose="03000400000000000000" pitchFamily="66" charset="0"/>
                          <a:cs typeface="Amatic SC" panose="00000500000000000000" pitchFamily="2" charset="-79"/>
                        </a:rPr>
                        <a:t>  Visit to the farm</a:t>
                      </a:r>
                    </a:p>
                    <a:p>
                      <a:pPr algn="ctr"/>
                      <a:r>
                        <a:rPr lang="en-US" sz="1200" dirty="0">
                          <a:solidFill>
                            <a:schemeClr val="tx1"/>
                          </a:solidFill>
                          <a:latin typeface="NTPreCursive" panose="03000400000000000000" pitchFamily="66" charset="0"/>
                          <a:cs typeface="Amatic SC" panose="00000500000000000000" pitchFamily="2" charset="-79"/>
                        </a:rPr>
                        <a:t>Egg Incubation</a:t>
                      </a:r>
                    </a:p>
                    <a:p>
                      <a:pPr algn="ctr"/>
                      <a:r>
                        <a:rPr lang="en-US" sz="1200" dirty="0">
                          <a:solidFill>
                            <a:schemeClr val="tx1"/>
                          </a:solidFill>
                          <a:latin typeface="NTPreCursive" panose="03000400000000000000" pitchFamily="66" charset="0"/>
                          <a:cs typeface="Amatic SC" panose="00000500000000000000" pitchFamily="2" charset="-79"/>
                        </a:rPr>
                        <a:t>Allotment </a:t>
                      </a:r>
                    </a:p>
                    <a:p>
                      <a:pPr algn="ctr"/>
                      <a:endParaRPr lang="en-US" sz="1200" dirty="0">
                        <a:solidFill>
                          <a:schemeClr val="tx1"/>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dirty="0">
                          <a:solidFill>
                            <a:schemeClr val="tx1"/>
                          </a:solidFill>
                          <a:latin typeface="NTPreCursive" panose="03000400000000000000" pitchFamily="66" charset="0"/>
                          <a:cs typeface="Amatic SC" panose="00000500000000000000" pitchFamily="2" charset="-79"/>
                        </a:rPr>
                        <a:t>Super Duper Me day</a:t>
                      </a:r>
                    </a:p>
                    <a:p>
                      <a:pPr algn="ctr"/>
                      <a:r>
                        <a:rPr lang="en-US" sz="1200" dirty="0">
                          <a:solidFill>
                            <a:schemeClr val="tx1"/>
                          </a:solidFill>
                          <a:latin typeface="NTPreCursive" panose="03000400000000000000" pitchFamily="66" charset="0"/>
                          <a:cs typeface="Amatic SC" panose="00000500000000000000" pitchFamily="2" charset="-79"/>
                        </a:rPr>
                        <a:t>Sports Day</a:t>
                      </a:r>
                    </a:p>
                    <a:p>
                      <a:pPr algn="ctr"/>
                      <a:r>
                        <a:rPr lang="en-US" sz="1200" dirty="0">
                          <a:solidFill>
                            <a:schemeClr val="tx1"/>
                          </a:solidFill>
                          <a:latin typeface="NTPreCursive" panose="03000400000000000000" pitchFamily="66" charset="0"/>
                          <a:cs typeface="Amatic SC" panose="00000500000000000000" pitchFamily="2" charset="-79"/>
                        </a:rPr>
                        <a:t>End of year Party</a:t>
                      </a:r>
                    </a:p>
                    <a:p>
                      <a:pPr algn="ctr"/>
                      <a:endParaRPr lang="en-GB" sz="1200" dirty="0">
                        <a:solidFill>
                          <a:schemeClr val="tx1"/>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633183" y="515398"/>
            <a:ext cx="488272" cy="4882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4160" y="471764"/>
            <a:ext cx="562977" cy="562977"/>
          </a:xfrm>
          <a:prstGeom prst="rect">
            <a:avLst/>
          </a:prstGeom>
        </p:spPr>
      </p:pic>
      <p:pic>
        <p:nvPicPr>
          <p:cNvPr id="15" name="Picture 14">
            <a:extLst>
              <a:ext uri="{FF2B5EF4-FFF2-40B4-BE49-F238E27FC236}">
                <a16:creationId xmlns:a16="http://schemas.microsoft.com/office/drawing/2014/main" id="{32549A82-A72D-4BDF-878C-6026E430D329}"/>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71860" y="3992296"/>
            <a:ext cx="1306394" cy="1029651"/>
          </a:xfrm>
          <a:prstGeom prst="rect">
            <a:avLst/>
          </a:prstGeom>
          <a:noFill/>
          <a:ln>
            <a:solidFill>
              <a:schemeClr val="tx1"/>
            </a:solidFill>
          </a:ln>
        </p:spPr>
      </p:pic>
      <p:sp>
        <p:nvSpPr>
          <p:cNvPr id="2" name="AutoShape 2" descr="The Little Red Hen: Ladybird First Favourite Tales by Ronne Randall |  Waterstones">
            <a:extLst>
              <a:ext uri="{FF2B5EF4-FFF2-40B4-BE49-F238E27FC236}">
                <a16:creationId xmlns:a16="http://schemas.microsoft.com/office/drawing/2014/main" id="{52250EC7-2AFF-4B41-84CA-19952248D74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999C7A09-E9EE-444E-8BA4-97B2427FB6F3}"/>
              </a:ext>
            </a:extLst>
          </p:cNvPr>
          <p:cNvPicPr>
            <a:picLocks noChangeAspect="1"/>
          </p:cNvPicPr>
          <p:nvPr/>
        </p:nvPicPr>
        <p:blipFill>
          <a:blip r:embed="rId6"/>
          <a:stretch>
            <a:fillRect/>
          </a:stretch>
        </p:blipFill>
        <p:spPr>
          <a:xfrm>
            <a:off x="5189298" y="521874"/>
            <a:ext cx="562977" cy="517265"/>
          </a:xfrm>
          <a:prstGeom prst="rect">
            <a:avLst/>
          </a:prstGeom>
        </p:spPr>
      </p:pic>
      <p:pic>
        <p:nvPicPr>
          <p:cNvPr id="21" name="Picture 20">
            <a:extLst>
              <a:ext uri="{FF2B5EF4-FFF2-40B4-BE49-F238E27FC236}">
                <a16:creationId xmlns:a16="http://schemas.microsoft.com/office/drawing/2014/main" id="{47960C7E-779F-4709-9F2E-0E87DBB756BF}"/>
              </a:ext>
            </a:extLst>
          </p:cNvPr>
          <p:cNvPicPr>
            <a:picLocks noChangeAspect="1"/>
          </p:cNvPicPr>
          <p:nvPr/>
        </p:nvPicPr>
        <p:blipFill>
          <a:blip r:embed="rId7"/>
          <a:stretch>
            <a:fillRect/>
          </a:stretch>
        </p:blipFill>
        <p:spPr>
          <a:xfrm>
            <a:off x="7051025" y="521874"/>
            <a:ext cx="419629" cy="517266"/>
          </a:xfrm>
          <a:prstGeom prst="rect">
            <a:avLst/>
          </a:prstGeom>
        </p:spPr>
      </p:pic>
      <p:pic>
        <p:nvPicPr>
          <p:cNvPr id="22" name="Picture 21">
            <a:extLst>
              <a:ext uri="{FF2B5EF4-FFF2-40B4-BE49-F238E27FC236}">
                <a16:creationId xmlns:a16="http://schemas.microsoft.com/office/drawing/2014/main" id="{27D76A05-FD30-47E9-87AA-841C6A943564}"/>
              </a:ext>
            </a:extLst>
          </p:cNvPr>
          <p:cNvPicPr>
            <a:picLocks noChangeAspect="1"/>
          </p:cNvPicPr>
          <p:nvPr/>
        </p:nvPicPr>
        <p:blipFill>
          <a:blip r:embed="rId8"/>
          <a:stretch>
            <a:fillRect/>
          </a:stretch>
        </p:blipFill>
        <p:spPr>
          <a:xfrm>
            <a:off x="7182623" y="3836167"/>
            <a:ext cx="1267591" cy="883800"/>
          </a:xfrm>
          <a:prstGeom prst="rect">
            <a:avLst/>
          </a:prstGeom>
          <a:ln>
            <a:solidFill>
              <a:schemeClr val="tx1"/>
            </a:solidFill>
          </a:ln>
        </p:spPr>
      </p:pic>
      <p:pic>
        <p:nvPicPr>
          <p:cNvPr id="24" name="Picture 23">
            <a:extLst>
              <a:ext uri="{FF2B5EF4-FFF2-40B4-BE49-F238E27FC236}">
                <a16:creationId xmlns:a16="http://schemas.microsoft.com/office/drawing/2014/main" id="{CC4CA55E-BB39-4915-B1B6-74E48C67854D}"/>
              </a:ext>
            </a:extLst>
          </p:cNvPr>
          <p:cNvPicPr/>
          <p:nvPr/>
        </p:nvPicPr>
        <p:blipFill>
          <a:blip r:embed="rId9"/>
          <a:stretch>
            <a:fillRect/>
          </a:stretch>
        </p:blipFill>
        <p:spPr>
          <a:xfrm>
            <a:off x="9013259" y="4254747"/>
            <a:ext cx="1160486" cy="818239"/>
          </a:xfrm>
          <a:prstGeom prst="rect">
            <a:avLst/>
          </a:prstGeom>
          <a:ln>
            <a:solidFill>
              <a:schemeClr val="tx1"/>
            </a:solidFill>
          </a:ln>
        </p:spPr>
      </p:pic>
      <p:pic>
        <p:nvPicPr>
          <p:cNvPr id="27" name="Picture 26">
            <a:extLst>
              <a:ext uri="{FF2B5EF4-FFF2-40B4-BE49-F238E27FC236}">
                <a16:creationId xmlns:a16="http://schemas.microsoft.com/office/drawing/2014/main" id="{6FC514CA-5060-41D0-A989-7718395780C8}"/>
              </a:ext>
            </a:extLst>
          </p:cNvPr>
          <p:cNvPicPr/>
          <p:nvPr/>
        </p:nvPicPr>
        <p:blipFill>
          <a:blip r:embed="rId10"/>
          <a:stretch>
            <a:fillRect/>
          </a:stretch>
        </p:blipFill>
        <p:spPr>
          <a:xfrm>
            <a:off x="10504337" y="3955286"/>
            <a:ext cx="682353" cy="737818"/>
          </a:xfrm>
          <a:prstGeom prst="rect">
            <a:avLst/>
          </a:prstGeom>
          <a:ln>
            <a:solidFill>
              <a:schemeClr val="tx1"/>
            </a:solidFill>
          </a:ln>
        </p:spPr>
      </p:pic>
      <p:pic>
        <p:nvPicPr>
          <p:cNvPr id="28" name="Picture 27">
            <a:extLst>
              <a:ext uri="{FF2B5EF4-FFF2-40B4-BE49-F238E27FC236}">
                <a16:creationId xmlns:a16="http://schemas.microsoft.com/office/drawing/2014/main" id="{68A09D0C-846A-4ED7-86CB-27DB161E6A57}"/>
              </a:ext>
            </a:extLst>
          </p:cNvPr>
          <p:cNvPicPr/>
          <p:nvPr/>
        </p:nvPicPr>
        <p:blipFill rotWithShape="1">
          <a:blip r:embed="rId11"/>
          <a:srcRect l="26963" r="25177"/>
          <a:stretch/>
        </p:blipFill>
        <p:spPr bwMode="auto">
          <a:xfrm>
            <a:off x="11236520" y="3992296"/>
            <a:ext cx="726833" cy="637101"/>
          </a:xfrm>
          <a:prstGeom prst="rect">
            <a:avLst/>
          </a:prstGeom>
          <a:ln>
            <a:solidFill>
              <a:schemeClr val="tx1"/>
            </a:solidFill>
          </a:ln>
          <a:extLst>
            <a:ext uri="{53640926-AAD7-44D8-BBD7-CCE9431645EC}">
              <a14:shadowObscured xmlns:a14="http://schemas.microsoft.com/office/drawing/2010/main"/>
            </a:ext>
          </a:extLst>
        </p:spPr>
      </p:pic>
      <p:pic>
        <p:nvPicPr>
          <p:cNvPr id="25" name="Picture 24">
            <a:extLst>
              <a:ext uri="{FF2B5EF4-FFF2-40B4-BE49-F238E27FC236}">
                <a16:creationId xmlns:a16="http://schemas.microsoft.com/office/drawing/2014/main" id="{2849126E-A012-47F4-9D5B-12C9FD0D3D94}"/>
              </a:ext>
            </a:extLst>
          </p:cNvPr>
          <p:cNvPicPr>
            <a:picLocks noChangeAspect="1"/>
          </p:cNvPicPr>
          <p:nvPr/>
        </p:nvPicPr>
        <p:blipFill>
          <a:blip r:embed="rId12"/>
          <a:stretch>
            <a:fillRect/>
          </a:stretch>
        </p:blipFill>
        <p:spPr>
          <a:xfrm>
            <a:off x="601443" y="181392"/>
            <a:ext cx="869777" cy="780109"/>
          </a:xfrm>
          <a:prstGeom prst="rect">
            <a:avLst/>
          </a:prstGeom>
        </p:spPr>
      </p:pic>
      <p:pic>
        <p:nvPicPr>
          <p:cNvPr id="29" name="image14.png">
            <a:extLst>
              <a:ext uri="{FF2B5EF4-FFF2-40B4-BE49-F238E27FC236}">
                <a16:creationId xmlns:a16="http://schemas.microsoft.com/office/drawing/2014/main" id="{D0A2567F-1E68-4E97-9C12-E29DACAD64B2}"/>
              </a:ext>
            </a:extLst>
          </p:cNvPr>
          <p:cNvPicPr/>
          <p:nvPr/>
        </p:nvPicPr>
        <p:blipFill>
          <a:blip r:embed="rId13"/>
          <a:srcRect/>
          <a:stretch>
            <a:fillRect/>
          </a:stretch>
        </p:blipFill>
        <p:spPr>
          <a:xfrm>
            <a:off x="4089938" y="5204233"/>
            <a:ext cx="662555" cy="588223"/>
          </a:xfrm>
          <a:prstGeom prst="rect">
            <a:avLst/>
          </a:prstGeom>
          <a:ln/>
        </p:spPr>
      </p:pic>
      <p:pic>
        <p:nvPicPr>
          <p:cNvPr id="30" name="image8.png">
            <a:extLst>
              <a:ext uri="{FF2B5EF4-FFF2-40B4-BE49-F238E27FC236}">
                <a16:creationId xmlns:a16="http://schemas.microsoft.com/office/drawing/2014/main" id="{23910FD0-6289-4C87-922E-19AB92B743EF}"/>
              </a:ext>
            </a:extLst>
          </p:cNvPr>
          <p:cNvPicPr/>
          <p:nvPr/>
        </p:nvPicPr>
        <p:blipFill>
          <a:blip r:embed="rId14"/>
          <a:srcRect/>
          <a:stretch>
            <a:fillRect/>
          </a:stretch>
        </p:blipFill>
        <p:spPr>
          <a:xfrm>
            <a:off x="1935859" y="5234075"/>
            <a:ext cx="624196" cy="612856"/>
          </a:xfrm>
          <a:prstGeom prst="rect">
            <a:avLst/>
          </a:prstGeom>
          <a:ln/>
        </p:spPr>
      </p:pic>
      <p:pic>
        <p:nvPicPr>
          <p:cNvPr id="31" name="image1.png">
            <a:extLst>
              <a:ext uri="{FF2B5EF4-FFF2-40B4-BE49-F238E27FC236}">
                <a16:creationId xmlns:a16="http://schemas.microsoft.com/office/drawing/2014/main" id="{DB88AB0E-D9C1-4B02-BF3A-4032277EBD8A}"/>
              </a:ext>
            </a:extLst>
          </p:cNvPr>
          <p:cNvPicPr/>
          <p:nvPr/>
        </p:nvPicPr>
        <p:blipFill>
          <a:blip r:embed="rId15"/>
          <a:srcRect/>
          <a:stretch>
            <a:fillRect/>
          </a:stretch>
        </p:blipFill>
        <p:spPr>
          <a:xfrm>
            <a:off x="9909172" y="5182134"/>
            <a:ext cx="693937" cy="637101"/>
          </a:xfrm>
          <a:prstGeom prst="rect">
            <a:avLst/>
          </a:prstGeom>
          <a:ln/>
        </p:spPr>
      </p:pic>
      <p:pic>
        <p:nvPicPr>
          <p:cNvPr id="32" name="image6.png">
            <a:extLst>
              <a:ext uri="{FF2B5EF4-FFF2-40B4-BE49-F238E27FC236}">
                <a16:creationId xmlns:a16="http://schemas.microsoft.com/office/drawing/2014/main" id="{AA5A5A6F-D656-4E43-BA07-50A0B7A8559A}"/>
              </a:ext>
            </a:extLst>
          </p:cNvPr>
          <p:cNvPicPr/>
          <p:nvPr/>
        </p:nvPicPr>
        <p:blipFill>
          <a:blip r:embed="rId16"/>
          <a:srcRect/>
          <a:stretch>
            <a:fillRect/>
          </a:stretch>
        </p:blipFill>
        <p:spPr>
          <a:xfrm>
            <a:off x="5127539" y="5207082"/>
            <a:ext cx="729041" cy="629019"/>
          </a:xfrm>
          <a:prstGeom prst="rect">
            <a:avLst/>
          </a:prstGeom>
          <a:ln/>
        </p:spPr>
      </p:pic>
      <p:pic>
        <p:nvPicPr>
          <p:cNvPr id="33" name="image3.png">
            <a:extLst>
              <a:ext uri="{FF2B5EF4-FFF2-40B4-BE49-F238E27FC236}">
                <a16:creationId xmlns:a16="http://schemas.microsoft.com/office/drawing/2014/main" id="{8E3E77DE-494E-425A-988D-D36050CB8B20}"/>
              </a:ext>
            </a:extLst>
          </p:cNvPr>
          <p:cNvPicPr/>
          <p:nvPr/>
        </p:nvPicPr>
        <p:blipFill>
          <a:blip r:embed="rId17"/>
          <a:srcRect/>
          <a:stretch>
            <a:fillRect/>
          </a:stretch>
        </p:blipFill>
        <p:spPr>
          <a:xfrm>
            <a:off x="8763747" y="5163437"/>
            <a:ext cx="662555" cy="629019"/>
          </a:xfrm>
          <a:prstGeom prst="rect">
            <a:avLst/>
          </a:prstGeom>
          <a:ln/>
        </p:spPr>
      </p:pic>
      <p:pic>
        <p:nvPicPr>
          <p:cNvPr id="34" name="image12.png">
            <a:extLst>
              <a:ext uri="{FF2B5EF4-FFF2-40B4-BE49-F238E27FC236}">
                <a16:creationId xmlns:a16="http://schemas.microsoft.com/office/drawing/2014/main" id="{5347A39D-2558-4C85-9C59-99E2A3160EE2}"/>
              </a:ext>
            </a:extLst>
          </p:cNvPr>
          <p:cNvPicPr/>
          <p:nvPr/>
        </p:nvPicPr>
        <p:blipFill>
          <a:blip r:embed="rId18"/>
          <a:srcRect/>
          <a:stretch>
            <a:fillRect/>
          </a:stretch>
        </p:blipFill>
        <p:spPr>
          <a:xfrm>
            <a:off x="7470654" y="5171828"/>
            <a:ext cx="693938" cy="620628"/>
          </a:xfrm>
          <a:prstGeom prst="rect">
            <a:avLst/>
          </a:prstGeom>
          <a:ln/>
        </p:spPr>
      </p:pic>
      <p:pic>
        <p:nvPicPr>
          <p:cNvPr id="35" name="image10.png">
            <a:extLst>
              <a:ext uri="{FF2B5EF4-FFF2-40B4-BE49-F238E27FC236}">
                <a16:creationId xmlns:a16="http://schemas.microsoft.com/office/drawing/2014/main" id="{28068FF5-0A86-4F86-9EE5-329BA3536639}"/>
              </a:ext>
            </a:extLst>
          </p:cNvPr>
          <p:cNvPicPr/>
          <p:nvPr/>
        </p:nvPicPr>
        <p:blipFill>
          <a:blip r:embed="rId19"/>
          <a:srcRect/>
          <a:stretch>
            <a:fillRect/>
          </a:stretch>
        </p:blipFill>
        <p:spPr>
          <a:xfrm>
            <a:off x="6307610" y="5227860"/>
            <a:ext cx="662555" cy="586985"/>
          </a:xfrm>
          <a:prstGeom prst="rect">
            <a:avLst/>
          </a:prstGeom>
          <a:ln/>
        </p:spPr>
      </p:pic>
      <p:pic>
        <p:nvPicPr>
          <p:cNvPr id="36" name="image15.png">
            <a:extLst>
              <a:ext uri="{FF2B5EF4-FFF2-40B4-BE49-F238E27FC236}">
                <a16:creationId xmlns:a16="http://schemas.microsoft.com/office/drawing/2014/main" id="{69D4FB43-A94F-4969-B3E8-ECA2181B7BFA}"/>
              </a:ext>
            </a:extLst>
          </p:cNvPr>
          <p:cNvPicPr/>
          <p:nvPr/>
        </p:nvPicPr>
        <p:blipFill>
          <a:blip r:embed="rId20"/>
          <a:srcRect/>
          <a:stretch>
            <a:fillRect/>
          </a:stretch>
        </p:blipFill>
        <p:spPr>
          <a:xfrm>
            <a:off x="3025843" y="5234769"/>
            <a:ext cx="662555" cy="562977"/>
          </a:xfrm>
          <a:prstGeom prst="rect">
            <a:avLst/>
          </a:prstGeom>
          <a:ln/>
        </p:spPr>
      </p:pic>
      <p:pic>
        <p:nvPicPr>
          <p:cNvPr id="37" name="image4.png">
            <a:extLst>
              <a:ext uri="{FF2B5EF4-FFF2-40B4-BE49-F238E27FC236}">
                <a16:creationId xmlns:a16="http://schemas.microsoft.com/office/drawing/2014/main" id="{7A720DF4-F247-4BBD-A3FE-28FCC8B4199B}"/>
              </a:ext>
            </a:extLst>
          </p:cNvPr>
          <p:cNvPicPr/>
          <p:nvPr/>
        </p:nvPicPr>
        <p:blipFill>
          <a:blip r:embed="rId21"/>
          <a:srcRect/>
          <a:stretch>
            <a:fillRect/>
          </a:stretch>
        </p:blipFill>
        <p:spPr>
          <a:xfrm>
            <a:off x="11053470" y="5155355"/>
            <a:ext cx="712981" cy="637101"/>
          </a:xfrm>
          <a:prstGeom prst="rect">
            <a:avLst/>
          </a:prstGeom>
          <a:ln/>
        </p:spPr>
      </p:pic>
      <p:pic>
        <p:nvPicPr>
          <p:cNvPr id="1026" name="Picture 2" descr="Stick Man Paperback Book by Julia Donaldson | Smyths Toys UK">
            <a:extLst>
              <a:ext uri="{FF2B5EF4-FFF2-40B4-BE49-F238E27FC236}">
                <a16:creationId xmlns:a16="http://schemas.microsoft.com/office/drawing/2014/main" id="{2F629313-3A51-F66D-14E9-7DFE40A67945}"/>
              </a:ext>
            </a:extLst>
          </p:cNvPr>
          <p:cNvPicPr>
            <a:picLocks noChangeAspect="1" noChangeArrowheads="1"/>
          </p:cNvPicPr>
          <p:nvPr/>
        </p:nvPicPr>
        <p:blipFill rotWithShape="1">
          <a:blip r:embed="rId22">
            <a:extLst>
              <a:ext uri="{28A0092B-C50C-407E-A947-70E740481C1C}">
                <a14:useLocalDpi xmlns:a14="http://schemas.microsoft.com/office/drawing/2010/main" val="0"/>
              </a:ext>
            </a:extLst>
          </a:blip>
          <a:srcRect l="12013" r="11542"/>
          <a:stretch/>
        </p:blipFill>
        <p:spPr bwMode="auto">
          <a:xfrm>
            <a:off x="4540516" y="4663867"/>
            <a:ext cx="418597" cy="54758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13488B7-FB1B-2074-34A3-E7752917B27D}"/>
              </a:ext>
            </a:extLst>
          </p:cNvPr>
          <p:cNvPicPr>
            <a:picLocks noChangeAspect="1"/>
          </p:cNvPicPr>
          <p:nvPr/>
        </p:nvPicPr>
        <p:blipFill>
          <a:blip r:embed="rId23"/>
          <a:stretch>
            <a:fillRect/>
          </a:stretch>
        </p:blipFill>
        <p:spPr>
          <a:xfrm>
            <a:off x="4364426" y="4012447"/>
            <a:ext cx="478650" cy="596797"/>
          </a:xfrm>
          <a:prstGeom prst="rect">
            <a:avLst/>
          </a:prstGeom>
          <a:ln>
            <a:solidFill>
              <a:schemeClr val="tx1"/>
            </a:solidFill>
          </a:ln>
        </p:spPr>
      </p:pic>
      <p:pic>
        <p:nvPicPr>
          <p:cNvPr id="9" name="Picture 8">
            <a:extLst>
              <a:ext uri="{FF2B5EF4-FFF2-40B4-BE49-F238E27FC236}">
                <a16:creationId xmlns:a16="http://schemas.microsoft.com/office/drawing/2014/main" id="{51418D52-27EA-9E8C-2893-8C22F49E6D32}"/>
              </a:ext>
            </a:extLst>
          </p:cNvPr>
          <p:cNvPicPr>
            <a:picLocks noChangeAspect="1"/>
          </p:cNvPicPr>
          <p:nvPr/>
        </p:nvPicPr>
        <p:blipFill>
          <a:blip r:embed="rId24"/>
          <a:stretch>
            <a:fillRect/>
          </a:stretch>
        </p:blipFill>
        <p:spPr>
          <a:xfrm>
            <a:off x="3610366" y="3982425"/>
            <a:ext cx="688214" cy="618345"/>
          </a:xfrm>
          <a:prstGeom prst="rect">
            <a:avLst/>
          </a:prstGeom>
          <a:ln>
            <a:solidFill>
              <a:schemeClr val="tx1"/>
            </a:solidFill>
          </a:ln>
        </p:spPr>
      </p:pic>
      <p:pic>
        <p:nvPicPr>
          <p:cNvPr id="10" name="Picture 9">
            <a:extLst>
              <a:ext uri="{FF2B5EF4-FFF2-40B4-BE49-F238E27FC236}">
                <a16:creationId xmlns:a16="http://schemas.microsoft.com/office/drawing/2014/main" id="{E1935FF6-CF94-5BFC-487E-302985E733A4}"/>
              </a:ext>
            </a:extLst>
          </p:cNvPr>
          <p:cNvPicPr>
            <a:picLocks noChangeAspect="1"/>
          </p:cNvPicPr>
          <p:nvPr/>
        </p:nvPicPr>
        <p:blipFill>
          <a:blip r:embed="rId25"/>
          <a:stretch>
            <a:fillRect/>
          </a:stretch>
        </p:blipFill>
        <p:spPr>
          <a:xfrm>
            <a:off x="4022860" y="4666721"/>
            <a:ext cx="443687" cy="554057"/>
          </a:xfrm>
          <a:prstGeom prst="rect">
            <a:avLst/>
          </a:prstGeom>
          <a:ln>
            <a:solidFill>
              <a:schemeClr val="tx1"/>
            </a:solidFill>
          </a:ln>
        </p:spPr>
      </p:pic>
      <p:pic>
        <p:nvPicPr>
          <p:cNvPr id="12" name="Picture 11">
            <a:extLst>
              <a:ext uri="{FF2B5EF4-FFF2-40B4-BE49-F238E27FC236}">
                <a16:creationId xmlns:a16="http://schemas.microsoft.com/office/drawing/2014/main" id="{C3CC4250-34B4-350F-7BB5-C8B00AF974D2}"/>
              </a:ext>
            </a:extLst>
          </p:cNvPr>
          <p:cNvPicPr>
            <a:picLocks noChangeAspect="1"/>
          </p:cNvPicPr>
          <p:nvPr/>
        </p:nvPicPr>
        <p:blipFill>
          <a:blip r:embed="rId26"/>
          <a:stretch>
            <a:fillRect/>
          </a:stretch>
        </p:blipFill>
        <p:spPr>
          <a:xfrm>
            <a:off x="4908922" y="4022532"/>
            <a:ext cx="485976" cy="606865"/>
          </a:xfrm>
          <a:prstGeom prst="rect">
            <a:avLst/>
          </a:prstGeom>
          <a:ln>
            <a:solidFill>
              <a:schemeClr val="tx1"/>
            </a:solidFill>
          </a:ln>
        </p:spPr>
      </p:pic>
      <p:pic>
        <p:nvPicPr>
          <p:cNvPr id="16" name="Picture 15">
            <a:extLst>
              <a:ext uri="{FF2B5EF4-FFF2-40B4-BE49-F238E27FC236}">
                <a16:creationId xmlns:a16="http://schemas.microsoft.com/office/drawing/2014/main" id="{6DDA70D2-1097-E0F0-0334-12BEAE1022CB}"/>
              </a:ext>
            </a:extLst>
          </p:cNvPr>
          <p:cNvPicPr>
            <a:picLocks noChangeAspect="1"/>
          </p:cNvPicPr>
          <p:nvPr/>
        </p:nvPicPr>
        <p:blipFill>
          <a:blip r:embed="rId27"/>
          <a:stretch>
            <a:fillRect/>
          </a:stretch>
        </p:blipFill>
        <p:spPr>
          <a:xfrm>
            <a:off x="5598183" y="3885568"/>
            <a:ext cx="645826" cy="834400"/>
          </a:xfrm>
          <a:prstGeom prst="rect">
            <a:avLst/>
          </a:prstGeom>
          <a:ln>
            <a:solidFill>
              <a:schemeClr val="tx1"/>
            </a:solidFill>
          </a:ln>
        </p:spPr>
      </p:pic>
      <p:pic>
        <p:nvPicPr>
          <p:cNvPr id="17" name="Picture 16">
            <a:extLst>
              <a:ext uri="{FF2B5EF4-FFF2-40B4-BE49-F238E27FC236}">
                <a16:creationId xmlns:a16="http://schemas.microsoft.com/office/drawing/2014/main" id="{E087E15F-D9B3-5719-C7C5-DA80D6D2618E}"/>
              </a:ext>
            </a:extLst>
          </p:cNvPr>
          <p:cNvPicPr>
            <a:picLocks noChangeAspect="1"/>
          </p:cNvPicPr>
          <p:nvPr/>
        </p:nvPicPr>
        <p:blipFill>
          <a:blip r:embed="rId28"/>
          <a:stretch>
            <a:fillRect/>
          </a:stretch>
        </p:blipFill>
        <p:spPr>
          <a:xfrm>
            <a:off x="6305598" y="3895214"/>
            <a:ext cx="653538" cy="883800"/>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2026-2027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971477856"/>
              </p:ext>
            </p:extLst>
          </p:nvPr>
        </p:nvGraphicFramePr>
        <p:xfrm>
          <a:off x="366318" y="476214"/>
          <a:ext cx="11459364" cy="6127111"/>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a:t>
                      </a:r>
                      <a:r>
                        <a:rPr lang="en-US" sz="2000" baseline="0" dirty="0">
                          <a:latin typeface="Amatic SC" panose="00000500000000000000" pitchFamily="2" charset="-79"/>
                          <a:cs typeface="Amatic SC" panose="00000500000000000000" pitchFamily="2" charset="-79"/>
                        </a:rPr>
                        <a:t> celebrate</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poetry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600" b="1" dirty="0">
                          <a:solidFill>
                            <a:schemeClr val="bg1">
                              <a:lumMod val="50000"/>
                            </a:schemeClr>
                          </a:solidFill>
                          <a:latin typeface="Amatic SC" panose="00000500000000000000" pitchFamily="2" charset="-79"/>
                          <a:cs typeface="Amatic SC" panose="00000500000000000000" pitchFamily="2" charset="-79"/>
                        </a:rPr>
                        <a:t>Characteristics of Effective Learning </a:t>
                      </a:r>
                    </a:p>
                    <a:p>
                      <a:r>
                        <a:rPr lang="en-US" sz="1400" b="1" dirty="0">
                          <a:solidFill>
                            <a:srgbClr val="FF33CC"/>
                          </a:solidFill>
                          <a:latin typeface="NTPreCursivefk" panose="03000400000000000000" pitchFamily="66" charset="0"/>
                          <a:cs typeface="Amatic SC" panose="00000500000000000000" pitchFamily="2" charset="-79"/>
                        </a:rPr>
                        <a:t>Playing and exploring: </a:t>
                      </a:r>
                      <a:r>
                        <a:rPr lang="en-US" sz="1400" dirty="0">
                          <a:latin typeface="NTPreCursivefk" panose="03000400000000000000" pitchFamily="66" charset="0"/>
                          <a:cs typeface="RM Typerighter old" panose="00000400000000000000" pitchFamily="2" charset="-79"/>
                        </a:rPr>
                        <a:t>- Children investigate and experience things, and ‘have a go’. </a:t>
                      </a:r>
                      <a:r>
                        <a:rPr lang="en-GB" sz="1400" dirty="0">
                          <a:solidFill>
                            <a:srgbClr val="000000"/>
                          </a:solidFill>
                          <a:effectLst/>
                          <a:latin typeface="NTPreCursivefk" panose="03000400000000000000" pitchFamily="66" charset="0"/>
                          <a:ea typeface="Calibri" panose="020F0502020204030204" pitchFamily="34" charset="0"/>
                          <a:cs typeface="Acumin Pro"/>
                        </a:rPr>
                        <a:t>Children who actively participate in their </a:t>
                      </a:r>
                      <a:r>
                        <a:rPr lang="en-GB" sz="1400" dirty="0">
                          <a:solidFill>
                            <a:srgbClr val="000000"/>
                          </a:solidFill>
                          <a:latin typeface="NTPreCursivefk" panose="03000400000000000000" pitchFamily="66" charset="0"/>
                          <a:ea typeface="Calibri" panose="020F0502020204030204" pitchFamily="34" charset="0"/>
                          <a:cs typeface="Acumin Pro"/>
                        </a:rPr>
                        <a:t>own play </a:t>
                      </a:r>
                      <a:r>
                        <a:rPr lang="en-GB" sz="1400" dirty="0">
                          <a:solidFill>
                            <a:srgbClr val="000000"/>
                          </a:solidFill>
                          <a:effectLst/>
                          <a:latin typeface="NTPreCursivefk" panose="03000400000000000000" pitchFamily="66" charset="0"/>
                          <a:ea typeface="Calibri" panose="020F0502020204030204" pitchFamily="34" charset="0"/>
                          <a:cs typeface="Acumin Pro"/>
                        </a:rPr>
                        <a:t>develop a larger store of information and experiences to draw on which positively supports their learning </a:t>
                      </a:r>
                      <a:endParaRPr lang="en-US" sz="1400" dirty="0">
                        <a:latin typeface="NTPreCursivefk" panose="03000400000000000000" pitchFamily="66" charset="0"/>
                        <a:cs typeface="RM Typerighter old" panose="00000400000000000000" pitchFamily="2" charset="-79"/>
                      </a:endParaRPr>
                    </a:p>
                    <a:p>
                      <a:r>
                        <a:rPr lang="en-US" sz="1400" b="1" dirty="0">
                          <a:solidFill>
                            <a:srgbClr val="FF33CC"/>
                          </a:solidFill>
                          <a:latin typeface="NTPreCursivefk" panose="03000400000000000000" pitchFamily="66" charset="0"/>
                          <a:cs typeface="Amatic SC" panose="00000500000000000000" pitchFamily="2" charset="-79"/>
                        </a:rPr>
                        <a:t>Active learning: </a:t>
                      </a:r>
                      <a:r>
                        <a:rPr lang="en-US" sz="1400" dirty="0">
                          <a:latin typeface="NTPreCursivefk" panose="03000400000000000000" pitchFamily="66" charset="0"/>
                          <a:cs typeface="RM Typerighter old" panose="00000400000000000000" pitchFamily="2" charset="-79"/>
                        </a:rPr>
                        <a:t>- Children concentrate and keep on trying if they encounter difficulties. They are proud of their own achievements. </a:t>
                      </a:r>
                      <a:r>
                        <a:rPr lang="en-GB" sz="1400" dirty="0">
                          <a:effectLst/>
                          <a:latin typeface="NTPreCursivefk" panose="03000400000000000000" pitchFamily="66" charset="0"/>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400" b="1" dirty="0">
                          <a:solidFill>
                            <a:srgbClr val="FF33CC"/>
                          </a:solidFill>
                          <a:latin typeface="NTPreCursivefk" panose="03000400000000000000" pitchFamily="66" charset="0"/>
                          <a:cs typeface="Amatic SC" panose="00000500000000000000" pitchFamily="2" charset="-79"/>
                        </a:rPr>
                        <a:t>Creating and thinking critically: </a:t>
                      </a:r>
                      <a:r>
                        <a:rPr lang="en-US" sz="1400" dirty="0">
                          <a:latin typeface="NTPreCursivefk" panose="03000400000000000000" pitchFamily="66" charset="0"/>
                          <a:cs typeface="RM Typerighter old" panose="00000400000000000000" pitchFamily="2" charset="-79"/>
                        </a:rPr>
                        <a:t>- Children develop their own ideas and make links between these ideas. </a:t>
                      </a:r>
                      <a:r>
                        <a:rPr lang="en-GB" sz="1400" dirty="0">
                          <a:effectLst/>
                          <a:latin typeface="NTPreCursivefk" panose="03000400000000000000" pitchFamily="66" charset="0"/>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400" dirty="0">
                          <a:effectLst/>
                          <a:latin typeface="NTPreCursivefk" panose="03000400000000000000" pitchFamily="66" charset="0"/>
                          <a:ea typeface="Calibri" panose="020F050202020403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400" b="1" i="0" dirty="0">
                          <a:solidFill>
                            <a:srgbClr val="7030A0"/>
                          </a:solidFill>
                          <a:latin typeface="NTPreCursivefk" panose="03000400000000000000" pitchFamily="66" charset="0"/>
                          <a:cs typeface="Amatic SC" panose="00000500000000000000" pitchFamily="2" charset="-79"/>
                        </a:rPr>
                        <a:t>Unique Child: </a:t>
                      </a:r>
                      <a:r>
                        <a:rPr lang="en-US" sz="1400" i="0" dirty="0">
                          <a:latin typeface="NTPreCursivefk" panose="03000400000000000000" pitchFamily="66" charset="0"/>
                          <a:cs typeface="RM Typerighter old" panose="00000400000000000000" pitchFamily="2" charset="-79"/>
                        </a:rPr>
                        <a:t>Every child is unique and has the potential to be resilient, capable, confident and self-assured.  </a:t>
                      </a:r>
                    </a:p>
                    <a:p>
                      <a:r>
                        <a:rPr lang="en-US" sz="1400" b="1" i="0" dirty="0">
                          <a:solidFill>
                            <a:srgbClr val="7030A0"/>
                          </a:solidFill>
                          <a:latin typeface="NTPreCursivefk" panose="03000400000000000000" pitchFamily="66" charset="0"/>
                          <a:cs typeface="Amatic SC" panose="00000500000000000000" pitchFamily="2" charset="-79"/>
                        </a:rPr>
                        <a:t>Positive Relationships: </a:t>
                      </a:r>
                      <a:r>
                        <a:rPr lang="en-US" sz="1400" i="0" dirty="0">
                          <a:latin typeface="NTPreCursivefk" panose="03000400000000000000" pitchFamily="66" charset="0"/>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We respect, care for and celebrate each other.</a:t>
                      </a:r>
                    </a:p>
                    <a:p>
                      <a:r>
                        <a:rPr lang="en-US" sz="1400" b="1" i="0" dirty="0">
                          <a:solidFill>
                            <a:srgbClr val="7030A0"/>
                          </a:solidFill>
                          <a:latin typeface="NTPreCursivefk" panose="03000400000000000000" pitchFamily="66" charset="0"/>
                          <a:cs typeface="Amatic SC" panose="00000500000000000000" pitchFamily="2" charset="-79"/>
                        </a:rPr>
                        <a:t>Enabling environments: </a:t>
                      </a:r>
                      <a:r>
                        <a:rPr lang="en-US" sz="1400" i="0" dirty="0">
                          <a:latin typeface="NTPreCursivefk" panose="03000400000000000000" pitchFamily="66" charset="0"/>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400" b="1" i="0" dirty="0">
                          <a:solidFill>
                            <a:srgbClr val="7030A0"/>
                          </a:solidFill>
                          <a:latin typeface="NTPreCursivefk" panose="03000400000000000000" pitchFamily="66" charset="0"/>
                          <a:cs typeface="Amatic SC" panose="00000500000000000000" pitchFamily="2" charset="-79"/>
                        </a:rPr>
                        <a:t>Learning and Development: </a:t>
                      </a:r>
                      <a:r>
                        <a:rPr lang="en-US" sz="1400" i="0" dirty="0">
                          <a:latin typeface="NTPreCursivefk" panose="03000400000000000000" pitchFamily="66" charset="0"/>
                          <a:cs typeface="RM Typerighter old" panose="00000400000000000000" pitchFamily="2" charset="-79"/>
                        </a:rPr>
                        <a:t>Children develop and learn at different rates (not in different ways as it stated 2017). We must be aware of children who need greater support than others. </a:t>
                      </a:r>
                    </a:p>
                    <a:p>
                      <a:endParaRPr lang="en-US" sz="1400" i="1" dirty="0">
                        <a:latin typeface="NTPreCursivefk" panose="03000400000000000000" pitchFamily="66" charset="0"/>
                        <a:cs typeface="RM Typerighter old" panose="00000400000000000000" pitchFamily="2" charset="-79"/>
                      </a:endParaRPr>
                    </a:p>
                    <a:p>
                      <a:r>
                        <a:rPr lang="en-US" sz="1400" i="1" dirty="0">
                          <a:latin typeface="NTPreCursivefk" panose="03000400000000000000" pitchFamily="66" charset="0"/>
                          <a:cs typeface="RM Typerighter old" panose="00000400000000000000" pitchFamily="2" charset="-79"/>
                        </a:rPr>
                        <a:t>PLAY: We </a:t>
                      </a:r>
                      <a:r>
                        <a:rPr lang="en-US" sz="1400" b="0" i="1" kern="1200" dirty="0">
                          <a:solidFill>
                            <a:schemeClr val="dk1"/>
                          </a:solidFill>
                          <a:effectLst/>
                          <a:latin typeface="NTPreCursivefk" panose="03000400000000000000" pitchFamily="66" charset="0"/>
                          <a:ea typeface="+mn-ea"/>
                          <a:cs typeface="+mn-cs"/>
                        </a:rPr>
                        <a:t>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400" i="1" dirty="0">
                          <a:solidFill>
                            <a:schemeClr val="tx1"/>
                          </a:solidFill>
                          <a:latin typeface="NTPreCursivefk" panose="03000400000000000000" pitchFamily="66" charset="0"/>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400" b="0" i="1" kern="1200" dirty="0">
                          <a:solidFill>
                            <a:schemeClr val="dk1"/>
                          </a:solidFill>
                          <a:effectLst/>
                          <a:latin typeface="NTPreCursivefk" panose="03000400000000000000" pitchFamily="66" charset="0"/>
                          <a:ea typeface="+mn-ea"/>
                          <a:cs typeface="+mn-cs"/>
                        </a:rPr>
                        <a:t>’. EYFS Team</a:t>
                      </a:r>
                    </a:p>
                    <a:p>
                      <a:r>
                        <a:rPr lang="en-US" sz="1400" b="0" i="1" kern="1200" dirty="0">
                          <a:solidFill>
                            <a:schemeClr val="dk1"/>
                          </a:solidFill>
                          <a:effectLst/>
                          <a:latin typeface="NTPreCursivefk" panose="03000400000000000000" pitchFamily="66"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NTPreCursivefk" panose="03000400000000000000" pitchFamily="66" charset="0"/>
                          <a:cs typeface="Amatic SC" panose="00000500000000000000" pitchFamily="2" charset="-79"/>
                        </a:rPr>
                        <a:t>We will ensure that all children learn and develop well and are kept healthy and safe at ALL times. </a:t>
                      </a:r>
                      <a:endParaRPr lang="en-GB" sz="1400" b="1" i="1" dirty="0">
                        <a:latin typeface="NTPreCursivefk" panose="03000400000000000000" pitchFamily="66" charset="0"/>
                        <a:cs typeface="Amatic SC" panose="00000500000000000000" pitchFamily="2" charset="-79"/>
                      </a:endParaRPr>
                    </a:p>
                    <a:p>
                      <a:endParaRPr lang="en-US" sz="1200" i="1" dirty="0">
                        <a:latin typeface="NTPreCursivefk" panose="03000400000000000000" pitchFamily="66" charset="0"/>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pic>
        <p:nvPicPr>
          <p:cNvPr id="8" name="Picture 7">
            <a:extLst>
              <a:ext uri="{FF2B5EF4-FFF2-40B4-BE49-F238E27FC236}">
                <a16:creationId xmlns:a16="http://schemas.microsoft.com/office/drawing/2014/main" id="{205937D1-2277-4C44-A96E-C35426B9FECF}"/>
              </a:ext>
            </a:extLst>
          </p:cNvPr>
          <p:cNvPicPr>
            <a:picLocks noChangeAspect="1"/>
          </p:cNvPicPr>
          <p:nvPr/>
        </p:nvPicPr>
        <p:blipFill>
          <a:blip r:embed="rId4"/>
          <a:stretch>
            <a:fillRect/>
          </a:stretch>
        </p:blipFill>
        <p:spPr>
          <a:xfrm>
            <a:off x="870128" y="205665"/>
            <a:ext cx="869777" cy="780109"/>
          </a:xfrm>
          <a:prstGeom prst="rect">
            <a:avLst/>
          </a:prstGeom>
        </p:spPr>
      </p:pic>
    </p:spTree>
    <p:extLst>
      <p:ext uri="{BB962C8B-B14F-4D97-AF65-F5344CB8AC3E}">
        <p14:creationId xmlns:p14="http://schemas.microsoft.com/office/powerpoint/2010/main" val="712499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2026-2027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180994813"/>
              </p:ext>
            </p:extLst>
          </p:nvPr>
        </p:nvGraphicFramePr>
        <p:xfrm>
          <a:off x="197738" y="485691"/>
          <a:ext cx="11796523" cy="6092522"/>
        </p:xfrm>
        <a:graphic>
          <a:graphicData uri="http://schemas.openxmlformats.org/drawingml/2006/table">
            <a:tbl>
              <a:tblPr firstRow="1" bandRow="1">
                <a:tableStyleId>{5C22544A-7EE6-4342-B048-85BDC9FD1C3A}</a:tableStyleId>
              </a:tblPr>
              <a:tblGrid>
                <a:gridCol w="1653922">
                  <a:extLst>
                    <a:ext uri="{9D8B030D-6E8A-4147-A177-3AD203B41FA5}">
                      <a16:colId xmlns:a16="http://schemas.microsoft.com/office/drawing/2014/main" val="385991600"/>
                    </a:ext>
                  </a:extLst>
                </a:gridCol>
                <a:gridCol w="1620182">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494693">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378294">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poetry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23657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b="1" dirty="0">
                          <a:latin typeface="Amatic SC" panose="00000500000000000000" pitchFamily="2" charset="-79"/>
                          <a:cs typeface="Amatic SC" panose="00000500000000000000" pitchFamily="2" charset="-79"/>
                        </a:rPr>
                        <a:t>Communication and Language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NTPreCursivefk" panose="03000400000000000000" pitchFamily="66" charset="0"/>
                        </a:rPr>
                        <a:t>Talk to parents about what language they speak at home, try and learn a few key words and celebrate multilingualism in our setting. </a:t>
                      </a:r>
                      <a:endParaRPr lang="en-GB" sz="800" b="1" dirty="0">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200" b="0" i="0" dirty="0">
                          <a:latin typeface="NTPreCursive" panose="03000400000000000000" pitchFamily="66" charset="0"/>
                        </a:rPr>
                        <a:t>The development of children’s spoken language underpins all seven areas of learning and development. Children’s </a:t>
                      </a:r>
                      <a:r>
                        <a:rPr lang="en-US" sz="1200" b="1" i="0" dirty="0">
                          <a:latin typeface="NTPreCursive" panose="03000400000000000000" pitchFamily="66" charset="0"/>
                        </a:rPr>
                        <a:t>back-and-forth interactions </a:t>
                      </a:r>
                      <a:r>
                        <a:rPr lang="en-US" sz="1200" b="0" i="0" dirty="0">
                          <a:latin typeface="NTPreCursive" panose="03000400000000000000" pitchFamily="66" charset="0"/>
                        </a:rPr>
                        <a:t>from an early age form the foundations for language and cognitive development. The number and quality of the conversations they have with adults and peers throughout the day in a </a:t>
                      </a:r>
                      <a:r>
                        <a:rPr lang="en-US" sz="1200" b="1" i="0" dirty="0">
                          <a:latin typeface="NTPreCursive" panose="03000400000000000000" pitchFamily="66" charset="0"/>
                        </a:rPr>
                        <a:t>language-rich environment</a:t>
                      </a:r>
                      <a:r>
                        <a:rPr lang="en-US" sz="1200" b="0" i="0" dirty="0">
                          <a:latin typeface="NTPreCursive" panose="03000400000000000000" pitchFamily="66" charset="0"/>
                        </a:rPr>
                        <a:t> is crucial. By commenting on what children are interested in or doing and echoing back what they say with </a:t>
                      </a:r>
                      <a:r>
                        <a:rPr lang="en-US" sz="1200" b="1" i="0" dirty="0">
                          <a:latin typeface="NTPreCursive" panose="03000400000000000000" pitchFamily="66" charset="0"/>
                        </a:rPr>
                        <a:t>new vocabulary added</a:t>
                      </a:r>
                      <a:r>
                        <a:rPr lang="en-US" sz="1200" b="0" i="0" dirty="0">
                          <a:latin typeface="NTPreCursive" panose="03000400000000000000" pitchFamily="66" charset="0"/>
                        </a:rPr>
                        <a:t>, practitioners will build children's language effectively</a:t>
                      </a:r>
                      <a:r>
                        <a:rPr lang="en-US" sz="1200" b="1" i="0" dirty="0">
                          <a:latin typeface="NTPreCursive" panose="03000400000000000000" pitchFamily="66" charset="0"/>
                        </a:rPr>
                        <a:t>. Reading frequently to children</a:t>
                      </a:r>
                      <a:r>
                        <a:rPr lang="en-US" sz="1200" b="0" i="0" dirty="0">
                          <a:latin typeface="NTPreCursive" panose="03000400000000000000" pitchFamily="66" charset="0"/>
                        </a:rPr>
                        <a:t>, and </a:t>
                      </a:r>
                      <a:r>
                        <a:rPr lang="en-US" sz="1200" b="1" i="0" dirty="0">
                          <a:latin typeface="NTPreCursive" panose="03000400000000000000" pitchFamily="66" charset="0"/>
                        </a:rPr>
                        <a:t>engaging them actively in stories</a:t>
                      </a:r>
                      <a:r>
                        <a:rPr lang="en-US" sz="1200" b="0" i="0" dirty="0">
                          <a:latin typeface="NTPreCursive" panose="03000400000000000000" pitchFamily="66" charset="0"/>
                        </a:rPr>
                        <a:t>, non-fiction, rhymes and poems, and then providing them with extensive opportunities to use and </a:t>
                      </a:r>
                      <a:r>
                        <a:rPr lang="en-US" sz="1200" b="1" i="0" dirty="0">
                          <a:latin typeface="NTPreCursive" panose="03000400000000000000" pitchFamily="66" charset="0"/>
                        </a:rPr>
                        <a:t>embed new words in a range of contexts, </a:t>
                      </a:r>
                      <a:r>
                        <a:rPr lang="en-US" sz="1200" b="0" i="0" dirty="0">
                          <a:latin typeface="NTPreCursive" panose="03000400000000000000" pitchFamily="66" charset="0"/>
                        </a:rPr>
                        <a:t>will give children the opportunity to thrive. Through </a:t>
                      </a:r>
                      <a:r>
                        <a:rPr lang="en-US" sz="1200" b="1" i="0" dirty="0">
                          <a:latin typeface="NTPreCursive" panose="03000400000000000000" pitchFamily="66" charset="0"/>
                        </a:rPr>
                        <a:t>conversation, story-telling and role play</a:t>
                      </a:r>
                      <a:r>
                        <a:rPr lang="en-US" sz="1200" b="0" i="0" dirty="0">
                          <a:latin typeface="NTPreCursive" panose="03000400000000000000" pitchFamily="66" charset="0"/>
                        </a:rPr>
                        <a:t>, where children </a:t>
                      </a:r>
                      <a:r>
                        <a:rPr lang="en-US" sz="1200" b="1" i="0" dirty="0">
                          <a:latin typeface="NTPreCursive" panose="03000400000000000000" pitchFamily="66" charset="0"/>
                        </a:rPr>
                        <a:t>share their ideas </a:t>
                      </a:r>
                      <a:r>
                        <a:rPr lang="en-US" sz="1200" b="0" i="0" dirty="0">
                          <a:latin typeface="NTPreCursive" panose="03000400000000000000" pitchFamily="66" charset="0"/>
                        </a:rPr>
                        <a:t>with support and </a:t>
                      </a:r>
                      <a:r>
                        <a:rPr lang="en-US" sz="1200" b="1" i="0" dirty="0">
                          <a:latin typeface="NTPreCursive" panose="03000400000000000000" pitchFamily="66" charset="0"/>
                        </a:rPr>
                        <a:t>modelling</a:t>
                      </a:r>
                      <a:r>
                        <a:rPr lang="en-US" sz="1200" b="0" i="0" dirty="0">
                          <a:latin typeface="NTPreCursive" panose="03000400000000000000" pitchFamily="66" charset="0"/>
                        </a:rPr>
                        <a:t> from their teacher, and sensitive questioning that invites them to elaborate, children become comfortable using a </a:t>
                      </a:r>
                      <a:r>
                        <a:rPr lang="en-US" sz="1200" b="1" i="0" dirty="0">
                          <a:latin typeface="NTPreCursive" panose="03000400000000000000" pitchFamily="66" charset="0"/>
                        </a:rPr>
                        <a:t>rich range of vocabulary </a:t>
                      </a:r>
                      <a:r>
                        <a:rPr lang="en-US" sz="1200" b="0" i="0" dirty="0">
                          <a:latin typeface="NTPreCursive" panose="03000400000000000000" pitchFamily="66" charset="0"/>
                        </a:rPr>
                        <a:t>and </a:t>
                      </a:r>
                      <a:r>
                        <a:rPr lang="en-US" sz="1200" b="1" i="0" dirty="0">
                          <a:latin typeface="NTPreCursive" panose="03000400000000000000" pitchFamily="66" charset="0"/>
                        </a:rPr>
                        <a:t>language structures.</a:t>
                      </a:r>
                      <a:endParaRPr lang="en-US" sz="1200" b="1" i="0" dirty="0">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3928442">
                <a:tc>
                  <a:txBody>
                    <a:bodyPr/>
                    <a:lstStyle/>
                    <a:p>
                      <a:pPr algn="ctr"/>
                      <a:r>
                        <a:rPr lang="en-US" sz="1100" dirty="0">
                          <a:latin typeface="NTPreCursive" panose="03000400000000000000" pitchFamily="66" charset="0"/>
                        </a:rPr>
                        <a:t>Whole EYFS Focus – C&amp;L is developed throughout the year through high quality interactions, daily group discussions, Circle Time, PSHE times,  stories, singing, speech and language interventions (</a:t>
                      </a:r>
                      <a:r>
                        <a:rPr lang="en-US" sz="1100" dirty="0" err="1">
                          <a:latin typeface="NTPreCursive" panose="03000400000000000000" pitchFamily="66" charset="0"/>
                        </a:rPr>
                        <a:t>Neli</a:t>
                      </a:r>
                      <a:r>
                        <a:rPr lang="en-US" sz="1100" dirty="0">
                          <a:latin typeface="NTPreCursive" panose="03000400000000000000" pitchFamily="66" charset="0"/>
                        </a:rPr>
                        <a:t>), EYFS productions, and Word Aware.</a:t>
                      </a:r>
                    </a:p>
                    <a:p>
                      <a:pPr algn="ctr"/>
                      <a:r>
                        <a:rPr lang="en-US" sz="1100" dirty="0">
                          <a:solidFill>
                            <a:srgbClr val="FF0000"/>
                          </a:solidFill>
                          <a:latin typeface="NTPreCursive" panose="03000400000000000000" pitchFamily="66" charset="0"/>
                        </a:rPr>
                        <a:t>The two strands of Communication and Language are:</a:t>
                      </a:r>
                    </a:p>
                    <a:p>
                      <a:pPr marL="171450" indent="-171450" algn="ctr">
                        <a:buFont typeface="Arial" panose="020B0604020202020204" pitchFamily="34" charset="0"/>
                        <a:buChar char="•"/>
                      </a:pPr>
                      <a:r>
                        <a:rPr lang="en-US" sz="1100" dirty="0">
                          <a:latin typeface="NTPreCursive" panose="03000400000000000000" pitchFamily="66" charset="0"/>
                        </a:rPr>
                        <a:t>Listening, Attention and Understanding</a:t>
                      </a:r>
                    </a:p>
                    <a:p>
                      <a:pPr marL="171450" indent="-171450" algn="ctr">
                        <a:buFont typeface="Arial" panose="020B0604020202020204" pitchFamily="34" charset="0"/>
                        <a:buChar char="•"/>
                      </a:pPr>
                      <a:r>
                        <a:rPr lang="en-US" sz="1100" dirty="0">
                          <a:latin typeface="NTPreCursive" panose="03000400000000000000" pitchFamily="66" charset="0"/>
                        </a:rPr>
                        <a:t>Speaking.</a:t>
                      </a:r>
                    </a:p>
                    <a:p>
                      <a:pPr algn="ctr"/>
                      <a:endParaRPr lang="en-US" sz="1100" b="1" dirty="0">
                        <a:latin typeface="NTPreCursive" panose="03000400000000000000" pitchFamily="66" charset="0"/>
                        <a:cs typeface="Amatic SC" panose="00000500000000000000" pitchFamily="2" charset="-79"/>
                      </a:endParaRPr>
                    </a:p>
                    <a:p>
                      <a:pPr algn="ctr"/>
                      <a:r>
                        <a:rPr lang="en-US" sz="1100" b="0" dirty="0">
                          <a:solidFill>
                            <a:srgbClr val="C00000"/>
                          </a:solidFill>
                          <a:latin typeface="NTPreCursive" panose="03000400000000000000" pitchFamily="66" charset="0"/>
                          <a:cs typeface="Amatic SC" panose="00000500000000000000" pitchFamily="2" charset="-79"/>
                        </a:rPr>
                        <a:t>Daily story time using high quality texts relating to the current theme or recommendations from children.</a:t>
                      </a:r>
                      <a:endParaRPr lang="en-GB" sz="1100" b="0" dirty="0">
                        <a:solidFill>
                          <a:srgbClr val="C00000"/>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b="1" dirty="0">
                          <a:solidFill>
                            <a:schemeClr val="tx1"/>
                          </a:solidFill>
                          <a:latin typeface="NTPreCursive" panose="03000400000000000000" pitchFamily="66" charset="0"/>
                          <a:cs typeface="Amatic SC" panose="00000500000000000000" pitchFamily="2" charset="-79"/>
                        </a:rPr>
                        <a:t>In Autumn 1 children will:</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Introduce themselves and make new friends. </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Use formal greetings: Good Morning/Good Afternoon</a:t>
                      </a:r>
                    </a:p>
                    <a:p>
                      <a:pPr marL="171450" indent="-171450" algn="ctr">
                        <a:buFont typeface="Arial" panose="020B0604020202020204" pitchFamily="34" charset="0"/>
                        <a:buChar char="•"/>
                      </a:pPr>
                      <a:r>
                        <a:rPr lang="en-US" sz="1100" dirty="0">
                          <a:latin typeface="NTPreCursive" panose="03000400000000000000" pitchFamily="66" charset="0"/>
                        </a:rPr>
                        <a:t>Talk about experiences that are familiar to them.</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Share their passions and  dreams? </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Talk about their families and s</a:t>
                      </a:r>
                      <a:r>
                        <a:rPr lang="en-GB" sz="1100" b="0" baseline="0" dirty="0">
                          <a:solidFill>
                            <a:schemeClr val="tx1"/>
                          </a:solidFill>
                          <a:effectLst/>
                          <a:latin typeface="NTPreCursive" panose="03000400000000000000" pitchFamily="66" charset="0"/>
                          <a:ea typeface="Calibri" panose="020F0502020204030204" pitchFamily="34" charset="0"/>
                          <a:cs typeface="Amatic SC" panose="00000500000000000000" pitchFamily="2" charset="-79"/>
                        </a:rPr>
                        <a:t>how an </a:t>
                      </a:r>
                      <a:r>
                        <a:rPr lang="en-GB" sz="1100" dirty="0">
                          <a:effectLst/>
                          <a:latin typeface="NTPreCursive" panose="03000400000000000000" pitchFamily="66" charset="0"/>
                          <a:ea typeface="Calibri" panose="020F0502020204030204" pitchFamily="34" charset="0"/>
                          <a:cs typeface="Times New Roman" panose="02020603050405020304" pitchFamily="18" charset="0"/>
                        </a:rPr>
                        <a:t>interest in the lives of other people</a:t>
                      </a:r>
                    </a:p>
                    <a:p>
                      <a:pPr marL="171450" indent="-171450" algn="ctr">
                        <a:buFont typeface="Arial" panose="020B0604020202020204" pitchFamily="34" charset="0"/>
                        <a:buChar char="•"/>
                      </a:pPr>
                      <a:r>
                        <a:rPr lang="en-GB" sz="1100" dirty="0">
                          <a:effectLst/>
                          <a:latin typeface="NTPreCursive" panose="03000400000000000000" pitchFamily="66" charset="0"/>
                          <a:ea typeface="Calibri" panose="020F0502020204030204" pitchFamily="34" charset="0"/>
                          <a:cs typeface="Times New Roman" panose="02020603050405020304" pitchFamily="18" charset="0"/>
                        </a:rPr>
                        <a:t>Ask and answer simple questions in response to what they hear.</a:t>
                      </a:r>
                    </a:p>
                    <a:p>
                      <a:pPr marL="171450" indent="-171450" algn="ctr">
                        <a:buFont typeface="Arial" panose="020B0604020202020204" pitchFamily="34" charset="0"/>
                        <a:buChar char="•"/>
                      </a:pPr>
                      <a:r>
                        <a:rPr lang="en-GB" sz="1100" dirty="0">
                          <a:effectLst/>
                          <a:latin typeface="NTPreCursive" panose="03000400000000000000" pitchFamily="66" charset="0"/>
                          <a:ea typeface="Calibri" panose="020F0502020204030204" pitchFamily="34" charset="0"/>
                          <a:cs typeface="Times New Roman" panose="02020603050405020304" pitchFamily="18" charset="0"/>
                        </a:rPr>
                        <a:t>Follow instructions with support</a:t>
                      </a:r>
                    </a:p>
                    <a:p>
                      <a:pPr marL="171450" indent="-171450" algn="ctr">
                        <a:buFont typeface="Arial" panose="020B0604020202020204" pitchFamily="34" charset="0"/>
                        <a:buChar char="•"/>
                      </a:pPr>
                      <a:r>
                        <a:rPr lang="en-GB" sz="1100" dirty="0">
                          <a:effectLst/>
                          <a:latin typeface="NTPreCursive" panose="03000400000000000000" pitchFamily="66" charset="0"/>
                          <a:ea typeface="Calibri" panose="020F0502020204030204" pitchFamily="34" charset="0"/>
                          <a:cs typeface="Times New Roman" panose="02020603050405020304" pitchFamily="18" charset="0"/>
                        </a:rPr>
                        <a:t>Learn New Words:</a:t>
                      </a:r>
                      <a:endParaRPr lang="en-GB" sz="1100" dirty="0">
                        <a:solidFill>
                          <a:srgbClr val="C00000"/>
                        </a:solidFill>
                        <a:effectLst/>
                        <a:latin typeface="NTPreCursive" panose="03000400000000000000" pitchFamily="66" charset="0"/>
                        <a:ea typeface="Calibri" panose="020F0502020204030204" pitchFamily="34" charset="0"/>
                        <a:cs typeface="Times New Roman" panose="02020603050405020304" pitchFamily="18" charset="0"/>
                      </a:endParaRPr>
                    </a:p>
                    <a:p>
                      <a:pPr marL="171450" indent="-171450" algn="ctr">
                        <a:buFont typeface="Arial" panose="020B0604020202020204" pitchFamily="34" charset="0"/>
                        <a:buChar char="•"/>
                      </a:pPr>
                      <a:r>
                        <a:rPr lang="en-GB" sz="110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Listen and respond to stories.</a:t>
                      </a:r>
                    </a:p>
                    <a:p>
                      <a:pPr marL="171450" indent="-171450" algn="ctr">
                        <a:buFont typeface="Arial" panose="020B0604020202020204" pitchFamily="34" charset="0"/>
                        <a:buChar char="•"/>
                      </a:pPr>
                      <a:r>
                        <a:rPr lang="en-GB" sz="1100" dirty="0">
                          <a:solidFill>
                            <a:schemeClr val="tx1"/>
                          </a:solidFill>
                          <a:effectLst/>
                          <a:latin typeface="NTPreCursive" panose="03000400000000000000" pitchFamily="66" charset="0"/>
                          <a:ea typeface="Calibri" panose="020F0502020204030204" pitchFamily="34" charset="0"/>
                          <a:cs typeface="Times New Roman" panose="02020603050405020304" pitchFamily="18" charset="0"/>
                        </a:rPr>
                        <a:t>Join in with traditional rhymes/songs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dirty="0">
                          <a:solidFill>
                            <a:schemeClr val="tx1"/>
                          </a:solidFill>
                          <a:latin typeface="NTPreCursive" panose="03000400000000000000" pitchFamily="66" charset="0"/>
                          <a:cs typeface="Amatic SC" panose="00000500000000000000" pitchFamily="2" charset="-79"/>
                        </a:rPr>
                        <a:t>In Autumn 2 Children will:</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Learn and use new vocabulary </a:t>
                      </a:r>
                      <a:r>
                        <a:rPr lang="en-US" sz="1100" b="0" dirty="0">
                          <a:solidFill>
                            <a:srgbClr val="C00000"/>
                          </a:solidFill>
                          <a:latin typeface="NTPreCursive" panose="03000400000000000000" pitchFamily="66" charset="0"/>
                          <a:cs typeface="Amatic SC" panose="00000500000000000000" pitchFamily="2" charset="-79"/>
                        </a:rPr>
                        <a:t>(topic words see MTP)</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Tell stories through words and actions</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Listen, respond to and give opinions about stories.</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Begin to follow instructions independently.  </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Takes part in group discussions </a:t>
                      </a:r>
                    </a:p>
                    <a:p>
                      <a:pPr marL="171450" indent="-171450" algn="ctr">
                        <a:buFont typeface="Arial" panose="020B0604020202020204" pitchFamily="34" charset="0"/>
                        <a:buChar char="•"/>
                      </a:pPr>
                      <a:r>
                        <a:rPr lang="en-US" sz="1100" dirty="0">
                          <a:latin typeface="NTPreCursive" panose="03000400000000000000" pitchFamily="66" charset="0"/>
                        </a:rPr>
                        <a:t>Understand how to listen carefully and why listening is important.</a:t>
                      </a:r>
                    </a:p>
                    <a:p>
                      <a:pPr marL="171450" indent="-171450" algn="ctr">
                        <a:buFont typeface="Arial" panose="020B0604020202020204" pitchFamily="34" charset="0"/>
                        <a:buChar char="•"/>
                      </a:pPr>
                      <a:r>
                        <a:rPr lang="en-US" sz="1100" dirty="0">
                          <a:latin typeface="NTPreCursive" panose="03000400000000000000" pitchFamily="66" charset="0"/>
                        </a:rPr>
                        <a:t>Begin to use past and present tense appropriately  with prompts</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Participate in a School Performance</a:t>
                      </a:r>
                      <a:endParaRPr lang="en-GB" sz="1100" b="0" dirty="0">
                        <a:solidFill>
                          <a:schemeClr val="tx1"/>
                        </a:solidFill>
                        <a:latin typeface="NTPreCursive" panose="03000400000000000000" pitchFamily="66" charset="0"/>
                        <a:cs typeface="Amatic SC" panose="00000500000000000000" pitchFamily="2" charset="-79"/>
                      </a:endParaRPr>
                    </a:p>
                    <a:p>
                      <a:pPr algn="l"/>
                      <a:endParaRPr lang="en-GB" sz="1100" b="1" dirty="0">
                        <a:solidFill>
                          <a:schemeClr val="bg1">
                            <a:lumMod val="50000"/>
                          </a:schemeClr>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tx1"/>
                          </a:solidFill>
                          <a:latin typeface="NTPreCursive" panose="03000400000000000000" pitchFamily="66" charset="0"/>
                          <a:cs typeface="Amatic SC" panose="00000500000000000000" pitchFamily="2" charset="-79"/>
                        </a:rPr>
                        <a:t>In Spring 1 Children will: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dirty="0">
                          <a:solidFill>
                            <a:schemeClr val="tx1"/>
                          </a:solidFill>
                          <a:latin typeface="NTPreCursive" panose="03000400000000000000" pitchFamily="66" charset="0"/>
                          <a:cs typeface="Amatic SC" panose="00000500000000000000" pitchFamily="2" charset="-79"/>
                        </a:rPr>
                        <a:t>Learn and use new vocabulary </a:t>
                      </a:r>
                      <a:r>
                        <a:rPr lang="en-US" sz="1100" b="0" dirty="0">
                          <a:solidFill>
                            <a:srgbClr val="C00000"/>
                          </a:solidFill>
                          <a:latin typeface="NTPreCursive" panose="03000400000000000000" pitchFamily="66" charset="0"/>
                          <a:cs typeface="Amatic SC" panose="00000500000000000000" pitchFamily="2" charset="-79"/>
                        </a:rPr>
                        <a:t>(topic words see MTP)</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Retell a story/poem using some story language/repeated refrains.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latin typeface="NTPreCursive" panose="03000400000000000000" pitchFamily="66" charset="0"/>
                        </a:rPr>
                        <a:t>Listen, respond to and give opinions on stories</a:t>
                      </a:r>
                    </a:p>
                    <a:p>
                      <a:pPr marL="171450" indent="-171450" algn="ctr">
                        <a:buFont typeface="Arial" panose="020B0604020202020204" pitchFamily="34" charset="0"/>
                        <a:buChar char="•"/>
                      </a:pPr>
                      <a:r>
                        <a:rPr lang="en-US" sz="1100" dirty="0">
                          <a:latin typeface="NTPreCursive" panose="03000400000000000000" pitchFamily="66" charset="0"/>
                        </a:rPr>
                        <a:t>Ask questions to find out more and to check they understand what has been said to them.</a:t>
                      </a:r>
                    </a:p>
                    <a:p>
                      <a:pPr marL="171450" indent="-171450" algn="ctr">
                        <a:buFont typeface="Arial" panose="020B0604020202020204" pitchFamily="34" charset="0"/>
                        <a:buChar char="•"/>
                      </a:pPr>
                      <a:r>
                        <a:rPr lang="en-US" sz="1100" dirty="0">
                          <a:latin typeface="NTPreCursive" panose="03000400000000000000" pitchFamily="66" charset="0"/>
                        </a:rPr>
                        <a:t> </a:t>
                      </a:r>
                      <a:r>
                        <a:rPr lang="en-GB" sz="1100" kern="1200" dirty="0">
                          <a:solidFill>
                            <a:schemeClr val="dk1"/>
                          </a:solidFill>
                          <a:effectLst/>
                          <a:latin typeface="NTPreCursive" panose="03000400000000000000" pitchFamily="66" charset="0"/>
                          <a:ea typeface="+mn-ea"/>
                          <a:cs typeface="+mn-cs"/>
                        </a:rPr>
                        <a:t>Share recent personal experiences.</a:t>
                      </a:r>
                    </a:p>
                    <a:p>
                      <a:pPr marL="171450" indent="-171450" algn="ctr">
                        <a:buFont typeface="Arial" panose="020B0604020202020204" pitchFamily="34" charset="0"/>
                        <a:buChar char="•"/>
                      </a:pPr>
                      <a:r>
                        <a:rPr lang="en-US" sz="1100" dirty="0">
                          <a:latin typeface="NTPreCursive" panose="03000400000000000000" pitchFamily="66" charset="0"/>
                        </a:rPr>
                        <a:t>Sing/say familiar songs, rhymes and poems.</a:t>
                      </a:r>
                    </a:p>
                    <a:p>
                      <a:pPr marL="171450" indent="-171450" algn="ctr">
                        <a:buFont typeface="Arial" panose="020B0604020202020204" pitchFamily="34" charset="0"/>
                        <a:buChar char="•"/>
                      </a:pPr>
                      <a:r>
                        <a:rPr lang="en-US" sz="1100" dirty="0">
                          <a:latin typeface="NTPreCursive" panose="03000400000000000000" pitchFamily="66" charset="0"/>
                        </a:rPr>
                        <a:t>Asks questions to find out more</a:t>
                      </a:r>
                      <a:r>
                        <a:rPr lang="en-US" sz="1100" b="0" dirty="0">
                          <a:solidFill>
                            <a:schemeClr val="tx1"/>
                          </a:solidFill>
                          <a:latin typeface="NTPreCursive" panose="03000400000000000000" pitchFamily="66" charset="0"/>
                          <a:cs typeface="Amatic SC" panose="00000500000000000000" pitchFamily="2" charset="-79"/>
                        </a:rPr>
                        <a:t>.</a:t>
                      </a:r>
                    </a:p>
                    <a:p>
                      <a:pPr marL="171450" indent="-171450" algn="ctr">
                        <a:buFont typeface="Arial" panose="020B0604020202020204" pitchFamily="34" charset="0"/>
                        <a:buChar char="•"/>
                      </a:pPr>
                      <a:r>
                        <a:rPr lang="en-US" sz="1100" b="0" dirty="0">
                          <a:solidFill>
                            <a:schemeClr val="tx1"/>
                          </a:solidFill>
                          <a:latin typeface="NTPreCursive" panose="03000400000000000000" pitchFamily="66" charset="0"/>
                          <a:cs typeface="Amatic SC" panose="00000500000000000000" pitchFamily="2" charset="-79"/>
                        </a:rPr>
                        <a:t>Follows two-part instructions with support. </a:t>
                      </a:r>
                      <a:endParaRPr lang="en-GB" sz="1100" b="0" dirty="0">
                        <a:solidFill>
                          <a:schemeClr val="tx1"/>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100" b="1" kern="1200" dirty="0">
                          <a:solidFill>
                            <a:schemeClr val="dk1"/>
                          </a:solidFill>
                          <a:effectLst/>
                          <a:latin typeface="NTPreCursive" panose="03000400000000000000" pitchFamily="66" charset="0"/>
                          <a:ea typeface="+mn-ea"/>
                          <a:cs typeface="+mn-cs"/>
                        </a:rPr>
                        <a:t>In Spring 2 Children will:</a:t>
                      </a:r>
                      <a:endParaRPr lang="en-GB" sz="1100" kern="1200" dirty="0">
                        <a:solidFill>
                          <a:schemeClr val="dk1"/>
                        </a:solidFill>
                        <a:effectLst/>
                        <a:latin typeface="NTPreCursive" panose="03000400000000000000" pitchFamily="66"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dirty="0">
                          <a:solidFill>
                            <a:schemeClr val="tx1"/>
                          </a:solidFill>
                          <a:latin typeface="NTPreCursive" panose="03000400000000000000" pitchFamily="66" charset="0"/>
                          <a:cs typeface="Amatic SC" panose="00000500000000000000" pitchFamily="2" charset="-79"/>
                        </a:rPr>
                        <a:t>Learn and use new vocabulary </a:t>
                      </a:r>
                      <a:r>
                        <a:rPr lang="en-US" sz="1100" b="0" dirty="0">
                          <a:solidFill>
                            <a:srgbClr val="C00000"/>
                          </a:solidFill>
                          <a:latin typeface="NTPreCursive" panose="03000400000000000000" pitchFamily="66" charset="0"/>
                          <a:cs typeface="Amatic SC" panose="00000500000000000000" pitchFamily="2" charset="-79"/>
                        </a:rPr>
                        <a:t>(topic words see MTP)</a:t>
                      </a:r>
                    </a:p>
                    <a:p>
                      <a:pPr marL="171450" indent="-171450" algn="ctr">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Learn, use and develop simple prepositional language.</a:t>
                      </a:r>
                    </a:p>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eCursive" panose="03000400000000000000" pitchFamily="66" charset="0"/>
                          <a:ea typeface="+mn-ea"/>
                          <a:cs typeface="+mn-cs"/>
                        </a:rPr>
                        <a:t>Listen to and engage in and talk about</a:t>
                      </a:r>
                      <a:r>
                        <a:rPr lang="en-GB" sz="1100" kern="1200" baseline="0" dirty="0">
                          <a:solidFill>
                            <a:schemeClr val="dk1"/>
                          </a:solidFill>
                          <a:effectLst/>
                          <a:latin typeface="NTPreCursive" panose="03000400000000000000" pitchFamily="66" charset="0"/>
                          <a:ea typeface="+mn-ea"/>
                          <a:cs typeface="+mn-cs"/>
                        </a:rPr>
                        <a:t> selected non-fiction</a:t>
                      </a:r>
                    </a:p>
                    <a:p>
                      <a:pPr marL="171450" indent="-171450" algn="ctr">
                        <a:buFont typeface="Arial" panose="020B0604020202020204" pitchFamily="34" charset="0"/>
                        <a:buChar char="•"/>
                      </a:pPr>
                      <a:r>
                        <a:rPr lang="en-GB" sz="1100" kern="1200" baseline="0" dirty="0">
                          <a:solidFill>
                            <a:schemeClr val="dk1"/>
                          </a:solidFill>
                          <a:effectLst/>
                          <a:latin typeface="NTPreCursive" panose="03000400000000000000" pitchFamily="66" charset="0"/>
                          <a:ea typeface="+mn-ea"/>
                          <a:cs typeface="+mn-cs"/>
                        </a:rPr>
                        <a:t>Begin to articulate ideas and thoughts into more complex sentences</a:t>
                      </a:r>
                      <a:endParaRPr lang="en-GB" sz="1100" kern="1200" dirty="0">
                        <a:solidFill>
                          <a:schemeClr val="dk1"/>
                        </a:solidFill>
                        <a:effectLst/>
                        <a:latin typeface="NTPreCursive" panose="03000400000000000000" pitchFamily="66" charset="0"/>
                        <a:ea typeface="+mn-ea"/>
                        <a:cs typeface="+mn-cs"/>
                      </a:endParaRPr>
                    </a:p>
                    <a:p>
                      <a:pPr marL="171450" indent="-171450" algn="ctr">
                        <a:lnSpc>
                          <a:spcPct val="115000"/>
                        </a:lnSpc>
                        <a:spcAft>
                          <a:spcPts val="1000"/>
                        </a:spcAft>
                        <a:buFont typeface="Arial" panose="020B0604020202020204" pitchFamily="34" charset="0"/>
                        <a:buChar char="•"/>
                      </a:pPr>
                      <a:r>
                        <a:rPr lang="en-GB" sz="1100" dirty="0">
                          <a:effectLst/>
                          <a:latin typeface="NTPreCursive" panose="03000400000000000000" pitchFamily="66" charset="0"/>
                          <a:ea typeface="Calibri" panose="020F0502020204030204" pitchFamily="34" charset="0"/>
                          <a:cs typeface="Times New Roman" panose="02020603050405020304" pitchFamily="18" charset="0"/>
                        </a:rPr>
                        <a:t>Use talk to make connections, explain and question why things happen.                </a:t>
                      </a:r>
                    </a:p>
                    <a:p>
                      <a:pPr marL="171450" indent="-171450" algn="ctr">
                        <a:lnSpc>
                          <a:spcPct val="115000"/>
                        </a:lnSpc>
                        <a:spcAft>
                          <a:spcPts val="1000"/>
                        </a:spcAft>
                        <a:buFont typeface="Arial" panose="020B0604020202020204" pitchFamily="34" charset="0"/>
                        <a:buChar char="•"/>
                      </a:pPr>
                      <a:r>
                        <a:rPr lang="en-GB" sz="1100" dirty="0">
                          <a:effectLst/>
                          <a:latin typeface="NTPreCursive" panose="03000400000000000000" pitchFamily="66" charset="0"/>
                          <a:ea typeface="Calibri" panose="020F0502020204030204" pitchFamily="34" charset="0"/>
                          <a:cs typeface="Times New Roman" panose="02020603050405020304" pitchFamily="18" charset="0"/>
                        </a:rPr>
                        <a:t>Follows two-part instructions with greater independence</a:t>
                      </a:r>
                    </a:p>
                    <a:p>
                      <a:pPr algn="ctr">
                        <a:lnSpc>
                          <a:spcPct val="115000"/>
                        </a:lnSpc>
                        <a:spcAft>
                          <a:spcPts val="1000"/>
                        </a:spcAft>
                      </a:pPr>
                      <a:endParaRPr lang="en-GB" sz="1100" dirty="0">
                        <a:effectLst/>
                        <a:latin typeface="NTPreCursive" panose="03000400000000000000"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GB" sz="1100" b="1" kern="1200" dirty="0">
                          <a:solidFill>
                            <a:schemeClr val="dk1"/>
                          </a:solidFill>
                          <a:effectLst/>
                          <a:latin typeface="NTPreCursive" panose="03000400000000000000" pitchFamily="66" charset="0"/>
                          <a:ea typeface="+mn-ea"/>
                          <a:cs typeface="+mn-cs"/>
                        </a:rPr>
                        <a:t>In Summer1 Children will:</a:t>
                      </a:r>
                      <a:endParaRPr lang="en-GB" sz="1100" kern="1200" dirty="0">
                        <a:solidFill>
                          <a:schemeClr val="dk1"/>
                        </a:solidFill>
                        <a:effectLst/>
                        <a:latin typeface="NTPreCursive" panose="03000400000000000000" pitchFamily="66"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dirty="0">
                          <a:solidFill>
                            <a:schemeClr val="tx1"/>
                          </a:solidFill>
                          <a:latin typeface="NTPreCursive" panose="03000400000000000000" pitchFamily="66" charset="0"/>
                          <a:cs typeface="Amatic SC" panose="00000500000000000000" pitchFamily="2" charset="-79"/>
                        </a:rPr>
                        <a:t>Learn and use new vocabulary </a:t>
                      </a:r>
                      <a:r>
                        <a:rPr lang="en-US" sz="1100" b="0" dirty="0">
                          <a:solidFill>
                            <a:srgbClr val="C00000"/>
                          </a:solidFill>
                          <a:latin typeface="NTPreCursive" panose="03000400000000000000" pitchFamily="66" charset="0"/>
                          <a:cs typeface="Amatic SC" panose="00000500000000000000" pitchFamily="2" charset="-79"/>
                        </a:rPr>
                        <a:t>(topic words see MTP)</a:t>
                      </a:r>
                    </a:p>
                    <a:p>
                      <a:pPr marL="171450" indent="-171450" algn="ctr">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Learn and recite, new poems, rhymes and songs.</a:t>
                      </a:r>
                    </a:p>
                    <a:p>
                      <a:pPr marL="171450" indent="-171450" algn="ctr">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Listens to, engages in and talks about personal experiences, events and learning.</a:t>
                      </a:r>
                    </a:p>
                    <a:p>
                      <a:pPr marL="171450" indent="-171450" algn="ctr">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I can describe</a:t>
                      </a:r>
                      <a:r>
                        <a:rPr lang="en-GB" sz="1100" kern="1200" baseline="0" dirty="0">
                          <a:solidFill>
                            <a:schemeClr val="dk1"/>
                          </a:solidFill>
                          <a:effectLst/>
                          <a:latin typeface="NTPreCursive" panose="03000400000000000000" pitchFamily="66" charset="0"/>
                          <a:ea typeface="+mn-ea"/>
                          <a:cs typeface="+mn-cs"/>
                        </a:rPr>
                        <a:t> (use adjectives) events in some detail: farm trip,  life cycle.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eCursive" panose="03000400000000000000" pitchFamily="66" charset="0"/>
                          <a:ea typeface="+mn-ea"/>
                          <a:cs typeface="+mn-cs"/>
                        </a:rPr>
                        <a:t>Begins to develop own narratives and explanations based on personal experiences.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eCursive" panose="03000400000000000000" pitchFamily="66" charset="0"/>
                          <a:ea typeface="+mn-ea"/>
                          <a:cs typeface="+mn-cs"/>
                        </a:rPr>
                        <a:t>Uses more complex sentences when communicating.</a:t>
                      </a:r>
                    </a:p>
                    <a:p>
                      <a:pPr marL="0" indent="0" algn="ctr">
                        <a:buFont typeface="Arial" panose="020B0604020202020204" pitchFamily="34" charset="0"/>
                        <a:buNone/>
                      </a:pPr>
                      <a:endParaRPr lang="en-GB" sz="1100" kern="1200" dirty="0">
                        <a:solidFill>
                          <a:schemeClr val="dk1"/>
                        </a:solidFill>
                        <a:effectLst/>
                        <a:latin typeface="NTPreCursive"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dk1"/>
                          </a:solidFill>
                          <a:effectLst/>
                          <a:latin typeface="NTPreCursive" panose="03000400000000000000" pitchFamily="66" charset="0"/>
                          <a:ea typeface="+mn-ea"/>
                          <a:cs typeface="+mn-cs"/>
                        </a:rPr>
                        <a:t>In Summer 2 Children will:</a:t>
                      </a:r>
                      <a:endParaRPr lang="en-GB" sz="1100" kern="1200" dirty="0">
                        <a:solidFill>
                          <a:schemeClr val="dk1"/>
                        </a:solidFill>
                        <a:effectLst/>
                        <a:latin typeface="NTPreCursive" panose="03000400000000000000" pitchFamily="66"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dirty="0">
                          <a:solidFill>
                            <a:schemeClr val="tx1"/>
                          </a:solidFill>
                          <a:latin typeface="NTPreCursive" panose="03000400000000000000" pitchFamily="66" charset="0"/>
                          <a:cs typeface="Amatic SC" panose="00000500000000000000" pitchFamily="2" charset="-79"/>
                        </a:rPr>
                        <a:t>Learn and use new vocabulary </a:t>
                      </a:r>
                      <a:r>
                        <a:rPr lang="en-US" sz="1100" b="0" dirty="0">
                          <a:solidFill>
                            <a:srgbClr val="C00000"/>
                          </a:solidFill>
                          <a:latin typeface="NTPreCursive" panose="03000400000000000000" pitchFamily="66" charset="0"/>
                          <a:cs typeface="Amatic SC" panose="00000500000000000000" pitchFamily="2" charset="-79"/>
                        </a:rPr>
                        <a:t>(topic words see MTP)</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eCursive" panose="03000400000000000000" pitchFamily="66" charset="0"/>
                          <a:ea typeface="+mn-ea"/>
                          <a:cs typeface="+mn-cs"/>
                        </a:rPr>
                        <a:t>Learn, recite and perform all taught poems, rhymes and songs</a:t>
                      </a:r>
                    </a:p>
                    <a:p>
                      <a:pPr marL="171450" indent="-171450" algn="ctr">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Talk about</a:t>
                      </a:r>
                      <a:r>
                        <a:rPr lang="en-GB" sz="1100" kern="1200" baseline="0" dirty="0">
                          <a:solidFill>
                            <a:schemeClr val="dk1"/>
                          </a:solidFill>
                          <a:effectLst/>
                          <a:latin typeface="NTPreCursive" panose="03000400000000000000" pitchFamily="66" charset="0"/>
                          <a:ea typeface="+mn-ea"/>
                          <a:cs typeface="+mn-cs"/>
                        </a:rPr>
                        <a:t> similarities and differences between people, objects and events.</a:t>
                      </a:r>
                    </a:p>
                    <a:p>
                      <a:pPr marL="171450" indent="-171450" algn="ctr">
                        <a:buFont typeface="Arial" panose="020B0604020202020204" pitchFamily="34" charset="0"/>
                        <a:buChar char="•"/>
                      </a:pPr>
                      <a:r>
                        <a:rPr lang="en-GB" sz="1100" kern="1200" baseline="0" dirty="0">
                          <a:solidFill>
                            <a:schemeClr val="dk1"/>
                          </a:solidFill>
                          <a:effectLst/>
                          <a:latin typeface="NTPreCursive" panose="03000400000000000000" pitchFamily="66" charset="0"/>
                          <a:ea typeface="+mn-ea"/>
                          <a:cs typeface="+mn-cs"/>
                        </a:rPr>
                        <a:t>I can talk about myself and personal experiences I have had at different points in the school year (end of year video.</a:t>
                      </a:r>
                      <a:endParaRPr lang="en-GB" sz="1100" b="1" dirty="0">
                        <a:solidFill>
                          <a:schemeClr val="bg1">
                            <a:lumMod val="50000"/>
                          </a:schemeClr>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220176" y="0"/>
            <a:ext cx="595720" cy="595720"/>
          </a:xfrm>
          <a:prstGeom prst="rect">
            <a:avLst/>
          </a:prstGeom>
        </p:spPr>
      </p:pic>
      <p:pic>
        <p:nvPicPr>
          <p:cNvPr id="6" name="Picture 5">
            <a:extLst>
              <a:ext uri="{FF2B5EF4-FFF2-40B4-BE49-F238E27FC236}">
                <a16:creationId xmlns:a16="http://schemas.microsoft.com/office/drawing/2014/main" id="{0A20A6BD-F737-43BF-88E7-AAF40564356A}"/>
              </a:ext>
            </a:extLst>
          </p:cNvPr>
          <p:cNvPicPr>
            <a:picLocks noChangeAspect="1"/>
          </p:cNvPicPr>
          <p:nvPr/>
        </p:nvPicPr>
        <p:blipFill>
          <a:blip r:embed="rId4"/>
          <a:stretch>
            <a:fillRect/>
          </a:stretch>
        </p:blipFill>
        <p:spPr>
          <a:xfrm>
            <a:off x="838200" y="205665"/>
            <a:ext cx="869777" cy="780109"/>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8793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Amatic SC" panose="00000500000000000000" pitchFamily="2" charset="-79"/>
                <a:cs typeface="Amatic SC" panose="00000500000000000000" pitchFamily="2" charset="-79"/>
              </a:rPr>
              <a:t>Foundation 1 Long Term Plan 2026-2027</a:t>
            </a:r>
            <a:endParaRPr lang="en-GB" sz="32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503846996"/>
              </p:ext>
            </p:extLst>
          </p:nvPr>
        </p:nvGraphicFramePr>
        <p:xfrm>
          <a:off x="183471" y="442050"/>
          <a:ext cx="11825057" cy="6352919"/>
        </p:xfrm>
        <a:graphic>
          <a:graphicData uri="http://schemas.openxmlformats.org/drawingml/2006/table">
            <a:tbl>
              <a:tblPr firstRow="1" bandRow="1">
                <a:tableStyleId>{5C22544A-7EE6-4342-B048-85BDC9FD1C3A}</a:tableStyleId>
              </a:tblPr>
              <a:tblGrid>
                <a:gridCol w="1441868">
                  <a:extLst>
                    <a:ext uri="{9D8B030D-6E8A-4147-A177-3AD203B41FA5}">
                      <a16:colId xmlns:a16="http://schemas.microsoft.com/office/drawing/2014/main" val="385991600"/>
                    </a:ext>
                  </a:extLst>
                </a:gridCol>
                <a:gridCol w="1936720">
                  <a:extLst>
                    <a:ext uri="{9D8B030D-6E8A-4147-A177-3AD203B41FA5}">
                      <a16:colId xmlns:a16="http://schemas.microsoft.com/office/drawing/2014/main" val="2865123548"/>
                    </a:ext>
                  </a:extLst>
                </a:gridCol>
                <a:gridCol w="1448549">
                  <a:extLst>
                    <a:ext uri="{9D8B030D-6E8A-4147-A177-3AD203B41FA5}">
                      <a16:colId xmlns:a16="http://schemas.microsoft.com/office/drawing/2014/main" val="872926247"/>
                    </a:ext>
                  </a:extLst>
                </a:gridCol>
                <a:gridCol w="240744">
                  <a:extLst>
                    <a:ext uri="{9D8B030D-6E8A-4147-A177-3AD203B41FA5}">
                      <a16:colId xmlns:a16="http://schemas.microsoft.com/office/drawing/2014/main" val="267284378"/>
                    </a:ext>
                  </a:extLst>
                </a:gridCol>
                <a:gridCol w="1689294">
                  <a:extLst>
                    <a:ext uri="{9D8B030D-6E8A-4147-A177-3AD203B41FA5}">
                      <a16:colId xmlns:a16="http://schemas.microsoft.com/office/drawing/2014/main" val="1315738151"/>
                    </a:ext>
                  </a:extLst>
                </a:gridCol>
                <a:gridCol w="1689294">
                  <a:extLst>
                    <a:ext uri="{9D8B030D-6E8A-4147-A177-3AD203B41FA5}">
                      <a16:colId xmlns:a16="http://schemas.microsoft.com/office/drawing/2014/main" val="2709165749"/>
                    </a:ext>
                  </a:extLst>
                </a:gridCol>
                <a:gridCol w="1689294">
                  <a:extLst>
                    <a:ext uri="{9D8B030D-6E8A-4147-A177-3AD203B41FA5}">
                      <a16:colId xmlns:a16="http://schemas.microsoft.com/office/drawing/2014/main" val="2335150482"/>
                    </a:ext>
                  </a:extLst>
                </a:gridCol>
                <a:gridCol w="1689294">
                  <a:extLst>
                    <a:ext uri="{9D8B030D-6E8A-4147-A177-3AD203B41FA5}">
                      <a16:colId xmlns:a16="http://schemas.microsoft.com/office/drawing/2014/main" val="4046203905"/>
                    </a:ext>
                  </a:extLst>
                </a:gridCol>
              </a:tblGrid>
              <a:tr h="48584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43954">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Poetry/Where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Wonderful 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34433">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r>
                        <a:rPr lang="en-US" sz="2000" b="0" dirty="0">
                          <a:latin typeface="Amatic SC" panose="00000500000000000000" pitchFamily="2" charset="-79"/>
                          <a:cs typeface="Amatic SC" panose="00000500000000000000" pitchFamily="2" charset="-79"/>
                        </a:rPr>
                        <a:t>- Developing a passion for reading</a:t>
                      </a:r>
                    </a:p>
                    <a:p>
                      <a:pPr algn="ctr"/>
                      <a:r>
                        <a:rPr lang="en-US" sz="800" b="0" dirty="0">
                          <a:solidFill>
                            <a:srgbClr val="C00000"/>
                          </a:solidFill>
                          <a:latin typeface="NTPreCursivefk" panose="03000400000000000000" pitchFamily="66" charset="0"/>
                          <a:cs typeface="Amatic SC" panose="00000500000000000000" pitchFamily="2" charset="-79"/>
                        </a:rPr>
                        <a:t>Children will visit the library weekly </a:t>
                      </a:r>
                    </a:p>
                    <a:p>
                      <a:pPr algn="ctr"/>
                      <a:endParaRPr lang="en-US" sz="1000" b="0" dirty="0">
                        <a:latin typeface="Amatic SC" panose="00000500000000000000" pitchFamily="2" charset="-79"/>
                        <a:cs typeface="Amatic SC" panose="00000500000000000000" pitchFamily="2" charset="-79"/>
                      </a:endParaRPr>
                    </a:p>
                    <a:p>
                      <a:pPr algn="ctr"/>
                      <a:r>
                        <a:rPr lang="en-US" sz="2800" b="0" dirty="0">
                          <a:latin typeface="Amatic SC" panose="00000500000000000000" pitchFamily="2" charset="-79"/>
                          <a:cs typeface="Amatic SC" panose="00000500000000000000" pitchFamily="2" charset="-79"/>
                        </a:rPr>
                        <a:t>Word</a:t>
                      </a:r>
                    </a:p>
                    <a:p>
                      <a:pPr algn="ctr"/>
                      <a:r>
                        <a:rPr lang="en-US" sz="2800" b="0" dirty="0">
                          <a:latin typeface="Amatic SC" panose="00000500000000000000" pitchFamily="2" charset="-79"/>
                          <a:cs typeface="Amatic SC" panose="00000500000000000000" pitchFamily="2" charset="-79"/>
                        </a:rPr>
                        <a:t> Reading </a:t>
                      </a:r>
                    </a:p>
                    <a:p>
                      <a:pPr algn="ctr"/>
                      <a:r>
                        <a:rPr lang="en-US" sz="1000" b="0" dirty="0">
                          <a:latin typeface="Amatic SC" panose="00000500000000000000" pitchFamily="2" charset="-79"/>
                          <a:cs typeface="Amatic SC" panose="00000500000000000000" pitchFamily="2" charset="-79"/>
                        </a:rPr>
                        <a:t>Children will begin by reading/recognizing familiar logos and using illustrations to help them tell the story before moving onto more focused ‘word’ reading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dirty="0">
                          <a:latin typeface="NTPreCursivef" panose="03000400000000000000" pitchFamily="66" charset="0"/>
                        </a:rPr>
                        <a:t>It is crucial for children to develop </a:t>
                      </a:r>
                      <a:r>
                        <a:rPr lang="en-US" sz="900" b="1" dirty="0">
                          <a:latin typeface="NTPreCursivef" panose="03000400000000000000" pitchFamily="66" charset="0"/>
                        </a:rPr>
                        <a:t>a life-long love of reading</a:t>
                      </a:r>
                      <a:r>
                        <a:rPr lang="en-US" sz="900" dirty="0">
                          <a:latin typeface="NTPreCursivef" panose="03000400000000000000" pitchFamily="66" charset="0"/>
                        </a:rPr>
                        <a:t>. Reading consists of two dimensions: </a:t>
                      </a:r>
                      <a:r>
                        <a:rPr lang="en-US" sz="900" b="1" dirty="0">
                          <a:latin typeface="NTPreCursivef" panose="03000400000000000000" pitchFamily="66" charset="0"/>
                        </a:rPr>
                        <a:t>language comprehension and word reading</a:t>
                      </a:r>
                      <a:r>
                        <a:rPr lang="en-US" sz="900" dirty="0">
                          <a:latin typeface="NTPreCursivef" panose="03000400000000000000" pitchFamily="66" charset="0"/>
                        </a:rPr>
                        <a:t>. Language comprehension (necessary for both reading and writing) starts from birth. It only develops when adults talk with children about the world around them and the books (stories and non-fiction) they read with them, and </a:t>
                      </a:r>
                      <a:r>
                        <a:rPr lang="en-US" sz="900" b="1" dirty="0">
                          <a:latin typeface="NTPreCursivef" panose="03000400000000000000" pitchFamily="66" charset="0"/>
                        </a:rPr>
                        <a:t>enjoy rhymes, poems and songs together</a:t>
                      </a:r>
                      <a:r>
                        <a:rPr lang="en-US" sz="900" dirty="0">
                          <a:latin typeface="NTPreCursivef" panose="03000400000000000000" pitchFamily="66" charset="0"/>
                        </a:rPr>
                        <a:t>. Skilled word reading, taught later, involves both the speedy working out of the pronunciation of unfamiliar printed words (</a:t>
                      </a:r>
                      <a:r>
                        <a:rPr lang="en-US" sz="900" b="1" dirty="0">
                          <a:latin typeface="NTPreCursivef" panose="03000400000000000000" pitchFamily="66" charset="0"/>
                        </a:rPr>
                        <a:t>decoding)</a:t>
                      </a:r>
                      <a:r>
                        <a:rPr lang="en-US" sz="900" dirty="0">
                          <a:latin typeface="NTPreCursivef" panose="03000400000000000000" pitchFamily="66" charset="0"/>
                        </a:rPr>
                        <a:t> and the </a:t>
                      </a:r>
                      <a:r>
                        <a:rPr lang="en-US" sz="900" b="1" dirty="0">
                          <a:latin typeface="NTPreCursivef" panose="03000400000000000000" pitchFamily="66" charset="0"/>
                        </a:rPr>
                        <a:t>speedy recognition of familiar printed words. </a:t>
                      </a:r>
                      <a:r>
                        <a:rPr lang="en-US" sz="900" dirty="0">
                          <a:latin typeface="NTPreCursivef" panose="03000400000000000000" pitchFamily="66" charset="0"/>
                        </a:rPr>
                        <a:t>Writing involves</a:t>
                      </a:r>
                      <a:r>
                        <a:rPr lang="en-US" sz="900" b="1" dirty="0">
                          <a:latin typeface="NTPreCursivef" panose="03000400000000000000" pitchFamily="66" charset="0"/>
                        </a:rPr>
                        <a:t> transcription </a:t>
                      </a:r>
                      <a:r>
                        <a:rPr lang="en-US" sz="900" dirty="0">
                          <a:latin typeface="NTPreCursivef" panose="03000400000000000000" pitchFamily="66" charset="0"/>
                        </a:rPr>
                        <a:t>(spelling and handwriting) and composition (articulating ideas and structuring them in speech, before writing)</a:t>
                      </a:r>
                      <a:endParaRPr lang="en-US" sz="900" dirty="0">
                        <a:latin typeface="NTPreCursivef"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1237989">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GB" sz="900" kern="1200" dirty="0">
                          <a:solidFill>
                            <a:srgbClr val="FF0000"/>
                          </a:solidFill>
                          <a:effectLst/>
                          <a:latin typeface="NTPreCursivef" panose="03000400000000000000" pitchFamily="66" charset="0"/>
                          <a:ea typeface="+mn-ea"/>
                          <a:cs typeface="+mn-cs"/>
                        </a:rPr>
                        <a:t>In Autumn Term Children will:</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Talk about and shares favourite stories from home</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Repeat some phrases from favourite stories</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look at and talk about books with an adult</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Fill in missing words in poems and rhymes.</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Talk about pictures and words they see around</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Learn how to handle books properly</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 introduced to the ‘parts of a book.’.</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learn to identify fiction/non-fiction books</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 introduced to the ‘concept of 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15000"/>
                        </a:lnSpc>
                        <a:spcAft>
                          <a:spcPts val="1000"/>
                        </a:spcAft>
                      </a:pPr>
                      <a:endParaRPr lang="en-GB" sz="900" i="1" dirty="0">
                        <a:effectLst/>
                        <a:latin typeface="+mn-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3">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900" kern="1200" dirty="0">
                          <a:solidFill>
                            <a:srgbClr val="FF0000"/>
                          </a:solidFill>
                          <a:effectLst/>
                          <a:latin typeface="NTPreCursivef" panose="03000400000000000000" pitchFamily="66" charset="0"/>
                          <a:ea typeface="+mn-ea"/>
                          <a:cs typeface="+mn-cs"/>
                        </a:rPr>
                        <a:t>In Spring Term children will:</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 Listen to and begins to join in with favourite stories, rhymes and poems, including nonsense rhymes</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show awareness of rhythm</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make predictions and talk about what has happened in the story</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Use the illustrations to help them read books.</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understand stories have a beginning a middle and an end.</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name the parts of a book</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understand that information can be retrieved from books.</a:t>
                      </a:r>
                    </a:p>
                    <a:p>
                      <a:pPr marL="171450" lvl="0" indent="-171450" algn="ctr">
                        <a:spcAft>
                          <a:spcPts val="0"/>
                        </a:spcAft>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find taught graphemes in texts.</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kern="1200" dirty="0">
                          <a:solidFill>
                            <a:srgbClr val="FF0000"/>
                          </a:solidFill>
                          <a:effectLst/>
                          <a:latin typeface="NTPreCursivef" panose="03000400000000000000" pitchFamily="66" charset="0"/>
                          <a:ea typeface="+mn-ea"/>
                          <a:cs typeface="+mn-cs"/>
                        </a:rPr>
                        <a:t>In Spring Term children will:</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 Listen to and begins to join in with favourite stories, rhymes and poems, including nonsense rhymes</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show awareness of rhythm</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make predictions and talk about what has happened in the story</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Use the illustrations to help them read books.</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understand stories have a beginning a middle and an end.</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name the parts of a book</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understand that information can be retrieved from books.</a:t>
                      </a:r>
                    </a:p>
                    <a:p>
                      <a:pPr marL="171450" lvl="0" indent="-171450" algn="ctr">
                        <a:spcAft>
                          <a:spcPts val="0"/>
                        </a:spcAft>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Begin to find taught graphemes in texts.</a:t>
                      </a:r>
                    </a:p>
                    <a:p>
                      <a:pPr algn="ctr">
                        <a:lnSpc>
                          <a:spcPct val="115000"/>
                        </a:lnSpc>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spcAft>
                          <a:spcPts val="0"/>
                        </a:spcAft>
                      </a:pPr>
                      <a:endParaRPr lang="en-GB" sz="900" dirty="0">
                        <a:effectLst/>
                        <a:latin typeface="+mn-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kern="1200" dirty="0">
                          <a:solidFill>
                            <a:srgbClr val="FF0000"/>
                          </a:solidFill>
                          <a:effectLst/>
                          <a:latin typeface="NTPreCursivef" panose="03000400000000000000" pitchFamily="66" charset="0"/>
                          <a:ea typeface="+mn-ea"/>
                          <a:cs typeface="+mn-cs"/>
                        </a:rPr>
                        <a:t>In Summer 1 Children will:</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Join in with repeated refrains, anticipating key events in rhymes and stories</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Demonstrate reading like behaviours; looking at books independently, handling them with care and correct orientation, understanding that print carries meaning and is read from left-right in English.</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Enjoy and join in with rhyming and rhythmic activities such as continuing rhyming strings. </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blend sounds, orally </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say initial sounds in some words.</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Begin to match some sounds (phonemes) to letters (graphemes) </a:t>
                      </a:r>
                    </a:p>
                    <a:p>
                      <a:pPr marL="171450" lvl="0" indent="-171450" algn="ctr">
                        <a:buFont typeface="Arial" panose="020B0604020202020204" pitchFamily="34" charset="0"/>
                        <a:buChar char="•"/>
                      </a:pPr>
                      <a:r>
                        <a:rPr lang="en-GB" sz="900" kern="1200" dirty="0">
                          <a:solidFill>
                            <a:schemeClr val="dk1"/>
                          </a:solidFill>
                          <a:effectLst/>
                          <a:latin typeface="NTPreCursivef" panose="03000400000000000000" pitchFamily="66" charset="0"/>
                          <a:ea typeface="+mn-ea"/>
                          <a:cs typeface="+mn-cs"/>
                        </a:rPr>
                        <a:t>Recognise own name/Begin to read some irregular words I, the</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kern="1200" dirty="0">
                          <a:solidFill>
                            <a:srgbClr val="FF0000"/>
                          </a:solidFill>
                          <a:effectLst/>
                          <a:latin typeface="+mn-lt"/>
                          <a:ea typeface="+mn-ea"/>
                          <a:cs typeface="+mn-cs"/>
                        </a:rPr>
                        <a:t>In Summer 2 Children will:</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900" dirty="0">
                        <a:effectLst/>
                        <a:latin typeface="+mn-lt"/>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2696118">
                <a:tc vMerge="1">
                  <a:txBody>
                    <a:bodyPr/>
                    <a:lstStyle/>
                    <a:p>
                      <a:endParaRPr lang="en-GB"/>
                    </a:p>
                  </a:txBody>
                  <a:tcPr/>
                </a:tc>
                <a:tc gridSpan="7">
                  <a:txBody>
                    <a:bodyPr/>
                    <a:lstStyle/>
                    <a:p>
                      <a:pPr algn="ctr"/>
                      <a:endParaRPr lang="en-GB" sz="500" kern="1200" dirty="0">
                        <a:solidFill>
                          <a:srgbClr val="C00000"/>
                        </a:solidFill>
                        <a:effectLst/>
                        <a:latin typeface="NTPreCursivef" panose="03000400000000000000" pitchFamily="66" charset="0"/>
                        <a:ea typeface="+mn-ea"/>
                        <a:cs typeface="+mn-cs"/>
                      </a:endParaRPr>
                    </a:p>
                    <a:p>
                      <a:pPr algn="ctr"/>
                      <a:r>
                        <a:rPr lang="en-GB" sz="1000" kern="1200" dirty="0">
                          <a:solidFill>
                            <a:srgbClr val="C00000"/>
                          </a:solidFill>
                          <a:effectLst/>
                          <a:latin typeface="NTPreCursivef" panose="03000400000000000000" pitchFamily="66" charset="0"/>
                          <a:ea typeface="+mn-ea"/>
                          <a:cs typeface="+mn-cs"/>
                        </a:rPr>
                        <a:t>Phonics: Throughout the year the following strands of Little </a:t>
                      </a:r>
                      <a:r>
                        <a:rPr lang="en-GB" sz="1000" kern="1200" dirty="0" err="1">
                          <a:solidFill>
                            <a:srgbClr val="C00000"/>
                          </a:solidFill>
                          <a:effectLst/>
                          <a:latin typeface="NTPreCursivef" panose="03000400000000000000" pitchFamily="66" charset="0"/>
                          <a:ea typeface="+mn-ea"/>
                          <a:cs typeface="+mn-cs"/>
                        </a:rPr>
                        <a:t>Wandle</a:t>
                      </a:r>
                      <a:r>
                        <a:rPr lang="en-GB" sz="1000" kern="1200" dirty="0">
                          <a:solidFill>
                            <a:srgbClr val="C00000"/>
                          </a:solidFill>
                          <a:effectLst/>
                          <a:latin typeface="NTPreCursivef" panose="03000400000000000000" pitchFamily="66" charset="0"/>
                          <a:ea typeface="+mn-ea"/>
                          <a:cs typeface="+mn-cs"/>
                        </a:rPr>
                        <a:t> Letters and Sounds are introduced and revisited: </a:t>
                      </a:r>
                      <a:r>
                        <a:rPr lang="en-GB" sz="800" kern="1200" dirty="0">
                          <a:solidFill>
                            <a:schemeClr val="dk1"/>
                          </a:solidFill>
                          <a:effectLst/>
                          <a:latin typeface="NTPreCursivef" panose="03000400000000000000" pitchFamily="66" charset="0"/>
                          <a:ea typeface="+mn-ea"/>
                          <a:cs typeface="+mn-cs"/>
                        </a:rPr>
                        <a:t>Aspect 1- environmental sounds /Aspect 2- Instrumental sounds / Aspect 3- Body Percussion / Aspect 4- Rhythm and Rhyme / Aspect 5- Alliteration /Aspect 6- Voice Sounds / Aspect 7- Oral blending and segmenting.</a:t>
                      </a: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p>
                      <a:pPr algn="ctr"/>
                      <a:endParaRPr lang="en-GB" sz="1100" kern="1200" dirty="0">
                        <a:solidFill>
                          <a:schemeClr val="dk1"/>
                        </a:solidFill>
                        <a:effectLst/>
                        <a:latin typeface="NTPreCursivef" panose="03000400000000000000" pitchFamily="66" charset="0"/>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07000"/>
                        </a:lnSpc>
                        <a:spcAft>
                          <a:spcPts val="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lnSpc>
                          <a:spcPct val="107000"/>
                        </a:lnSpc>
                        <a:spcAft>
                          <a:spcPts val="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07000"/>
                        </a:lnSpc>
                        <a:spcAft>
                          <a:spcPts val="0"/>
                        </a:spcAft>
                      </a:pPr>
                      <a:endParaRPr lang="en-GB" sz="900" kern="1200" dirty="0">
                        <a:solidFill>
                          <a:schemeClr val="dk1"/>
                        </a:solidFill>
                        <a:effectLst/>
                        <a:latin typeface="+mn-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effectLst/>
                        <a:latin typeface="+mn-lt"/>
                        <a:ea typeface="Calibri" panose="020F0502020204030204" pitchFamily="34" charset="0"/>
                        <a:cs typeface="Amatic SC" panose="00000500000000000000" pitchFamily="2" charset="-79"/>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816070844"/>
                  </a:ext>
                </a:extLst>
              </a:tr>
              <a:tr h="712577">
                <a:tc>
                  <a:txBody>
                    <a:bodyPr/>
                    <a:lstStyle/>
                    <a:p>
                      <a:pPr algn="ctr"/>
                      <a:r>
                        <a:rPr lang="en-US" sz="1400" b="0" dirty="0">
                          <a:latin typeface="Amatic SC" panose="00000500000000000000" pitchFamily="2" charset="-79"/>
                          <a:cs typeface="Amatic SC" panose="00000500000000000000" pitchFamily="2" charset="-79"/>
                        </a:rPr>
                        <a:t>Nursery rhymes/poetry </a:t>
                      </a:r>
                    </a:p>
                    <a:p>
                      <a:pPr algn="ctr"/>
                      <a:r>
                        <a:rPr lang="en-US" sz="1400" b="0" dirty="0">
                          <a:latin typeface="Amatic SC" panose="00000500000000000000" pitchFamily="2" charset="-79"/>
                          <a:cs typeface="Amatic SC" panose="00000500000000000000" pitchFamily="2" charset="-79"/>
                        </a:rPr>
                        <a:t>To learn off by heart</a:t>
                      </a:r>
                    </a:p>
                    <a:p>
                      <a:pPr algn="ctr"/>
                      <a:endParaRPr lang="en-US" sz="1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1" kern="1200" dirty="0">
                          <a:solidFill>
                            <a:schemeClr val="dk1"/>
                          </a:solidFill>
                          <a:effectLst/>
                          <a:latin typeface="NTPreCursivef" panose="03000400000000000000" pitchFamily="66" charset="0"/>
                          <a:ea typeface="+mn-ea"/>
                          <a:cs typeface="+mn-cs"/>
                        </a:rPr>
                        <a:t>Nursery Rhymes</a:t>
                      </a:r>
                      <a:endParaRPr lang="en-GB" sz="800" kern="1200" dirty="0">
                        <a:solidFill>
                          <a:schemeClr val="dk1"/>
                        </a:solidFill>
                        <a:effectLst/>
                        <a:latin typeface="NTPreCursivef" panose="03000400000000000000" pitchFamily="66" charset="0"/>
                        <a:ea typeface="+mn-ea"/>
                        <a:cs typeface="+mn-cs"/>
                      </a:endParaRPr>
                    </a:p>
                    <a:p>
                      <a:pPr algn="ctr"/>
                      <a:r>
                        <a:rPr lang="en-GB" sz="800" kern="1200" dirty="0">
                          <a:solidFill>
                            <a:schemeClr val="dk1"/>
                          </a:solidFill>
                          <a:effectLst/>
                          <a:latin typeface="NTPreCursivef" panose="03000400000000000000" pitchFamily="66" charset="0"/>
                          <a:ea typeface="+mn-ea"/>
                          <a:cs typeface="+mn-cs"/>
                        </a:rPr>
                        <a:t>Humpty Dumpty /Miss Polly had a Dolly/ 2 Little Dickie Birds</a:t>
                      </a:r>
                    </a:p>
                    <a:p>
                      <a:pPr algn="ctr"/>
                      <a:r>
                        <a:rPr lang="en-GB" sz="800" kern="1200" dirty="0">
                          <a:solidFill>
                            <a:schemeClr val="dk1"/>
                          </a:solidFill>
                          <a:effectLst/>
                          <a:latin typeface="NTPreCursivef" panose="03000400000000000000" pitchFamily="66" charset="0"/>
                          <a:ea typeface="+mn-ea"/>
                          <a:cs typeface="+mn-cs"/>
                        </a:rPr>
                        <a:t>Hickory Dickory Dock/ Days of the week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NTPreCursivef" panose="03000400000000000000" pitchFamily="66" charset="0"/>
                          <a:ea typeface="+mn-ea"/>
                          <a:cs typeface="+mn-cs"/>
                        </a:rPr>
                        <a:t>Number songs and rhymes to 5</a:t>
                      </a:r>
                    </a:p>
                    <a:p>
                      <a:pPr algn="ctr"/>
                      <a:endParaRPr lang="en-GB" sz="800" dirty="0">
                        <a:effectLst/>
                        <a:latin typeface="NTPreCursivef" panose="03000400000000000000"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GB" sz="800" b="1" kern="1200" dirty="0">
                          <a:solidFill>
                            <a:schemeClr val="dk1"/>
                          </a:solidFill>
                          <a:effectLst/>
                          <a:latin typeface="NTPreCursivef" panose="03000400000000000000" pitchFamily="66" charset="0"/>
                          <a:ea typeface="+mn-ea"/>
                          <a:cs typeface="+mn-cs"/>
                        </a:rPr>
                        <a:t>Nursery Rhymes</a:t>
                      </a:r>
                      <a:endParaRPr lang="en-GB" sz="800" kern="1200" dirty="0">
                        <a:solidFill>
                          <a:schemeClr val="dk1"/>
                        </a:solidFill>
                        <a:effectLst/>
                        <a:latin typeface="NTPreCursivef" panose="03000400000000000000" pitchFamily="66" charset="0"/>
                        <a:ea typeface="+mn-ea"/>
                        <a:cs typeface="+mn-cs"/>
                      </a:endParaRPr>
                    </a:p>
                    <a:p>
                      <a:pPr lvl="0" algn="ctr"/>
                      <a:r>
                        <a:rPr lang="en-GB" sz="800" kern="1200" dirty="0">
                          <a:solidFill>
                            <a:schemeClr val="dk1"/>
                          </a:solidFill>
                          <a:effectLst/>
                          <a:latin typeface="NTPreCursivef" panose="03000400000000000000" pitchFamily="66" charset="0"/>
                          <a:ea typeface="+mn-ea"/>
                          <a:cs typeface="+mn-cs"/>
                        </a:rPr>
                        <a:t>Twinkle, Twinkle /Dingle Dangle Scarecrow /Christmas Pudding/Sing a Song of Sixpence/ I Hear Thunder</a:t>
                      </a:r>
                    </a:p>
                    <a:p>
                      <a:pPr lvl="0" algn="ctr"/>
                      <a:r>
                        <a:rPr lang="en-GB" sz="800" kern="1200" dirty="0">
                          <a:solidFill>
                            <a:schemeClr val="dk1"/>
                          </a:solidFill>
                          <a:effectLst/>
                          <a:latin typeface="NTPreCursivef" panose="03000400000000000000" pitchFamily="66" charset="0"/>
                          <a:ea typeface="+mn-ea"/>
                          <a:cs typeface="+mn-cs"/>
                        </a:rPr>
                        <a:t>When I Was One.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NTPreCursivef" panose="03000400000000000000" pitchFamily="66" charset="0"/>
                          <a:ea typeface="+mn-ea"/>
                          <a:cs typeface="+mn-cs"/>
                        </a:rPr>
                        <a:t> </a:t>
                      </a:r>
                      <a:endParaRPr lang="en-GB" sz="800" kern="1200" dirty="0">
                        <a:solidFill>
                          <a:schemeClr val="dk1"/>
                        </a:solidFill>
                        <a:effectLst/>
                        <a:latin typeface="NTPreCursivef" panose="03000400000000000000" pitchFamily="66" charset="0"/>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kern="1200" dirty="0">
                        <a:solidFill>
                          <a:schemeClr val="dk1"/>
                        </a:solidFill>
                        <a:effectLst/>
                        <a:latin typeface="NTPreCursivefk" panose="03000400000000000000" pitchFamily="66" charset="0"/>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dirty="0">
                          <a:solidFill>
                            <a:schemeClr val="dk1"/>
                          </a:solidFill>
                          <a:effectLst/>
                          <a:latin typeface="NTPreCursivef" panose="03000400000000000000" pitchFamily="66" charset="0"/>
                          <a:ea typeface="+mn-ea"/>
                          <a:cs typeface="+mn-cs"/>
                        </a:rPr>
                        <a:t>Nursery Rhymes</a:t>
                      </a:r>
                      <a:endParaRPr lang="en-GB" sz="800" kern="1200" dirty="0">
                        <a:solidFill>
                          <a:schemeClr val="dk1"/>
                        </a:solidFill>
                        <a:effectLst/>
                        <a:latin typeface="NTPreCursivef" panose="03000400000000000000" pitchFamily="66" charset="0"/>
                        <a:ea typeface="+mn-ea"/>
                        <a:cs typeface="+mn-cs"/>
                      </a:endParaRPr>
                    </a:p>
                    <a:p>
                      <a:pPr algn="ctr"/>
                      <a:r>
                        <a:rPr lang="en-GB" sz="800" kern="1200" dirty="0">
                          <a:solidFill>
                            <a:schemeClr val="dk1"/>
                          </a:solidFill>
                          <a:effectLst/>
                          <a:latin typeface="NTPreCursivef" panose="03000400000000000000" pitchFamily="66" charset="0"/>
                          <a:ea typeface="+mn-ea"/>
                          <a:cs typeface="+mn-cs"/>
                        </a:rPr>
                        <a:t>I’m a little teapot /5 Currant Buns </a:t>
                      </a:r>
                    </a:p>
                    <a:p>
                      <a:pPr algn="ctr"/>
                      <a:r>
                        <a:rPr lang="en-GB" sz="800" kern="1200" dirty="0">
                          <a:solidFill>
                            <a:schemeClr val="dk1"/>
                          </a:solidFill>
                          <a:effectLst/>
                          <a:latin typeface="NTPreCursivef" panose="03000400000000000000" pitchFamily="66" charset="0"/>
                          <a:ea typeface="+mn-ea"/>
                          <a:cs typeface="+mn-cs"/>
                        </a:rPr>
                        <a:t> I have 10 little fingers/2 Fat Gentleman</a:t>
                      </a:r>
                    </a:p>
                    <a:p>
                      <a:pPr algn="ctr"/>
                      <a:r>
                        <a:rPr lang="en-GB" sz="800" b="1" kern="1200" dirty="0">
                          <a:solidFill>
                            <a:schemeClr val="dk1"/>
                          </a:solidFill>
                          <a:effectLst/>
                          <a:latin typeface="NTPreCursivef" panose="03000400000000000000" pitchFamily="66" charset="0"/>
                          <a:ea typeface="+mn-ea"/>
                          <a:cs typeface="+mn-cs"/>
                        </a:rPr>
                        <a:t> </a:t>
                      </a:r>
                      <a:r>
                        <a:rPr lang="en-GB" sz="800" kern="1200" dirty="0">
                          <a:solidFill>
                            <a:schemeClr val="dk1"/>
                          </a:solidFill>
                          <a:effectLst/>
                          <a:latin typeface="NTPreCursivef" panose="03000400000000000000" pitchFamily="66" charset="0"/>
                          <a:ea typeface="+mn-ea"/>
                          <a:cs typeface="+mn-cs"/>
                        </a:rPr>
                        <a:t>1,2, 3, 4, 5/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dirty="0">
                          <a:solidFill>
                            <a:schemeClr val="dk1"/>
                          </a:solidFill>
                          <a:effectLst/>
                          <a:latin typeface="NTPreCursivef" panose="03000400000000000000" pitchFamily="66" charset="0"/>
                          <a:ea typeface="+mn-ea"/>
                          <a:cs typeface="Amatic SC" panose="00000500000000000000" pitchFamily="2" charset="-79"/>
                        </a:rPr>
                        <a:t>Nursery Rhymes</a:t>
                      </a:r>
                      <a:endParaRPr lang="en-GB" sz="800" kern="1200" dirty="0">
                        <a:solidFill>
                          <a:schemeClr val="dk1"/>
                        </a:solidFill>
                        <a:effectLst/>
                        <a:latin typeface="NTPreCursivef" panose="03000400000000000000" pitchFamily="66" charset="0"/>
                        <a:ea typeface="+mn-ea"/>
                        <a:cs typeface="Amatic SC" panose="00000500000000000000" pitchFamily="2" charset="-79"/>
                      </a:endParaRPr>
                    </a:p>
                    <a:p>
                      <a:pPr algn="ctr"/>
                      <a:r>
                        <a:rPr lang="en-GB" sz="800" kern="1200" dirty="0">
                          <a:solidFill>
                            <a:schemeClr val="dk1"/>
                          </a:solidFill>
                          <a:effectLst/>
                          <a:latin typeface="NTPreCursivef" panose="03000400000000000000" pitchFamily="66" charset="0"/>
                          <a:ea typeface="+mn-ea"/>
                          <a:cs typeface="Amatic SC" panose="00000500000000000000" pitchFamily="2" charset="-79"/>
                        </a:rPr>
                        <a:t>Down in The Jungle</a:t>
                      </a:r>
                    </a:p>
                    <a:p>
                      <a:pPr algn="ctr"/>
                      <a:r>
                        <a:rPr lang="en-GB" sz="800" kern="1200" dirty="0">
                          <a:solidFill>
                            <a:schemeClr val="dk1"/>
                          </a:solidFill>
                          <a:effectLst/>
                          <a:latin typeface="NTPreCursivef" panose="03000400000000000000" pitchFamily="66" charset="0"/>
                          <a:ea typeface="+mn-ea"/>
                          <a:cs typeface="Amatic SC" panose="00000500000000000000" pitchFamily="2" charset="-79"/>
                        </a:rPr>
                        <a:t>5 Little Monkeys Swinging in the Tree</a:t>
                      </a:r>
                    </a:p>
                    <a:p>
                      <a:pPr algn="ctr"/>
                      <a:r>
                        <a:rPr lang="en-GB" sz="800" kern="1200" dirty="0">
                          <a:solidFill>
                            <a:schemeClr val="dk1"/>
                          </a:solidFill>
                          <a:effectLst/>
                          <a:latin typeface="NTPreCursivef" panose="03000400000000000000" pitchFamily="66" charset="0"/>
                          <a:ea typeface="+mn-ea"/>
                          <a:cs typeface="Amatic SC" panose="00000500000000000000" pitchFamily="2" charset="-79"/>
                        </a:rPr>
                        <a:t>I’m a Greedy Crocodile / John Brown’s Crocodile.</a:t>
                      </a:r>
                      <a:endParaRPr lang="en-GB" sz="800" dirty="0">
                        <a:effectLst/>
                        <a:latin typeface="NTPreCursivef" panose="03000400000000000000" pitchFamily="66" charset="0"/>
                        <a:ea typeface="Calibri" panose="020F0502020204030204" pitchFamily="34" charset="0"/>
                        <a:cs typeface="Amatic SC" panose="00000500000000000000" pitchFamily="2" charset="-79"/>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dirty="0">
                          <a:solidFill>
                            <a:schemeClr val="dk1"/>
                          </a:solidFill>
                          <a:effectLst/>
                          <a:latin typeface="NTPreCursivef" panose="03000400000000000000" pitchFamily="66" charset="0"/>
                          <a:ea typeface="+mn-ea"/>
                          <a:cs typeface="Amatic SC" panose="00000500000000000000" pitchFamily="2" charset="-79"/>
                        </a:rPr>
                        <a:t>Nursery Rhymes</a:t>
                      </a:r>
                      <a:endParaRPr lang="en-GB" sz="800" kern="1200" dirty="0">
                        <a:solidFill>
                          <a:schemeClr val="dk1"/>
                        </a:solidFill>
                        <a:effectLst/>
                        <a:latin typeface="NTPreCursivef" panose="03000400000000000000" pitchFamily="66" charset="0"/>
                        <a:ea typeface="+mn-ea"/>
                        <a:cs typeface="Amatic SC" panose="00000500000000000000" pitchFamily="2" charset="-79"/>
                      </a:endParaRPr>
                    </a:p>
                    <a:p>
                      <a:pPr lvl="0" algn="ctr"/>
                      <a:r>
                        <a:rPr lang="en-GB" sz="800" kern="1200" dirty="0">
                          <a:solidFill>
                            <a:schemeClr val="dk1"/>
                          </a:solidFill>
                          <a:effectLst/>
                          <a:latin typeface="NTPreCursivef" panose="03000400000000000000" pitchFamily="66" charset="0"/>
                          <a:ea typeface="+mn-ea"/>
                          <a:cs typeface="Amatic SC" panose="00000500000000000000" pitchFamily="2" charset="-79"/>
                        </a:rPr>
                        <a:t>Old McDonald /Mary Mary</a:t>
                      </a:r>
                    </a:p>
                    <a:p>
                      <a:pPr lvl="0" algn="ctr"/>
                      <a:r>
                        <a:rPr lang="en-GB" sz="800" kern="1200" dirty="0">
                          <a:solidFill>
                            <a:schemeClr val="dk1"/>
                          </a:solidFill>
                          <a:effectLst/>
                          <a:latin typeface="NTPreCursivef" panose="03000400000000000000" pitchFamily="66" charset="0"/>
                          <a:ea typeface="+mn-ea"/>
                          <a:cs typeface="Amatic SC" panose="00000500000000000000" pitchFamily="2" charset="-79"/>
                        </a:rPr>
                        <a:t>This is the way we…</a:t>
                      </a:r>
                    </a:p>
                    <a:p>
                      <a:pPr lvl="0" algn="ctr"/>
                      <a:r>
                        <a:rPr lang="en-GB" sz="800" kern="1200">
                          <a:solidFill>
                            <a:schemeClr val="dk1"/>
                          </a:solidFill>
                          <a:effectLst/>
                          <a:latin typeface="NTPreCursivef" panose="03000400000000000000" pitchFamily="66" charset="0"/>
                          <a:ea typeface="+mn-ea"/>
                          <a:cs typeface="Amatic SC" panose="00000500000000000000" pitchFamily="2" charset="-79"/>
                        </a:rPr>
                        <a:t>/Number </a:t>
                      </a:r>
                      <a:r>
                        <a:rPr lang="en-GB" sz="800" kern="1200" dirty="0">
                          <a:solidFill>
                            <a:schemeClr val="dk1"/>
                          </a:solidFill>
                          <a:effectLst/>
                          <a:latin typeface="NTPreCursivef" panose="03000400000000000000" pitchFamily="66" charset="0"/>
                          <a:ea typeface="+mn-ea"/>
                          <a:cs typeface="Amatic SC" panose="00000500000000000000" pitchFamily="2" charset="-79"/>
                        </a:rPr>
                        <a:t>songs and rhymes:</a:t>
                      </a:r>
                    </a:p>
                    <a:p>
                      <a:pPr lvl="0" algn="ctr"/>
                      <a:r>
                        <a:rPr lang="en-GB" sz="800" kern="1200" dirty="0">
                          <a:solidFill>
                            <a:schemeClr val="dk1"/>
                          </a:solidFill>
                          <a:effectLst/>
                          <a:latin typeface="NTPreCursivef" panose="03000400000000000000" pitchFamily="66" charset="0"/>
                          <a:ea typeface="+mn-ea"/>
                          <a:cs typeface="Amatic SC" panose="00000500000000000000" pitchFamily="2" charset="-79"/>
                        </a:rPr>
                        <a:t>5 Little Peas /1 Potato etc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800" b="1" kern="1200" dirty="0">
                          <a:solidFill>
                            <a:schemeClr val="dk1"/>
                          </a:solidFill>
                          <a:effectLst/>
                          <a:latin typeface="NTPreCursivef" panose="03000400000000000000" pitchFamily="66" charset="0"/>
                          <a:ea typeface="+mn-ea"/>
                          <a:cs typeface="Amatic SC" panose="00000500000000000000" pitchFamily="2" charset="-79"/>
                        </a:rPr>
                        <a:t>Nursery Rhymes</a:t>
                      </a:r>
                      <a:endParaRPr lang="en-GB" sz="800" kern="1200" dirty="0">
                        <a:solidFill>
                          <a:schemeClr val="dk1"/>
                        </a:solidFill>
                        <a:effectLst/>
                        <a:latin typeface="NTPreCursivef" panose="03000400000000000000" pitchFamily="66" charset="0"/>
                        <a:ea typeface="+mn-ea"/>
                        <a:cs typeface="Amatic SC" panose="00000500000000000000" pitchFamily="2" charset="-79"/>
                      </a:endParaRPr>
                    </a:p>
                    <a:p>
                      <a:pPr lvl="0" algn="ctr"/>
                      <a:r>
                        <a:rPr lang="en-GB" sz="800" kern="1200" dirty="0" err="1">
                          <a:solidFill>
                            <a:schemeClr val="dk1"/>
                          </a:solidFill>
                          <a:effectLst/>
                          <a:latin typeface="NTPreCursivef" panose="03000400000000000000" pitchFamily="66" charset="0"/>
                          <a:ea typeface="+mn-ea"/>
                          <a:cs typeface="Amatic SC" panose="00000500000000000000" pitchFamily="2" charset="-79"/>
                        </a:rPr>
                        <a:t>Incy</a:t>
                      </a:r>
                      <a:r>
                        <a:rPr lang="en-GB" sz="800" kern="1200" dirty="0">
                          <a:solidFill>
                            <a:schemeClr val="dk1"/>
                          </a:solidFill>
                          <a:effectLst/>
                          <a:latin typeface="NTPreCursivef" panose="03000400000000000000" pitchFamily="66" charset="0"/>
                          <a:ea typeface="+mn-ea"/>
                          <a:cs typeface="Amatic SC" panose="00000500000000000000" pitchFamily="2" charset="-79"/>
                        </a:rPr>
                        <a:t> </a:t>
                      </a:r>
                      <a:r>
                        <a:rPr lang="en-GB" sz="800" kern="1200" dirty="0" err="1">
                          <a:solidFill>
                            <a:schemeClr val="dk1"/>
                          </a:solidFill>
                          <a:effectLst/>
                          <a:latin typeface="NTPreCursivef" panose="03000400000000000000" pitchFamily="66" charset="0"/>
                          <a:ea typeface="+mn-ea"/>
                          <a:cs typeface="Amatic SC" panose="00000500000000000000" pitchFamily="2" charset="-79"/>
                        </a:rPr>
                        <a:t>Wincy</a:t>
                      </a:r>
                      <a:r>
                        <a:rPr lang="en-GB" sz="800" kern="1200" dirty="0">
                          <a:solidFill>
                            <a:schemeClr val="dk1"/>
                          </a:solidFill>
                          <a:effectLst/>
                          <a:latin typeface="NTPreCursivef" panose="03000400000000000000" pitchFamily="66" charset="0"/>
                          <a:ea typeface="+mn-ea"/>
                          <a:cs typeface="Amatic SC" panose="00000500000000000000" pitchFamily="2" charset="-79"/>
                        </a:rPr>
                        <a:t>/ Here are the Beehives</a:t>
                      </a:r>
                    </a:p>
                    <a:p>
                      <a:pPr lvl="0" algn="ctr"/>
                      <a:r>
                        <a:rPr lang="en-GB" sz="800" kern="1200" dirty="0">
                          <a:solidFill>
                            <a:schemeClr val="dk1"/>
                          </a:solidFill>
                          <a:effectLst/>
                          <a:latin typeface="NTPreCursivef" panose="03000400000000000000" pitchFamily="66" charset="0"/>
                          <a:ea typeface="+mn-ea"/>
                          <a:cs typeface="Amatic SC" panose="00000500000000000000" pitchFamily="2" charset="-79"/>
                        </a:rPr>
                        <a:t>The Ants Go Marching/I’ve got a body</a:t>
                      </a:r>
                    </a:p>
                    <a:p>
                      <a:pPr lvl="0" algn="ctr"/>
                      <a:r>
                        <a:rPr lang="en-GB" sz="800" kern="1200" dirty="0">
                          <a:solidFill>
                            <a:schemeClr val="dk1"/>
                          </a:solidFill>
                          <a:effectLst/>
                          <a:latin typeface="NTPreCursivef" panose="03000400000000000000" pitchFamily="66" charset="0"/>
                          <a:ea typeface="+mn-ea"/>
                          <a:cs typeface="Amatic SC" panose="00000500000000000000" pitchFamily="2" charset="-79"/>
                        </a:rPr>
                        <a:t>Keep on Dancing/Heads, Shoulders, </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399399101"/>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317442" y="58646"/>
            <a:ext cx="501298" cy="501298"/>
          </a:xfrm>
          <a:prstGeom prst="rect">
            <a:avLst/>
          </a:prstGeom>
        </p:spPr>
      </p:pic>
      <p:pic>
        <p:nvPicPr>
          <p:cNvPr id="6" name="Picture 5">
            <a:extLst>
              <a:ext uri="{FF2B5EF4-FFF2-40B4-BE49-F238E27FC236}">
                <a16:creationId xmlns:a16="http://schemas.microsoft.com/office/drawing/2014/main" id="{75E0ECE4-A75E-46A9-96B3-B846B2B4EA62}"/>
              </a:ext>
            </a:extLst>
          </p:cNvPr>
          <p:cNvPicPr>
            <a:picLocks noChangeAspect="1"/>
          </p:cNvPicPr>
          <p:nvPr/>
        </p:nvPicPr>
        <p:blipFill>
          <a:blip r:embed="rId4"/>
          <a:stretch>
            <a:fillRect/>
          </a:stretch>
        </p:blipFill>
        <p:spPr>
          <a:xfrm>
            <a:off x="754176" y="149118"/>
            <a:ext cx="772051" cy="692458"/>
          </a:xfrm>
          <a:prstGeom prst="rect">
            <a:avLst/>
          </a:prstGeom>
        </p:spPr>
      </p:pic>
      <p:graphicFrame>
        <p:nvGraphicFramePr>
          <p:cNvPr id="7" name="Table 8">
            <a:extLst>
              <a:ext uri="{FF2B5EF4-FFF2-40B4-BE49-F238E27FC236}">
                <a16:creationId xmlns:a16="http://schemas.microsoft.com/office/drawing/2014/main" id="{D028A5AA-E641-5FE6-B944-4BF054C75BD1}"/>
              </a:ext>
            </a:extLst>
          </p:cNvPr>
          <p:cNvGraphicFramePr>
            <a:graphicFrameLocks noGrp="1"/>
          </p:cNvGraphicFramePr>
          <p:nvPr>
            <p:extLst>
              <p:ext uri="{D42A27DB-BD31-4B8C-83A1-F6EECF244321}">
                <p14:modId xmlns:p14="http://schemas.microsoft.com/office/powerpoint/2010/main" val="453867379"/>
              </p:ext>
            </p:extLst>
          </p:nvPr>
        </p:nvGraphicFramePr>
        <p:xfrm>
          <a:off x="1736073" y="3748635"/>
          <a:ext cx="10174800" cy="2222662"/>
        </p:xfrm>
        <a:graphic>
          <a:graphicData uri="http://schemas.openxmlformats.org/drawingml/2006/table">
            <a:tbl>
              <a:tblPr firstRow="1" bandRow="1">
                <a:tableStyleId>{5940675A-B579-460E-94D1-54222C63F5DA}</a:tableStyleId>
              </a:tblPr>
              <a:tblGrid>
                <a:gridCol w="1435477">
                  <a:extLst>
                    <a:ext uri="{9D8B030D-6E8A-4147-A177-3AD203B41FA5}">
                      <a16:colId xmlns:a16="http://schemas.microsoft.com/office/drawing/2014/main" val="278613001"/>
                    </a:ext>
                  </a:extLst>
                </a:gridCol>
                <a:gridCol w="1240652">
                  <a:extLst>
                    <a:ext uri="{9D8B030D-6E8A-4147-A177-3AD203B41FA5}">
                      <a16:colId xmlns:a16="http://schemas.microsoft.com/office/drawing/2014/main" val="122593564"/>
                    </a:ext>
                  </a:extLst>
                </a:gridCol>
                <a:gridCol w="1535837">
                  <a:extLst>
                    <a:ext uri="{9D8B030D-6E8A-4147-A177-3AD203B41FA5}">
                      <a16:colId xmlns:a16="http://schemas.microsoft.com/office/drawing/2014/main" val="4175137782"/>
                    </a:ext>
                  </a:extLst>
                </a:gridCol>
                <a:gridCol w="1970843">
                  <a:extLst>
                    <a:ext uri="{9D8B030D-6E8A-4147-A177-3AD203B41FA5}">
                      <a16:colId xmlns:a16="http://schemas.microsoft.com/office/drawing/2014/main" val="2452364983"/>
                    </a:ext>
                  </a:extLst>
                </a:gridCol>
                <a:gridCol w="1074198">
                  <a:extLst>
                    <a:ext uri="{9D8B030D-6E8A-4147-A177-3AD203B41FA5}">
                      <a16:colId xmlns:a16="http://schemas.microsoft.com/office/drawing/2014/main" val="2560209608"/>
                    </a:ext>
                  </a:extLst>
                </a:gridCol>
                <a:gridCol w="2917793">
                  <a:extLst>
                    <a:ext uri="{9D8B030D-6E8A-4147-A177-3AD203B41FA5}">
                      <a16:colId xmlns:a16="http://schemas.microsoft.com/office/drawing/2014/main" val="1595318681"/>
                    </a:ext>
                  </a:extLst>
                </a:gridCol>
              </a:tblGrid>
              <a:tr h="180191">
                <a:tc>
                  <a:txBody>
                    <a:bodyPr/>
                    <a:lstStyle/>
                    <a:p>
                      <a:pPr algn="just"/>
                      <a:endParaRPr lang="en-GB" sz="800" dirty="0">
                        <a:latin typeface="NTPreCursivef" panose="03000400000000000000" pitchFamily="66" charset="0"/>
                      </a:endParaRPr>
                    </a:p>
                  </a:txBody>
                  <a:tcPr>
                    <a:solidFill>
                      <a:srgbClr val="FFEFFF"/>
                    </a:solidFill>
                  </a:tcPr>
                </a:tc>
                <a:tc>
                  <a:txBody>
                    <a:bodyPr/>
                    <a:lstStyle/>
                    <a:p>
                      <a:pPr algn="just"/>
                      <a:r>
                        <a:rPr lang="en-GB" sz="800" b="1" dirty="0">
                          <a:latin typeface="NTPreCursivef" panose="03000400000000000000" pitchFamily="66" charset="0"/>
                        </a:rPr>
                        <a:t>Autumn 2</a:t>
                      </a:r>
                    </a:p>
                  </a:txBody>
                  <a:tcPr>
                    <a:solidFill>
                      <a:schemeClr val="bg1"/>
                    </a:solidFill>
                  </a:tcPr>
                </a:tc>
                <a:tc>
                  <a:txBody>
                    <a:bodyPr/>
                    <a:lstStyle/>
                    <a:p>
                      <a:pPr algn="just"/>
                      <a:r>
                        <a:rPr lang="en-GB" sz="800" b="1" dirty="0">
                          <a:latin typeface="NTPreCursivef" panose="03000400000000000000" pitchFamily="66" charset="0"/>
                        </a:rPr>
                        <a:t>Spring 1</a:t>
                      </a:r>
                    </a:p>
                  </a:txBody>
                  <a:tcPr>
                    <a:solidFill>
                      <a:srgbClr val="FFEFFF"/>
                    </a:solidFill>
                  </a:tcPr>
                </a:tc>
                <a:tc>
                  <a:txBody>
                    <a:bodyPr/>
                    <a:lstStyle/>
                    <a:p>
                      <a:pPr algn="just"/>
                      <a:r>
                        <a:rPr lang="en-GB" sz="800" b="1" dirty="0">
                          <a:latin typeface="NTPreCursivef" panose="03000400000000000000" pitchFamily="66" charset="0"/>
                        </a:rPr>
                        <a:t>Spring 2</a:t>
                      </a:r>
                    </a:p>
                  </a:txBody>
                  <a:tcPr>
                    <a:solidFill>
                      <a:srgbClr val="FFEFFF"/>
                    </a:solidFill>
                  </a:tcPr>
                </a:tc>
                <a:tc>
                  <a:txBody>
                    <a:bodyPr/>
                    <a:lstStyle/>
                    <a:p>
                      <a:pPr algn="just"/>
                      <a:r>
                        <a:rPr lang="en-GB" sz="800" b="1" dirty="0">
                          <a:latin typeface="NTPreCursivef" panose="03000400000000000000" pitchFamily="66" charset="0"/>
                        </a:rPr>
                        <a:t>Summer 1</a:t>
                      </a:r>
                    </a:p>
                  </a:txBody>
                  <a:tcPr>
                    <a:solidFill>
                      <a:schemeClr val="bg1"/>
                    </a:solidFill>
                  </a:tcPr>
                </a:tc>
                <a:tc>
                  <a:txBody>
                    <a:bodyPr/>
                    <a:lstStyle/>
                    <a:p>
                      <a:pPr algn="just"/>
                      <a:r>
                        <a:rPr lang="en-GB" sz="800" b="1" dirty="0">
                          <a:latin typeface="NTPreCursivef" panose="03000400000000000000" pitchFamily="66" charset="0"/>
                        </a:rPr>
                        <a:t>Summer 2</a:t>
                      </a:r>
                    </a:p>
                  </a:txBody>
                  <a:tcPr>
                    <a:solidFill>
                      <a:schemeClr val="bg1"/>
                    </a:solidFill>
                  </a:tcPr>
                </a:tc>
                <a:extLst>
                  <a:ext uri="{0D108BD9-81ED-4DB2-BD59-A6C34878D82A}">
                    <a16:rowId xmlns:a16="http://schemas.microsoft.com/office/drawing/2014/main" val="245881133"/>
                  </a:ext>
                </a:extLst>
              </a:tr>
              <a:tr h="0">
                <a:tc>
                  <a:txBody>
                    <a:bodyPr/>
                    <a:lstStyle/>
                    <a:p>
                      <a:pPr algn="just"/>
                      <a:r>
                        <a:rPr lang="en-GB" sz="800" b="1" dirty="0">
                          <a:latin typeface="NTPreCursivef" panose="03000400000000000000" pitchFamily="66" charset="0"/>
                        </a:rPr>
                        <a:t>Progression of sounds</a:t>
                      </a:r>
                    </a:p>
                  </a:txBody>
                  <a:tcPr>
                    <a:solidFill>
                      <a:schemeClr val="bg1"/>
                    </a:solidFill>
                  </a:tcPr>
                </a:tc>
                <a:tc>
                  <a:txBody>
                    <a:bodyPr/>
                    <a:lstStyle/>
                    <a:p>
                      <a:pPr algn="just"/>
                      <a:r>
                        <a:rPr lang="en-GB" sz="800" dirty="0">
                          <a:latin typeface="NTPreCursivef" panose="03000400000000000000" pitchFamily="66" charset="0"/>
                        </a:rPr>
                        <a:t>S  a  t  p  I  n  </a:t>
                      </a:r>
                    </a:p>
                  </a:txBody>
                  <a:tcPr>
                    <a:solidFill>
                      <a:schemeClr val="bg1"/>
                    </a:solidFill>
                  </a:tcPr>
                </a:tc>
                <a:tc>
                  <a:txBody>
                    <a:bodyPr/>
                    <a:lstStyle/>
                    <a:p>
                      <a:pPr algn="just"/>
                      <a:r>
                        <a:rPr lang="en-GB" sz="800" dirty="0">
                          <a:latin typeface="NTPreCursivef" panose="03000400000000000000" pitchFamily="66" charset="0"/>
                        </a:rPr>
                        <a:t>M d g o c k e </a:t>
                      </a:r>
                    </a:p>
                  </a:txBody>
                  <a:tcPr>
                    <a:solidFill>
                      <a:schemeClr val="bg1"/>
                    </a:solidFill>
                  </a:tcPr>
                </a:tc>
                <a:tc>
                  <a:txBody>
                    <a:bodyPr/>
                    <a:lstStyle/>
                    <a:p>
                      <a:pPr algn="just"/>
                      <a:r>
                        <a:rPr lang="en-GB" sz="800" dirty="0">
                          <a:latin typeface="NTPreCursivef" panose="03000400000000000000" pitchFamily="66" charset="0"/>
                        </a:rPr>
                        <a:t>U r h b f l j</a:t>
                      </a:r>
                    </a:p>
                  </a:txBody>
                  <a:tcPr>
                    <a:solidFill>
                      <a:schemeClr val="bg1"/>
                    </a:solidFill>
                  </a:tcPr>
                </a:tc>
                <a:tc>
                  <a:txBody>
                    <a:bodyPr/>
                    <a:lstStyle/>
                    <a:p>
                      <a:pPr algn="just"/>
                      <a:r>
                        <a:rPr lang="en-GB" sz="800" dirty="0">
                          <a:latin typeface="NTPreCursivef" panose="03000400000000000000" pitchFamily="66" charset="0"/>
                        </a:rPr>
                        <a:t>V w y z </a:t>
                      </a:r>
                      <a:r>
                        <a:rPr lang="en-GB" sz="800" dirty="0" err="1">
                          <a:latin typeface="NTPreCursivef" panose="03000400000000000000" pitchFamily="66" charset="0"/>
                        </a:rPr>
                        <a:t>qu</a:t>
                      </a:r>
                      <a:r>
                        <a:rPr lang="en-GB" sz="800" dirty="0">
                          <a:latin typeface="NTPreCursivef" panose="03000400000000000000" pitchFamily="66" charset="0"/>
                        </a:rPr>
                        <a:t> </a:t>
                      </a:r>
                      <a:r>
                        <a:rPr lang="en-GB" sz="800" dirty="0" err="1">
                          <a:latin typeface="NTPreCursivef" panose="03000400000000000000" pitchFamily="66" charset="0"/>
                        </a:rPr>
                        <a:t>ch</a:t>
                      </a:r>
                      <a:endParaRPr lang="en-GB" sz="800" dirty="0">
                        <a:latin typeface="NTPreCursivef" panose="03000400000000000000" pitchFamily="66" charset="0"/>
                      </a:endParaRPr>
                    </a:p>
                  </a:txBody>
                  <a:tcPr>
                    <a:solidFill>
                      <a:schemeClr val="bg1"/>
                    </a:solidFill>
                  </a:tcPr>
                </a:tc>
                <a:tc>
                  <a:txBody>
                    <a:bodyPr/>
                    <a:lstStyle/>
                    <a:p>
                      <a:pPr algn="just"/>
                      <a:r>
                        <a:rPr lang="en-GB" sz="800" dirty="0">
                          <a:latin typeface="NTPreCursivef" panose="03000400000000000000" pitchFamily="66" charset="0"/>
                        </a:rPr>
                        <a:t>Ck x </a:t>
                      </a:r>
                      <a:r>
                        <a:rPr lang="en-GB" sz="800" dirty="0" err="1">
                          <a:latin typeface="NTPreCursivef" panose="03000400000000000000" pitchFamily="66" charset="0"/>
                        </a:rPr>
                        <a:t>sh</a:t>
                      </a:r>
                      <a:r>
                        <a:rPr lang="en-GB" sz="800" dirty="0">
                          <a:latin typeface="NTPreCursivef" panose="03000400000000000000" pitchFamily="66" charset="0"/>
                        </a:rPr>
                        <a:t> </a:t>
                      </a:r>
                      <a:r>
                        <a:rPr lang="en-GB" sz="800" dirty="0" err="1">
                          <a:latin typeface="NTPreCursivef" panose="03000400000000000000" pitchFamily="66" charset="0"/>
                        </a:rPr>
                        <a:t>th</a:t>
                      </a:r>
                      <a:r>
                        <a:rPr lang="en-GB" sz="800" dirty="0">
                          <a:latin typeface="NTPreCursivef" panose="03000400000000000000" pitchFamily="66" charset="0"/>
                        </a:rPr>
                        <a:t> ng  </a:t>
                      </a:r>
                      <a:r>
                        <a:rPr lang="en-GB" sz="800" dirty="0" err="1">
                          <a:latin typeface="NTPreCursivef" panose="03000400000000000000" pitchFamily="66" charset="0"/>
                        </a:rPr>
                        <a:t>nk</a:t>
                      </a:r>
                      <a:endParaRPr lang="en-GB" sz="800" dirty="0">
                        <a:latin typeface="NTPreCursivef" panose="03000400000000000000" pitchFamily="66" charset="0"/>
                      </a:endParaRPr>
                    </a:p>
                  </a:txBody>
                  <a:tcPr>
                    <a:solidFill>
                      <a:schemeClr val="bg1"/>
                    </a:solidFill>
                  </a:tcPr>
                </a:tc>
                <a:extLst>
                  <a:ext uri="{0D108BD9-81ED-4DB2-BD59-A6C34878D82A}">
                    <a16:rowId xmlns:a16="http://schemas.microsoft.com/office/drawing/2014/main" val="3172803679"/>
                  </a:ext>
                </a:extLst>
              </a:tr>
              <a:tr h="0">
                <a:tc>
                  <a:txBody>
                    <a:bodyPr/>
                    <a:lstStyle/>
                    <a:p>
                      <a:pPr algn="just"/>
                      <a:r>
                        <a:rPr lang="en-GB" sz="800" b="1" dirty="0">
                          <a:latin typeface="NTPreCursivef" panose="03000400000000000000" pitchFamily="66" charset="0"/>
                        </a:rPr>
                        <a:t>Use Reception picture cards</a:t>
                      </a:r>
                    </a:p>
                  </a:txBody>
                  <a:tcPr>
                    <a:solidFill>
                      <a:schemeClr val="bg1"/>
                    </a:solidFill>
                  </a:tcPr>
                </a:tc>
                <a:tc>
                  <a:txBody>
                    <a:bodyPr/>
                    <a:lstStyle/>
                    <a:p>
                      <a:pPr algn="just"/>
                      <a:r>
                        <a:rPr lang="en-GB" sz="800" dirty="0">
                          <a:latin typeface="NTPreCursivef" panose="03000400000000000000" pitchFamily="66" charset="0"/>
                        </a:rPr>
                        <a:t>Snake/astronaut/tiger/ penguin/iguana/net</a:t>
                      </a:r>
                    </a:p>
                  </a:txBody>
                  <a:tcPr>
                    <a:solidFill>
                      <a:schemeClr val="bg1"/>
                    </a:solidFill>
                  </a:tcPr>
                </a:tc>
                <a:tc>
                  <a:txBody>
                    <a:bodyPr/>
                    <a:lstStyle/>
                    <a:p>
                      <a:pPr algn="just"/>
                      <a:r>
                        <a:rPr lang="en-GB" sz="800" dirty="0">
                          <a:latin typeface="NTPreCursivef" panose="03000400000000000000" pitchFamily="66" charset="0"/>
                        </a:rPr>
                        <a:t>Mouse/duck/goat//octopus/cat/kite/elephant </a:t>
                      </a:r>
                    </a:p>
                  </a:txBody>
                  <a:tcPr>
                    <a:solidFill>
                      <a:schemeClr val="bg1"/>
                    </a:solidFill>
                  </a:tcPr>
                </a:tc>
                <a:tc>
                  <a:txBody>
                    <a:bodyPr/>
                    <a:lstStyle/>
                    <a:p>
                      <a:pPr algn="just"/>
                      <a:r>
                        <a:rPr lang="en-GB" sz="800" dirty="0">
                          <a:latin typeface="NTPreCursivef" panose="03000400000000000000" pitchFamily="66" charset="0"/>
                        </a:rPr>
                        <a:t>Umbrella/rainbow/helicopter/bear/flamingo/lollipop/jellyfish</a:t>
                      </a:r>
                    </a:p>
                  </a:txBody>
                  <a:tcPr>
                    <a:solidFill>
                      <a:schemeClr val="bg1"/>
                    </a:solidFill>
                  </a:tcPr>
                </a:tc>
                <a:tc>
                  <a:txBody>
                    <a:bodyPr/>
                    <a:lstStyle/>
                    <a:p>
                      <a:pPr algn="just"/>
                      <a:r>
                        <a:rPr lang="en-GB" sz="800" dirty="0">
                          <a:latin typeface="NTPreCursivef" panose="03000400000000000000" pitchFamily="66" charset="0"/>
                        </a:rPr>
                        <a:t>Volcano/wave/yo-yo/ zebra/queen/cherries</a:t>
                      </a:r>
                    </a:p>
                  </a:txBody>
                  <a:tcPr>
                    <a:solidFill>
                      <a:schemeClr val="bg1"/>
                    </a:solidFill>
                  </a:tcPr>
                </a:tc>
                <a:tc>
                  <a:txBody>
                    <a:bodyPr/>
                    <a:lstStyle/>
                    <a:p>
                      <a:pPr algn="just"/>
                      <a:r>
                        <a:rPr lang="en-GB" sz="800" dirty="0">
                          <a:latin typeface="NTPreCursivef" panose="03000400000000000000" pitchFamily="66" charset="0"/>
                        </a:rPr>
                        <a:t>So</a:t>
                      </a:r>
                      <a:r>
                        <a:rPr lang="en-GB" sz="800" b="1" dirty="0">
                          <a:latin typeface="NTPreCursivef" panose="03000400000000000000" pitchFamily="66" charset="0"/>
                        </a:rPr>
                        <a:t>ck</a:t>
                      </a:r>
                      <a:r>
                        <a:rPr lang="en-GB" sz="800" dirty="0">
                          <a:latin typeface="NTPreCursivef" panose="03000400000000000000" pitchFamily="66" charset="0"/>
                        </a:rPr>
                        <a:t>/bo</a:t>
                      </a:r>
                      <a:r>
                        <a:rPr lang="en-GB" sz="800" b="1" dirty="0">
                          <a:latin typeface="NTPreCursivef" panose="03000400000000000000" pitchFamily="66" charset="0"/>
                        </a:rPr>
                        <a:t>x</a:t>
                      </a:r>
                      <a:r>
                        <a:rPr lang="en-GB" sz="800" dirty="0">
                          <a:latin typeface="NTPreCursivef" panose="03000400000000000000" pitchFamily="66" charset="0"/>
                        </a:rPr>
                        <a:t>/ri</a:t>
                      </a:r>
                      <a:r>
                        <a:rPr lang="en-GB" sz="800" b="1" dirty="0">
                          <a:latin typeface="NTPreCursivef" panose="03000400000000000000" pitchFamily="66" charset="0"/>
                        </a:rPr>
                        <a:t>ng</a:t>
                      </a:r>
                      <a:r>
                        <a:rPr lang="en-GB" sz="800" dirty="0">
                          <a:latin typeface="NTPreCursivef" panose="03000400000000000000" pitchFamily="66" charset="0"/>
                        </a:rPr>
                        <a:t>/pi</a:t>
                      </a:r>
                      <a:r>
                        <a:rPr lang="en-GB" sz="800" b="1" dirty="0">
                          <a:latin typeface="NTPreCursivef" panose="03000400000000000000" pitchFamily="66" charset="0"/>
                        </a:rPr>
                        <a:t>nk</a:t>
                      </a:r>
                      <a:r>
                        <a:rPr lang="en-GB" sz="800" dirty="0">
                          <a:latin typeface="NTPreCursivef" panose="03000400000000000000" pitchFamily="66" charset="0"/>
                        </a:rPr>
                        <a:t>/tee</a:t>
                      </a:r>
                      <a:r>
                        <a:rPr lang="en-GB" sz="800" b="1" dirty="0">
                          <a:latin typeface="NTPreCursivef" panose="03000400000000000000" pitchFamily="66" charset="0"/>
                        </a:rPr>
                        <a:t>th</a:t>
                      </a:r>
                      <a:r>
                        <a:rPr lang="en-GB" sz="800" dirty="0">
                          <a:latin typeface="NTPreCursivef" panose="03000400000000000000" pitchFamily="66" charset="0"/>
                        </a:rPr>
                        <a:t> (sound at the end) thumb</a:t>
                      </a:r>
                    </a:p>
                  </a:txBody>
                  <a:tcPr>
                    <a:solidFill>
                      <a:schemeClr val="bg1"/>
                    </a:solidFill>
                  </a:tcPr>
                </a:tc>
                <a:extLst>
                  <a:ext uri="{0D108BD9-81ED-4DB2-BD59-A6C34878D82A}">
                    <a16:rowId xmlns:a16="http://schemas.microsoft.com/office/drawing/2014/main" val="1693663310"/>
                  </a:ext>
                </a:extLst>
              </a:tr>
              <a:tr h="592055">
                <a:tc>
                  <a:txBody>
                    <a:bodyPr/>
                    <a:lstStyle/>
                    <a:p>
                      <a:pPr algn="just"/>
                      <a:r>
                        <a:rPr lang="en-GB" sz="800" b="1" dirty="0">
                          <a:latin typeface="NTPreCursivef" panose="03000400000000000000" pitchFamily="66" charset="0"/>
                        </a:rPr>
                        <a:t>Phonemic Awareness Focus</a:t>
                      </a:r>
                    </a:p>
                  </a:txBody>
                  <a:tcPr>
                    <a:solidFill>
                      <a:schemeClr val="bg1"/>
                    </a:solidFill>
                  </a:tcPr>
                </a:tc>
                <a:tc>
                  <a:txBody>
                    <a:bodyPr/>
                    <a:lstStyle/>
                    <a:p>
                      <a:pPr algn="just"/>
                      <a:r>
                        <a:rPr lang="en-GB" sz="800" dirty="0">
                          <a:latin typeface="NTPreCursivef" panose="03000400000000000000" pitchFamily="66" charset="0"/>
                        </a:rPr>
                        <a:t>Teach children to </a:t>
                      </a:r>
                      <a:r>
                        <a:rPr lang="en-GB" sz="800" b="1" dirty="0">
                          <a:latin typeface="NTPreCursivef" panose="03000400000000000000" pitchFamily="66" charset="0"/>
                        </a:rPr>
                        <a:t>hear</a:t>
                      </a:r>
                      <a:r>
                        <a:rPr lang="en-GB" sz="800" dirty="0">
                          <a:latin typeface="NTPreCursivef" panose="03000400000000000000" pitchFamily="66" charset="0"/>
                        </a:rPr>
                        <a:t> the same initial sound for words and names for objects.</a:t>
                      </a:r>
                    </a:p>
                  </a:txBody>
                  <a:tcPr>
                    <a:solidFill>
                      <a:schemeClr val="bg1"/>
                    </a:solidFill>
                  </a:tcPr>
                </a:tc>
                <a:tc>
                  <a:txBody>
                    <a:bodyPr/>
                    <a:lstStyle/>
                    <a:p>
                      <a:pPr algn="just"/>
                      <a:r>
                        <a:rPr lang="en-GB" sz="800" dirty="0">
                          <a:latin typeface="NTPreCursivef" panose="03000400000000000000" pitchFamily="66" charset="0"/>
                        </a:rPr>
                        <a:t>Teach children to </a:t>
                      </a:r>
                      <a:r>
                        <a:rPr lang="en-GB" sz="800" b="1" dirty="0">
                          <a:latin typeface="NTPreCursivef" panose="03000400000000000000" pitchFamily="66" charset="0"/>
                        </a:rPr>
                        <a:t>identify</a:t>
                      </a:r>
                      <a:r>
                        <a:rPr lang="en-GB" sz="800" dirty="0">
                          <a:latin typeface="NTPreCursivef" panose="03000400000000000000" pitchFamily="66" charset="0"/>
                        </a:rPr>
                        <a:t> initial sounds of words and names of objects. </a:t>
                      </a:r>
                    </a:p>
                    <a:p>
                      <a:pPr algn="just"/>
                      <a:r>
                        <a:rPr lang="en-GB" sz="800" dirty="0">
                          <a:latin typeface="NTPreCursivef" panose="03000400000000000000" pitchFamily="66" charset="0"/>
                        </a:rPr>
                        <a:t>Teach children to</a:t>
                      </a:r>
                      <a:r>
                        <a:rPr lang="en-GB" sz="800" b="1" dirty="0">
                          <a:latin typeface="NTPreCursivef" panose="03000400000000000000" pitchFamily="66" charset="0"/>
                        </a:rPr>
                        <a:t> distinguish </a:t>
                      </a:r>
                      <a:r>
                        <a:rPr lang="en-GB" sz="800" dirty="0">
                          <a:latin typeface="NTPreCursivef" panose="03000400000000000000" pitchFamily="66" charset="0"/>
                        </a:rPr>
                        <a:t>different sounds</a:t>
                      </a:r>
                    </a:p>
                  </a:txBody>
                  <a:tcPr>
                    <a:solidFill>
                      <a:schemeClr val="bg1"/>
                    </a:solidFill>
                  </a:tcPr>
                </a:tc>
                <a:tc>
                  <a:txBody>
                    <a:bodyPr/>
                    <a:lstStyle/>
                    <a:p>
                      <a:pPr algn="just"/>
                      <a:r>
                        <a:rPr lang="en-GB" sz="800" dirty="0">
                          <a:latin typeface="NTPreCursivef" panose="03000400000000000000" pitchFamily="66" charset="0"/>
                        </a:rPr>
                        <a:t>Teach children to </a:t>
                      </a:r>
                      <a:r>
                        <a:rPr lang="en-GB" sz="800" b="1" dirty="0">
                          <a:latin typeface="NTPreCursivef" panose="03000400000000000000" pitchFamily="66" charset="0"/>
                        </a:rPr>
                        <a:t>identify</a:t>
                      </a:r>
                      <a:r>
                        <a:rPr lang="en-GB" sz="800" dirty="0">
                          <a:latin typeface="NTPreCursivef" panose="03000400000000000000" pitchFamily="66" charset="0"/>
                        </a:rPr>
                        <a:t> initial sounds of words and names of objects. </a:t>
                      </a:r>
                    </a:p>
                    <a:p>
                      <a:pPr algn="just"/>
                      <a:r>
                        <a:rPr lang="en-GB" sz="800" dirty="0">
                          <a:latin typeface="NTPreCursivef" panose="03000400000000000000" pitchFamily="66" charset="0"/>
                        </a:rPr>
                        <a:t>Teach children to </a:t>
                      </a:r>
                      <a:r>
                        <a:rPr lang="en-GB" sz="800" b="1" dirty="0">
                          <a:latin typeface="NTPreCursivef" panose="03000400000000000000" pitchFamily="66" charset="0"/>
                        </a:rPr>
                        <a:t>articulate</a:t>
                      </a:r>
                      <a:r>
                        <a:rPr lang="en-GB" sz="800" dirty="0">
                          <a:latin typeface="NTPreCursivef" panose="03000400000000000000" pitchFamily="66" charset="0"/>
                        </a:rPr>
                        <a:t> sounds correctly – including playing with voice sounds.</a:t>
                      </a:r>
                    </a:p>
                  </a:txBody>
                  <a:tcPr>
                    <a:solidFill>
                      <a:schemeClr val="bg1"/>
                    </a:solidFill>
                  </a:tcPr>
                </a:tc>
                <a:tc>
                  <a:txBody>
                    <a:bodyPr/>
                    <a:lstStyle/>
                    <a:p>
                      <a:pPr algn="just"/>
                      <a:r>
                        <a:rPr lang="en-GB" sz="800" dirty="0">
                          <a:latin typeface="NTPreCursivef" panose="03000400000000000000" pitchFamily="66" charset="0"/>
                        </a:rPr>
                        <a:t>Teach children to</a:t>
                      </a:r>
                      <a:r>
                        <a:rPr lang="en-GB" sz="800" b="1" dirty="0">
                          <a:latin typeface="NTPreCursivef" panose="03000400000000000000" pitchFamily="66" charset="0"/>
                        </a:rPr>
                        <a:t> identify </a:t>
                      </a:r>
                      <a:r>
                        <a:rPr lang="en-GB" sz="800" dirty="0">
                          <a:latin typeface="NTPreCursivef" panose="03000400000000000000" pitchFamily="66" charset="0"/>
                        </a:rPr>
                        <a:t>initial sounds of words and objects. </a:t>
                      </a:r>
                    </a:p>
                  </a:txBody>
                  <a:tcPr>
                    <a:solidFill>
                      <a:schemeClr val="bg1"/>
                    </a:solidFill>
                  </a:tcPr>
                </a:tc>
                <a:tc>
                  <a:txBody>
                    <a:bodyPr/>
                    <a:lstStyle/>
                    <a:p>
                      <a:pPr algn="just"/>
                      <a:r>
                        <a:rPr lang="en-GB" sz="800" dirty="0">
                          <a:latin typeface="NTPreCursivef" panose="03000400000000000000" pitchFamily="66" charset="0"/>
                        </a:rPr>
                        <a:t>Teach children to </a:t>
                      </a:r>
                      <a:r>
                        <a:rPr lang="en-GB" sz="800" b="1" dirty="0">
                          <a:latin typeface="NTPreCursivef" panose="03000400000000000000" pitchFamily="66" charset="0"/>
                        </a:rPr>
                        <a:t>identify</a:t>
                      </a:r>
                      <a:r>
                        <a:rPr lang="en-GB" sz="800" dirty="0">
                          <a:latin typeface="NTPreCursivef" panose="03000400000000000000" pitchFamily="66" charset="0"/>
                        </a:rPr>
                        <a:t> final sounds of words and objects. </a:t>
                      </a:r>
                    </a:p>
                  </a:txBody>
                  <a:tcPr>
                    <a:solidFill>
                      <a:schemeClr val="bg1"/>
                    </a:solidFill>
                  </a:tcPr>
                </a:tc>
                <a:extLst>
                  <a:ext uri="{0D108BD9-81ED-4DB2-BD59-A6C34878D82A}">
                    <a16:rowId xmlns:a16="http://schemas.microsoft.com/office/drawing/2014/main" val="1806197343"/>
                  </a:ext>
                </a:extLst>
              </a:tr>
              <a:tr h="759622">
                <a:tc>
                  <a:txBody>
                    <a:bodyPr/>
                    <a:lstStyle/>
                    <a:p>
                      <a:pPr algn="just"/>
                      <a:r>
                        <a:rPr lang="en-GB" sz="800" b="1" dirty="0">
                          <a:latin typeface="NTPreCursivef" panose="03000400000000000000" pitchFamily="66" charset="0"/>
                        </a:rPr>
                        <a:t>Games to Play</a:t>
                      </a:r>
                    </a:p>
                  </a:txBody>
                  <a:tcPr>
                    <a:solidFill>
                      <a:schemeClr val="bg1"/>
                    </a:solidFill>
                  </a:tcPr>
                </a:tc>
                <a:tc>
                  <a:txBody>
                    <a:bodyPr/>
                    <a:lstStyle/>
                    <a:p>
                      <a:pPr algn="just"/>
                      <a:r>
                        <a:rPr lang="en-GB" sz="700" dirty="0">
                          <a:latin typeface="NTPreCursivef" panose="03000400000000000000" pitchFamily="66" charset="0"/>
                        </a:rPr>
                        <a:t>Play with Sounds</a:t>
                      </a:r>
                    </a:p>
                    <a:p>
                      <a:pPr algn="just"/>
                      <a:r>
                        <a:rPr lang="en-GB" sz="700" dirty="0">
                          <a:latin typeface="NTPreCursivef" panose="03000400000000000000" pitchFamily="66" charset="0"/>
                        </a:rPr>
                        <a:t>Bertha the Bus</a:t>
                      </a:r>
                    </a:p>
                    <a:p>
                      <a:pPr algn="just"/>
                      <a:r>
                        <a:rPr lang="en-GB" sz="700" dirty="0">
                          <a:latin typeface="NTPreCursivef" panose="03000400000000000000" pitchFamily="66" charset="0"/>
                        </a:rPr>
                        <a:t>Name Play</a:t>
                      </a:r>
                    </a:p>
                    <a:p>
                      <a:pPr algn="just"/>
                      <a:r>
                        <a:rPr lang="en-GB" sz="700" dirty="0">
                          <a:solidFill>
                            <a:srgbClr val="C00000"/>
                          </a:solidFill>
                          <a:latin typeface="NTPreCursivef" panose="03000400000000000000" pitchFamily="66" charset="0"/>
                        </a:rPr>
                        <a:t>For each new sound play: What’s in the Box?</a:t>
                      </a:r>
                    </a:p>
                  </a:txBody>
                  <a:tcPr>
                    <a:solidFill>
                      <a:schemeClr val="bg1"/>
                    </a:solidFill>
                  </a:tcPr>
                </a:tc>
                <a:tc>
                  <a:txBody>
                    <a:bodyPr/>
                    <a:lstStyle/>
                    <a:p>
                      <a:pPr algn="just"/>
                      <a:r>
                        <a:rPr lang="en-GB" sz="700" dirty="0">
                          <a:latin typeface="NTPreCursivef" panose="03000400000000000000" pitchFamily="66" charset="0"/>
                        </a:rPr>
                        <a:t>What’s in the Box? – with objects that start with different sounds.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700" dirty="0">
                          <a:solidFill>
                            <a:srgbClr val="C00000"/>
                          </a:solidFill>
                          <a:latin typeface="NTPreCursivef" panose="03000400000000000000" pitchFamily="66" charset="0"/>
                        </a:rPr>
                        <a:t>For each new sound play: What’s in the Box?</a:t>
                      </a:r>
                    </a:p>
                    <a:p>
                      <a:pPr algn="just"/>
                      <a:endParaRPr lang="en-GB" sz="700" dirty="0">
                        <a:latin typeface="NTPreCursivef" panose="03000400000000000000" pitchFamily="66" charset="0"/>
                      </a:endParaRPr>
                    </a:p>
                  </a:txBody>
                  <a:tcPr>
                    <a:solidFill>
                      <a:schemeClr val="bg1"/>
                    </a:solidFill>
                  </a:tcPr>
                </a:tc>
                <a:tc>
                  <a:txBody>
                    <a:bodyPr/>
                    <a:lstStyle/>
                    <a:p>
                      <a:pPr algn="just"/>
                      <a:r>
                        <a:rPr lang="en-GB" sz="700" dirty="0">
                          <a:latin typeface="NTPreCursivef" panose="03000400000000000000" pitchFamily="66" charset="0"/>
                        </a:rPr>
                        <a:t>Play with Sounds</a:t>
                      </a:r>
                    </a:p>
                    <a:p>
                      <a:pPr algn="just"/>
                      <a:r>
                        <a:rPr lang="en-GB" sz="700" dirty="0">
                          <a:latin typeface="NTPreCursivef" panose="03000400000000000000" pitchFamily="66" charset="0"/>
                        </a:rPr>
                        <a:t>Bertha the Bus</a:t>
                      </a:r>
                    </a:p>
                    <a:p>
                      <a:pPr algn="just"/>
                      <a:r>
                        <a:rPr lang="en-GB" sz="700" dirty="0">
                          <a:latin typeface="NTPreCursivef" panose="03000400000000000000" pitchFamily="66" charset="0"/>
                        </a:rPr>
                        <a:t>Name Play</a:t>
                      </a:r>
                    </a:p>
                    <a:p>
                      <a:pPr algn="just"/>
                      <a:r>
                        <a:rPr lang="en-GB" sz="700" dirty="0">
                          <a:solidFill>
                            <a:srgbClr val="C00000"/>
                          </a:solidFill>
                          <a:latin typeface="NTPreCursivef" panose="03000400000000000000" pitchFamily="66" charset="0"/>
                        </a:rPr>
                        <a:t>For each new sound play: What’s in the Box?</a:t>
                      </a:r>
                    </a:p>
                    <a:p>
                      <a:pPr algn="just"/>
                      <a:endParaRPr lang="en-GB" sz="700" dirty="0">
                        <a:latin typeface="NTPreCursivef" panose="03000400000000000000" pitchFamily="66" charset="0"/>
                      </a:endParaRPr>
                    </a:p>
                  </a:txBody>
                  <a:tcPr>
                    <a:solidFill>
                      <a:schemeClr val="bg1"/>
                    </a:solidFill>
                  </a:tcPr>
                </a:tc>
                <a:tc>
                  <a:txBody>
                    <a:bodyPr/>
                    <a:lstStyle/>
                    <a:p>
                      <a:pPr algn="just"/>
                      <a:r>
                        <a:rPr lang="en-GB" sz="700" dirty="0">
                          <a:latin typeface="NTPreCursivef" panose="03000400000000000000" pitchFamily="66" charset="0"/>
                        </a:rPr>
                        <a:t>Play with Sounds</a:t>
                      </a:r>
                    </a:p>
                    <a:p>
                      <a:pPr algn="just"/>
                      <a:r>
                        <a:rPr lang="en-GB" sz="700" dirty="0">
                          <a:latin typeface="NTPreCursivef" panose="03000400000000000000" pitchFamily="66" charset="0"/>
                        </a:rPr>
                        <a:t>Bertha the Bus</a:t>
                      </a:r>
                    </a:p>
                    <a:p>
                      <a:pPr algn="just"/>
                      <a:r>
                        <a:rPr lang="en-GB" sz="700" dirty="0">
                          <a:latin typeface="NTPreCursivef" panose="03000400000000000000" pitchFamily="66" charset="0"/>
                        </a:rPr>
                        <a:t>Name Play</a:t>
                      </a:r>
                    </a:p>
                    <a:p>
                      <a:pPr algn="just"/>
                      <a:r>
                        <a:rPr lang="en-GB" sz="700" dirty="0">
                          <a:solidFill>
                            <a:srgbClr val="C00000"/>
                          </a:solidFill>
                          <a:latin typeface="NTPreCursivef" panose="03000400000000000000" pitchFamily="66" charset="0"/>
                        </a:rPr>
                        <a:t>For each new sound play: What’s in the Box?</a:t>
                      </a:r>
                    </a:p>
                    <a:p>
                      <a:pPr algn="just"/>
                      <a:endParaRPr lang="en-GB" sz="700" dirty="0">
                        <a:latin typeface="NTPreCursivef" panose="03000400000000000000" pitchFamily="66" charset="0"/>
                      </a:endParaRPr>
                    </a:p>
                  </a:txBody>
                  <a:tcPr>
                    <a:solidFill>
                      <a:schemeClr val="bg1"/>
                    </a:solidFill>
                  </a:tcPr>
                </a:tc>
                <a:tc>
                  <a:txBody>
                    <a:bodyPr/>
                    <a:lstStyle/>
                    <a:p>
                      <a:pPr algn="just"/>
                      <a:r>
                        <a:rPr lang="en-GB" sz="700" dirty="0">
                          <a:latin typeface="NTPreCursivef" panose="03000400000000000000" pitchFamily="66" charset="0"/>
                        </a:rPr>
                        <a:t>Play with Sounds</a:t>
                      </a:r>
                    </a:p>
                    <a:p>
                      <a:pPr algn="just"/>
                      <a:r>
                        <a:rPr lang="en-GB" sz="700" dirty="0">
                          <a:latin typeface="NTPreCursivef" panose="03000400000000000000" pitchFamily="66" charset="0"/>
                        </a:rPr>
                        <a:t>Bertha the Bus</a:t>
                      </a:r>
                    </a:p>
                    <a:p>
                      <a:pPr algn="just"/>
                      <a:r>
                        <a:rPr lang="en-GB" sz="700" dirty="0">
                          <a:latin typeface="NTPreCursivef" panose="03000400000000000000" pitchFamily="66" charset="0"/>
                        </a:rPr>
                        <a:t>Name Play</a:t>
                      </a:r>
                    </a:p>
                    <a:p>
                      <a:pPr algn="just"/>
                      <a:r>
                        <a:rPr lang="en-GB" sz="700" dirty="0">
                          <a:solidFill>
                            <a:srgbClr val="C00000"/>
                          </a:solidFill>
                          <a:latin typeface="NTPreCursivef" panose="03000400000000000000" pitchFamily="66" charset="0"/>
                        </a:rPr>
                        <a:t>For each new sound play: What’s in the Box?</a:t>
                      </a:r>
                    </a:p>
                    <a:p>
                      <a:pPr algn="just"/>
                      <a:r>
                        <a:rPr lang="en-GB" sz="700" dirty="0">
                          <a:solidFill>
                            <a:srgbClr val="C00000"/>
                          </a:solidFill>
                          <a:latin typeface="NTPreCursivef" panose="03000400000000000000" pitchFamily="66" charset="0"/>
                        </a:rPr>
                        <a:t>Teach sounds that are at the end of words </a:t>
                      </a:r>
                      <a:r>
                        <a:rPr lang="en-GB" sz="700" dirty="0" err="1">
                          <a:solidFill>
                            <a:srgbClr val="C00000"/>
                          </a:solidFill>
                          <a:latin typeface="NTPreCursivef" panose="03000400000000000000" pitchFamily="66" charset="0"/>
                        </a:rPr>
                        <a:t>for:c</a:t>
                      </a:r>
                      <a:r>
                        <a:rPr lang="en-GB" sz="700" dirty="0">
                          <a:solidFill>
                            <a:srgbClr val="C00000"/>
                          </a:solidFill>
                          <a:latin typeface="NTPreCursivef" panose="03000400000000000000" pitchFamily="66" charset="0"/>
                        </a:rPr>
                        <a:t>/ck/x/ng/</a:t>
                      </a:r>
                      <a:r>
                        <a:rPr lang="en-GB" sz="700" dirty="0" err="1">
                          <a:solidFill>
                            <a:srgbClr val="C00000"/>
                          </a:solidFill>
                          <a:latin typeface="NTPreCursivef" panose="03000400000000000000" pitchFamily="66" charset="0"/>
                        </a:rPr>
                        <a:t>nk</a:t>
                      </a:r>
                      <a:r>
                        <a:rPr lang="en-GB" sz="700" dirty="0">
                          <a:solidFill>
                            <a:srgbClr val="C00000"/>
                          </a:solidFill>
                          <a:latin typeface="NTPreCursivef" panose="03000400000000000000" pitchFamily="66" charset="0"/>
                        </a:rPr>
                        <a:t>. Then teach children to distinguish other sounds at the end of words.</a:t>
                      </a:r>
                    </a:p>
                  </a:txBody>
                  <a:tcPr>
                    <a:solidFill>
                      <a:schemeClr val="bg1"/>
                    </a:solidFill>
                  </a:tcPr>
                </a:tc>
                <a:extLst>
                  <a:ext uri="{0D108BD9-81ED-4DB2-BD59-A6C34878D82A}">
                    <a16:rowId xmlns:a16="http://schemas.microsoft.com/office/drawing/2014/main" val="905596303"/>
                  </a:ext>
                </a:extLst>
              </a:tr>
            </a:tbl>
          </a:graphicData>
        </a:graphic>
      </p:graphicFrame>
    </p:spTree>
    <p:extLst>
      <p:ext uri="{BB962C8B-B14F-4D97-AF65-F5344CB8AC3E}">
        <p14:creationId xmlns:p14="http://schemas.microsoft.com/office/powerpoint/2010/main" val="2721651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2026-2027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05291653"/>
              </p:ext>
            </p:extLst>
          </p:nvPr>
        </p:nvGraphicFramePr>
        <p:xfrm>
          <a:off x="366318" y="595720"/>
          <a:ext cx="11459364" cy="6233160"/>
        </p:xfrm>
        <a:graphic>
          <a:graphicData uri="http://schemas.openxmlformats.org/drawingml/2006/table">
            <a:tbl>
              <a:tblPr firstRow="1" bandRow="1">
                <a:tableStyleId>{5C22544A-7EE6-4342-B048-85BDC9FD1C3A}</a:tableStyleId>
              </a:tblPr>
              <a:tblGrid>
                <a:gridCol w="1515748">
                  <a:extLst>
                    <a:ext uri="{9D8B030D-6E8A-4147-A177-3AD203B41FA5}">
                      <a16:colId xmlns:a16="http://schemas.microsoft.com/office/drawing/2014/main" val="385991600"/>
                    </a:ext>
                  </a:extLst>
                </a:gridCol>
                <a:gridCol w="1722268">
                  <a:extLst>
                    <a:ext uri="{9D8B030D-6E8A-4147-A177-3AD203B41FA5}">
                      <a16:colId xmlns:a16="http://schemas.microsoft.com/office/drawing/2014/main" val="2865123548"/>
                    </a:ext>
                  </a:extLst>
                </a:gridCol>
                <a:gridCol w="1673140">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6891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7518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poetry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834045">
                <a:tc>
                  <a:txBody>
                    <a:bodyPr/>
                    <a:lstStyle/>
                    <a:p>
                      <a:pPr algn="ctr"/>
                      <a:r>
                        <a:rPr lang="en-US" sz="3600" b="0" dirty="0">
                          <a:latin typeface="Amatic SC" panose="00000500000000000000" pitchFamily="2" charset="-79"/>
                          <a:cs typeface="Amatic SC" panose="00000500000000000000" pitchFamily="2" charset="-79"/>
                        </a:rPr>
                        <a:t>Writing </a:t>
                      </a:r>
                    </a:p>
                    <a:p>
                      <a:pPr algn="ctr"/>
                      <a:endParaRPr lang="en-US" sz="1800" b="0" dirty="0">
                        <a:latin typeface="Amatic SC" panose="00000500000000000000" pitchFamily="2" charset="-79"/>
                        <a:cs typeface="Amatic SC" panose="00000500000000000000" pitchFamily="2" charset="-79"/>
                      </a:endParaRPr>
                    </a:p>
                    <a:p>
                      <a:pPr algn="ctr"/>
                      <a:r>
                        <a:rPr lang="en-US" sz="1600" b="0" dirty="0">
                          <a:latin typeface="Amatic SC" panose="00000500000000000000" pitchFamily="2" charset="-79"/>
                          <a:cs typeface="Amatic SC" panose="00000500000000000000" pitchFamily="2" charset="-79"/>
                        </a:rPr>
                        <a:t>Writing Skills will be developed throughout the year. There will be daily Finger Gym/squiggle sessions.</a:t>
                      </a:r>
                    </a:p>
                    <a:p>
                      <a:pPr algn="ctr"/>
                      <a:r>
                        <a:rPr lang="en-US" sz="1600" b="0" dirty="0">
                          <a:solidFill>
                            <a:srgbClr val="C00000"/>
                          </a:solidFill>
                          <a:latin typeface="Amatic SC" panose="00000500000000000000" pitchFamily="2" charset="-79"/>
                          <a:cs typeface="Amatic SC" panose="00000500000000000000" pitchFamily="2" charset="-79"/>
                        </a:rPr>
                        <a:t>Half term writing assessments will take place in the form of a portrait and name writing</a:t>
                      </a:r>
                    </a:p>
                    <a:p>
                      <a:pPr algn="ctr"/>
                      <a:endParaRPr lang="en-US" sz="9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rgbClr val="FF0000"/>
                          </a:solidFill>
                          <a:effectLst/>
                          <a:latin typeface="NTPreCursive" panose="03000400000000000000" pitchFamily="66" charset="0"/>
                          <a:ea typeface="+mn-ea"/>
                          <a:cs typeface="Amatic SC" panose="00000500000000000000" pitchFamily="2" charset="-79"/>
                        </a:rPr>
                        <a:t>Key </a:t>
                      </a:r>
                      <a:r>
                        <a:rPr lang="en-GB" sz="1100" b="1" kern="1200" dirty="0">
                          <a:solidFill>
                            <a:schemeClr val="tx1"/>
                          </a:solidFill>
                          <a:effectLst/>
                          <a:latin typeface="NTPreCursive" panose="03000400000000000000" pitchFamily="66" charset="0"/>
                          <a:ea typeface="+mn-ea"/>
                          <a:cs typeface="Amatic SC" panose="00000500000000000000" pitchFamily="2" charset="-79"/>
                        </a:rPr>
                        <a:t>/</a:t>
                      </a:r>
                      <a:r>
                        <a:rPr lang="en-GB" sz="1100" b="1" kern="1200" dirty="0">
                          <a:solidFill>
                            <a:schemeClr val="accent1">
                              <a:lumMod val="75000"/>
                            </a:schemeClr>
                          </a:solidFill>
                          <a:effectLst/>
                          <a:latin typeface="NTPreCursive" panose="03000400000000000000" pitchFamily="66" charset="0"/>
                          <a:ea typeface="+mn-ea"/>
                          <a:cs typeface="Amatic SC" panose="00000500000000000000" pitchFamily="2" charset="-79"/>
                        </a:rPr>
                        <a:t>Supporting</a:t>
                      </a:r>
                      <a:r>
                        <a:rPr lang="en-GB" sz="1100" b="1" kern="1200" dirty="0">
                          <a:solidFill>
                            <a:schemeClr val="tx1"/>
                          </a:solidFill>
                          <a:effectLst/>
                          <a:latin typeface="NTPreCursive" panose="03000400000000000000" pitchFamily="66" charset="0"/>
                          <a:ea typeface="+mn-ea"/>
                          <a:cs typeface="Amatic SC" panose="00000500000000000000" pitchFamily="2" charset="-79"/>
                        </a:rPr>
                        <a:t> Texts as a Stimulus:</a:t>
                      </a:r>
                    </a:p>
                    <a:p>
                      <a:pPr algn="ctr"/>
                      <a:r>
                        <a:rPr lang="en-GB" sz="1100" kern="1200" dirty="0">
                          <a:solidFill>
                            <a:srgbClr val="FF0000"/>
                          </a:solidFill>
                          <a:effectLst/>
                          <a:latin typeface="NTPreCursive" panose="03000400000000000000" pitchFamily="66" charset="0"/>
                          <a:ea typeface="+mn-ea"/>
                          <a:cs typeface="+mn-cs"/>
                        </a:rPr>
                        <a:t>Sharing A shell </a:t>
                      </a:r>
                    </a:p>
                    <a:p>
                      <a:pPr algn="ctr"/>
                      <a:r>
                        <a:rPr lang="en-GB" sz="1100" kern="1200" dirty="0">
                          <a:solidFill>
                            <a:srgbClr val="FF0000"/>
                          </a:solidFill>
                          <a:effectLst/>
                          <a:latin typeface="NTPreCursive" panose="03000400000000000000" pitchFamily="66" charset="0"/>
                          <a:ea typeface="+mn-ea"/>
                          <a:cs typeface="+mn-cs"/>
                        </a:rPr>
                        <a:t>The Tell Me Tree</a:t>
                      </a:r>
                    </a:p>
                    <a:p>
                      <a:pPr algn="ctr"/>
                      <a:r>
                        <a:rPr lang="en-GB" sz="1100" kern="1200" dirty="0">
                          <a:solidFill>
                            <a:srgbClr val="FF0000"/>
                          </a:solidFill>
                          <a:effectLst/>
                          <a:latin typeface="NTPreCursive" panose="03000400000000000000" pitchFamily="66" charset="0"/>
                          <a:ea typeface="+mn-ea"/>
                          <a:cs typeface="+mn-cs"/>
                        </a:rPr>
                        <a:t>Each Peach Pear Plum</a:t>
                      </a:r>
                    </a:p>
                    <a:p>
                      <a:pPr algn="ctr"/>
                      <a:r>
                        <a:rPr lang="en-GB" sz="1100" kern="1200" dirty="0">
                          <a:solidFill>
                            <a:srgbClr val="FF0000"/>
                          </a:solidFill>
                          <a:effectLst/>
                          <a:latin typeface="NTPreCursive" panose="03000400000000000000" pitchFamily="66" charset="0"/>
                          <a:ea typeface="+mn-ea"/>
                          <a:cs typeface="+mn-cs"/>
                        </a:rPr>
                        <a:t>Julia Donaldson stories: Room on the Broom/A Squash and a Squeeze/The Gruffalo/The Gruffalo’s Child/Stick Man</a:t>
                      </a:r>
                    </a:p>
                    <a:p>
                      <a:pPr algn="ctr"/>
                      <a:r>
                        <a:rPr lang="en-GB" sz="1100" kern="1200" dirty="0" err="1">
                          <a:solidFill>
                            <a:srgbClr val="FF0000"/>
                          </a:solidFill>
                          <a:effectLst/>
                          <a:latin typeface="NTPreCursive" panose="03000400000000000000" pitchFamily="66" charset="0"/>
                          <a:ea typeface="+mn-ea"/>
                          <a:cs typeface="+mn-cs"/>
                        </a:rPr>
                        <a:t>‘Twas</a:t>
                      </a:r>
                      <a:r>
                        <a:rPr lang="en-GB" sz="1100" kern="1200" dirty="0">
                          <a:solidFill>
                            <a:srgbClr val="FF0000"/>
                          </a:solidFill>
                          <a:effectLst/>
                          <a:latin typeface="NTPreCursive" panose="03000400000000000000" pitchFamily="66" charset="0"/>
                          <a:ea typeface="+mn-ea"/>
                          <a:cs typeface="+mn-cs"/>
                        </a:rPr>
                        <a:t> the Night Before Christmas</a:t>
                      </a:r>
                    </a:p>
                    <a:p>
                      <a:pPr algn="ctr"/>
                      <a:r>
                        <a:rPr lang="en-GB" sz="1100" kern="1200" dirty="0">
                          <a:solidFill>
                            <a:schemeClr val="accent1">
                              <a:lumMod val="75000"/>
                            </a:schemeClr>
                          </a:solidFill>
                          <a:effectLst/>
                          <a:latin typeface="NTPreCursive" panose="03000400000000000000" pitchFamily="66" charset="0"/>
                          <a:ea typeface="+mn-ea"/>
                          <a:cs typeface="+mn-cs"/>
                        </a:rPr>
                        <a:t>Have You Filled My Bucket?</a:t>
                      </a:r>
                    </a:p>
                    <a:p>
                      <a:pPr algn="ctr"/>
                      <a:r>
                        <a:rPr lang="en-GB" sz="1100" kern="1200" dirty="0">
                          <a:solidFill>
                            <a:schemeClr val="accent1">
                              <a:lumMod val="75000"/>
                            </a:schemeClr>
                          </a:solidFill>
                          <a:effectLst/>
                          <a:latin typeface="NTPreCursive" panose="03000400000000000000" pitchFamily="66" charset="0"/>
                          <a:ea typeface="+mn-ea"/>
                          <a:cs typeface="+mn-cs"/>
                        </a:rPr>
                        <a:t>My Friend Bear</a:t>
                      </a:r>
                    </a:p>
                    <a:p>
                      <a:pPr algn="ctr"/>
                      <a:r>
                        <a:rPr lang="en-GB" sz="1100" kern="1200" dirty="0">
                          <a:solidFill>
                            <a:schemeClr val="accent1">
                              <a:lumMod val="75000"/>
                            </a:schemeClr>
                          </a:solidFill>
                          <a:effectLst/>
                          <a:latin typeface="NTPreCursive" panose="03000400000000000000" pitchFamily="66" charset="0"/>
                          <a:ea typeface="+mn-ea"/>
                          <a:cs typeface="+mn-cs"/>
                        </a:rPr>
                        <a:t>Rainbow Fish</a:t>
                      </a:r>
                    </a:p>
                    <a:p>
                      <a:pPr algn="ctr"/>
                      <a:r>
                        <a:rPr lang="en-GB" sz="1100" kern="1200" dirty="0">
                          <a:solidFill>
                            <a:schemeClr val="accent1">
                              <a:lumMod val="75000"/>
                            </a:schemeClr>
                          </a:solidFill>
                          <a:effectLst/>
                          <a:latin typeface="NTPreCursive" panose="03000400000000000000" pitchFamily="66" charset="0"/>
                          <a:ea typeface="+mn-ea"/>
                          <a:cs typeface="+mn-cs"/>
                        </a:rPr>
                        <a:t>Marvellous Me</a:t>
                      </a:r>
                    </a:p>
                    <a:p>
                      <a:pPr algn="ctr"/>
                      <a:r>
                        <a:rPr lang="en-GB" sz="1100" kern="1200" dirty="0">
                          <a:solidFill>
                            <a:schemeClr val="accent1">
                              <a:lumMod val="75000"/>
                            </a:schemeClr>
                          </a:solidFill>
                          <a:effectLst/>
                          <a:latin typeface="NTPreCursive" panose="03000400000000000000" pitchFamily="66" charset="0"/>
                          <a:ea typeface="+mn-ea"/>
                          <a:cs typeface="+mn-cs"/>
                        </a:rPr>
                        <a:t>The Go Away Bird</a:t>
                      </a:r>
                    </a:p>
                    <a:p>
                      <a:pPr algn="ctr"/>
                      <a:r>
                        <a:rPr lang="en-GB" sz="1100" kern="1200" dirty="0">
                          <a:solidFill>
                            <a:schemeClr val="accent1">
                              <a:lumMod val="75000"/>
                            </a:schemeClr>
                          </a:solidFill>
                          <a:effectLst/>
                          <a:latin typeface="NTPreCursive" panose="03000400000000000000" pitchFamily="66" charset="0"/>
                          <a:ea typeface="+mn-ea"/>
                          <a:cs typeface="+mn-cs"/>
                        </a:rPr>
                        <a:t>We’re Going on a Leaf Hunt</a:t>
                      </a:r>
                    </a:p>
                    <a:p>
                      <a:pPr algn="ctr"/>
                      <a:r>
                        <a:rPr lang="en-GB" sz="1100" kern="1200" dirty="0">
                          <a:solidFill>
                            <a:schemeClr val="accent1">
                              <a:lumMod val="75000"/>
                            </a:schemeClr>
                          </a:solidFill>
                          <a:effectLst/>
                          <a:latin typeface="NTPreCursive" panose="03000400000000000000" pitchFamily="66" charset="0"/>
                          <a:ea typeface="+mn-ea"/>
                          <a:cs typeface="+mn-cs"/>
                        </a:rPr>
                        <a:t>The Nativity</a:t>
                      </a:r>
                    </a:p>
                    <a:p>
                      <a:pPr algn="ctr"/>
                      <a:r>
                        <a:rPr lang="en-GB" sz="1100" kern="1200" dirty="0">
                          <a:solidFill>
                            <a:schemeClr val="accent1">
                              <a:lumMod val="75000"/>
                            </a:schemeClr>
                          </a:solidFill>
                          <a:effectLst/>
                          <a:latin typeface="NTPreCursive" panose="03000400000000000000" pitchFamily="66" charset="0"/>
                          <a:ea typeface="+mn-ea"/>
                          <a:cs typeface="+mn-cs"/>
                        </a:rPr>
                        <a:t>Little Miss Diwali</a:t>
                      </a:r>
                    </a:p>
                    <a:p>
                      <a:pPr algn="ctr"/>
                      <a:r>
                        <a:rPr lang="en-GB" sz="1100" b="1" kern="1200" dirty="0">
                          <a:solidFill>
                            <a:srgbClr val="C00000"/>
                          </a:solidFill>
                          <a:effectLst/>
                          <a:latin typeface="NTPreCursive" panose="03000400000000000000" pitchFamily="66" charset="0"/>
                          <a:ea typeface="+mn-ea"/>
                          <a:cs typeface="+mn-cs"/>
                        </a:rPr>
                        <a:t>In Autumn Term children will:</a:t>
                      </a:r>
                      <a:endParaRPr lang="en-GB" sz="1100" b="1" dirty="0">
                        <a:solidFill>
                          <a:srgbClr val="C00000"/>
                        </a:solidFill>
                        <a:latin typeface="NTPreCursive" panose="03000400000000000000" pitchFamily="66" charset="0"/>
                        <a:cs typeface="Amatic SC" panose="00000500000000000000" pitchFamily="2" charset="-79"/>
                      </a:endParaRP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bg1">
                              <a:lumMod val="50000"/>
                            </a:schemeClr>
                          </a:solidFill>
                          <a:effectLst/>
                          <a:latin typeface="NTPreCursive" panose="03000400000000000000" pitchFamily="66" charset="0"/>
                          <a:ea typeface="+mn-ea"/>
                          <a:cs typeface="Amatic SC" panose="00000500000000000000" pitchFamily="2" charset="-79"/>
                        </a:rPr>
                        <a:t>Begin to show a preference for a dominant hand </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bg1">
                              <a:lumMod val="50000"/>
                            </a:schemeClr>
                          </a:solidFill>
                          <a:effectLst/>
                          <a:latin typeface="NTPreCursive" panose="03000400000000000000" pitchFamily="66" charset="0"/>
                          <a:ea typeface="+mn-ea"/>
                          <a:cs typeface="Amatic SC" panose="00000500000000000000" pitchFamily="2" charset="-79"/>
                        </a:rPr>
                        <a:t>Develop the strength in their hands through Finger Gym/Dough Disco</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bg1">
                              <a:lumMod val="50000"/>
                            </a:schemeClr>
                          </a:solidFill>
                          <a:effectLst/>
                          <a:latin typeface="NTPreCursive" panose="03000400000000000000" pitchFamily="66" charset="0"/>
                          <a:ea typeface="+mn-ea"/>
                          <a:cs typeface="Amatic SC" panose="00000500000000000000" pitchFamily="2" charset="-79"/>
                        </a:rPr>
                        <a:t>Begin to hold the pencil in a comfortable grip </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bg1">
                              <a:lumMod val="50000"/>
                            </a:schemeClr>
                          </a:solidFill>
                          <a:effectLst/>
                          <a:latin typeface="NTPreCursive" panose="03000400000000000000" pitchFamily="66" charset="0"/>
                          <a:ea typeface="+mn-ea"/>
                          <a:cs typeface="Amatic SC" panose="00000500000000000000" pitchFamily="2" charset="-79"/>
                        </a:rPr>
                        <a:t>Explore with mark making, sometimes giving meaning to their marks</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bg1">
                              <a:lumMod val="50000"/>
                            </a:schemeClr>
                          </a:solidFill>
                          <a:effectLst/>
                          <a:latin typeface="NTPreCursive" panose="03000400000000000000" pitchFamily="66" charset="0"/>
                          <a:ea typeface="+mn-ea"/>
                          <a:cs typeface="Amatic SC" panose="00000500000000000000" pitchFamily="2" charset="-79"/>
                        </a:rPr>
                        <a:t>Draw lines (vertical/horizontal/circular/diagonal)</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chemeClr val="bg1">
                              <a:lumMod val="50000"/>
                            </a:schemeClr>
                          </a:solidFill>
                          <a:effectLst/>
                          <a:latin typeface="NTPreCursive" panose="03000400000000000000" pitchFamily="66" charset="0"/>
                          <a:ea typeface="Calibri" panose="020F0502020204030204" pitchFamily="34" charset="0"/>
                          <a:cs typeface="Amatic SC" panose="00000500000000000000" pitchFamily="2" charset="-79"/>
                        </a:rPr>
                        <a:t>Write for a purpose in role play</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chemeClr val="bg1">
                              <a:lumMod val="50000"/>
                            </a:schemeClr>
                          </a:solidFill>
                          <a:effectLst/>
                          <a:latin typeface="NTPreCursive" panose="03000400000000000000" pitchFamily="66" charset="0"/>
                          <a:cs typeface="Amatic SC" panose="00000500000000000000" pitchFamily="2" charset="-79"/>
                        </a:rPr>
                        <a:t>Begin to copy the letters in their name (if appropriate)</a:t>
                      </a:r>
                      <a:endParaRPr lang="en-GB" sz="1100" dirty="0">
                        <a:solidFill>
                          <a:schemeClr val="bg1">
                            <a:lumMod val="50000"/>
                          </a:schemeClr>
                        </a:solidFill>
                        <a:latin typeface="NTPreCursive" panose="03000400000000000000" pitchFamily="66" charset="0"/>
                      </a:endParaRPr>
                    </a:p>
                    <a:p>
                      <a:pPr algn="ctr"/>
                      <a:r>
                        <a:rPr lang="en-GB" sz="1200" b="1" kern="1200" dirty="0">
                          <a:solidFill>
                            <a:schemeClr val="dk1"/>
                          </a:solidFill>
                          <a:effectLst/>
                          <a:latin typeface="NTPreCursive" panose="03000400000000000000" pitchFamily="66" charset="0"/>
                          <a:ea typeface="+mn-ea"/>
                          <a:cs typeface="+mn-cs"/>
                        </a:rPr>
                        <a:t>FOCUSSED TEXT TYPE: </a:t>
                      </a:r>
                      <a:endParaRPr lang="en-GB" sz="1200" kern="1200" dirty="0">
                        <a:solidFill>
                          <a:schemeClr val="dk1"/>
                        </a:solidFill>
                        <a:effectLst/>
                        <a:latin typeface="NTPreCursive" panose="03000400000000000000" pitchFamily="66" charset="0"/>
                        <a:ea typeface="+mn-ea"/>
                        <a:cs typeface="+mn-cs"/>
                      </a:endParaRPr>
                    </a:p>
                    <a:p>
                      <a:pPr algn="ctr"/>
                      <a:r>
                        <a:rPr lang="en-GB" sz="1200" b="1" kern="1200" dirty="0">
                          <a:solidFill>
                            <a:srgbClr val="C00000"/>
                          </a:solidFill>
                          <a:effectLst/>
                          <a:latin typeface="NTPreCursive" panose="03000400000000000000" pitchFamily="66" charset="0"/>
                          <a:ea typeface="+mn-ea"/>
                          <a:cs typeface="+mn-cs"/>
                        </a:rPr>
                        <a:t>Entertain: </a:t>
                      </a:r>
                      <a:r>
                        <a:rPr lang="en-GB" sz="1200" b="1" kern="1200" dirty="0">
                          <a:solidFill>
                            <a:schemeClr val="dk1"/>
                          </a:solidFill>
                          <a:effectLst/>
                          <a:latin typeface="NTPreCursive" panose="03000400000000000000" pitchFamily="66" charset="0"/>
                          <a:ea typeface="+mn-ea"/>
                          <a:cs typeface="+mn-cs"/>
                        </a:rPr>
                        <a:t>Story </a:t>
                      </a:r>
                      <a:endParaRPr lang="en-GB" sz="1200" kern="1200" dirty="0">
                        <a:solidFill>
                          <a:schemeClr val="dk1"/>
                        </a:solidFill>
                        <a:effectLst/>
                        <a:latin typeface="NTPreCursive" panose="03000400000000000000" pitchFamily="66" charset="0"/>
                        <a:ea typeface="+mn-ea"/>
                        <a:cs typeface="+mn-cs"/>
                      </a:endParaRPr>
                    </a:p>
                    <a:p>
                      <a:pPr algn="ctr"/>
                      <a:r>
                        <a:rPr lang="en-GB" sz="1200" b="1" kern="1200" dirty="0">
                          <a:solidFill>
                            <a:srgbClr val="C00000"/>
                          </a:solidFill>
                          <a:effectLst/>
                          <a:latin typeface="NTPreCursive" panose="03000400000000000000" pitchFamily="66" charset="0"/>
                          <a:ea typeface="+mn-ea"/>
                          <a:cs typeface="+mn-cs"/>
                        </a:rPr>
                        <a:t>Inform: </a:t>
                      </a:r>
                      <a:r>
                        <a:rPr lang="en-GB" sz="1200" b="1" kern="1200" dirty="0">
                          <a:solidFill>
                            <a:schemeClr val="dk1"/>
                          </a:solidFill>
                          <a:effectLst/>
                          <a:latin typeface="NTPreCursive" panose="03000400000000000000" pitchFamily="66" charset="0"/>
                          <a:ea typeface="+mn-ea"/>
                          <a:cs typeface="+mn-cs"/>
                        </a:rPr>
                        <a:t>Portraits/ Giving Meaning to Marks</a:t>
                      </a:r>
                    </a:p>
                    <a:p>
                      <a:pPr algn="ctr"/>
                      <a:r>
                        <a:rPr lang="en-GB" sz="1200" b="1" kern="1200" dirty="0">
                          <a:solidFill>
                            <a:schemeClr val="dk1"/>
                          </a:solidFill>
                          <a:effectLst/>
                          <a:latin typeface="NTPreCursive" panose="03000400000000000000" pitchFamily="66" charset="0"/>
                          <a:ea typeface="+mn-ea"/>
                          <a:cs typeface="+mn-cs"/>
                        </a:rPr>
                        <a:t>Labelling</a:t>
                      </a:r>
                      <a:endParaRPr lang="en-GB" sz="1200" b="0" kern="1200" dirty="0">
                        <a:solidFill>
                          <a:schemeClr val="dk1"/>
                        </a:solidFill>
                        <a:effectLst/>
                        <a:latin typeface="NTPreCursive" panose="03000400000000000000" pitchFamily="66" charset="0"/>
                        <a:ea typeface="+mn-ea"/>
                        <a:cs typeface="+mn-cs"/>
                      </a:endParaRPr>
                    </a:p>
                    <a:p>
                      <a:pPr algn="ctr"/>
                      <a:r>
                        <a:rPr lang="en-GB" sz="1200" b="1" kern="1200" dirty="0">
                          <a:solidFill>
                            <a:schemeClr val="dk1"/>
                          </a:solidFill>
                          <a:effectLst/>
                          <a:latin typeface="NTPreCursive" panose="03000400000000000000" pitchFamily="66" charset="0"/>
                          <a:ea typeface="+mn-ea"/>
                          <a:cs typeface="+mn-cs"/>
                        </a:rPr>
                        <a:t> Lists</a:t>
                      </a:r>
                      <a:endParaRPr lang="en-GB" sz="1200" kern="1200" dirty="0">
                        <a:solidFill>
                          <a:schemeClr val="dk1"/>
                        </a:solidFill>
                        <a:effectLst/>
                        <a:latin typeface="NTPreCursive"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r>
                        <a:rPr lang="en-GB" sz="1100" kern="1200" dirty="0">
                          <a:solidFill>
                            <a:schemeClr val="dk1"/>
                          </a:solidFill>
                          <a:effectLst/>
                          <a:latin typeface="+mn-lt"/>
                          <a:ea typeface="+mn-ea"/>
                          <a:cs typeface="+mn-cs"/>
                        </a:rPr>
                        <a:t>Guy Fawkes: Recount</a:t>
                      </a:r>
                    </a:p>
                    <a:p>
                      <a:pPr algn="ctr"/>
                      <a:r>
                        <a:rPr lang="en-GB" sz="1100" kern="1200" dirty="0">
                          <a:solidFill>
                            <a:schemeClr val="dk1"/>
                          </a:solidFill>
                          <a:effectLst/>
                          <a:latin typeface="+mn-lt"/>
                          <a:ea typeface="+mn-ea"/>
                          <a:cs typeface="+mn-cs"/>
                        </a:rPr>
                        <a:t>Little Red Hen </a:t>
                      </a:r>
                      <a:r>
                        <a:rPr lang="en-GB" sz="1100" kern="1200" dirty="0" err="1">
                          <a:solidFill>
                            <a:schemeClr val="dk1"/>
                          </a:solidFill>
                          <a:effectLst/>
                          <a:latin typeface="+mn-lt"/>
                          <a:ea typeface="+mn-ea"/>
                          <a:cs typeface="+mn-cs"/>
                        </a:rPr>
                        <a:t>Funnybones</a:t>
                      </a:r>
                      <a:endParaRPr lang="en-GB" sz="1100" kern="1200" dirty="0">
                        <a:solidFill>
                          <a:schemeClr val="dk1"/>
                        </a:solidFill>
                        <a:effectLst/>
                        <a:latin typeface="+mn-lt"/>
                        <a:ea typeface="+mn-ea"/>
                        <a:cs typeface="+mn-cs"/>
                      </a:endParaRPr>
                    </a:p>
                    <a:p>
                      <a:pPr algn="ctr"/>
                      <a:r>
                        <a:rPr lang="en-GB" sz="1100" kern="1200" dirty="0">
                          <a:solidFill>
                            <a:schemeClr val="dk1"/>
                          </a:solidFill>
                          <a:effectLst/>
                          <a:latin typeface="+mn-lt"/>
                          <a:ea typeface="+mn-ea"/>
                          <a:cs typeface="+mn-cs"/>
                        </a:rPr>
                        <a:t>Stick Man</a:t>
                      </a:r>
                    </a:p>
                    <a:p>
                      <a:pPr algn="ctr"/>
                      <a:r>
                        <a:rPr lang="en-GB" sz="1100" kern="1200" dirty="0">
                          <a:solidFill>
                            <a:schemeClr val="dk1"/>
                          </a:solidFill>
                          <a:effectLst/>
                          <a:latin typeface="+mn-lt"/>
                          <a:ea typeface="+mn-ea"/>
                          <a:cs typeface="+mn-cs"/>
                        </a:rPr>
                        <a:t>The Christmas Story</a:t>
                      </a:r>
                    </a:p>
                    <a:p>
                      <a:pPr algn="ctr"/>
                      <a:r>
                        <a:rPr lang="en-GB" sz="1100" kern="1200" dirty="0">
                          <a:solidFill>
                            <a:schemeClr val="dk1"/>
                          </a:solidFill>
                          <a:effectLst/>
                          <a:latin typeface="+mn-lt"/>
                          <a:ea typeface="+mn-ea"/>
                          <a:cs typeface="+mn-cs"/>
                        </a:rPr>
                        <a:t>Christmas Week</a:t>
                      </a:r>
                      <a:endParaRPr lang="en-GB" sz="1100" kern="1200" dirty="0">
                        <a:solidFill>
                          <a:schemeClr val="bg1">
                            <a:lumMod val="50000"/>
                          </a:schemeClr>
                        </a:solidFill>
                        <a:effectLst/>
                        <a:latin typeface="+mn-lt"/>
                        <a:ea typeface="+mn-ea"/>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b="1" kern="1200" dirty="0">
                          <a:solidFill>
                            <a:srgbClr val="C00000"/>
                          </a:solidFill>
                          <a:effectLst/>
                          <a:latin typeface="+mn-lt"/>
                          <a:ea typeface="+mn-ea"/>
                          <a:cs typeface="+mn-cs"/>
                        </a:rPr>
                        <a:t>In Autumn 2 children will:</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Develop the strength in their hands by moulding and shaping dough (dough disco)</a:t>
                      </a:r>
                      <a:endParaRPr lang="en-US" sz="1100" baseline="0" dirty="0">
                        <a:solidFill>
                          <a:schemeClr val="bg1">
                            <a:lumMod val="50000"/>
                          </a:schemeClr>
                        </a:solidFill>
                        <a:effectLst/>
                        <a:latin typeface="+mn-lt"/>
                        <a:ea typeface="+mn-ea"/>
                        <a:cs typeface="+mn-cs"/>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Begin to have more control over their mark making tools.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cs typeface="Amatic SC" panose="00000500000000000000" pitchFamily="2" charset="-79"/>
                        </a:rPr>
                        <a:t>Generally give meaning to the marks they make</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cs typeface="Amatic SC" panose="00000500000000000000" pitchFamily="2" charset="-79"/>
                        </a:rPr>
                        <a:t>Draw zig zags and crosses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cs typeface="Amatic SC" panose="00000500000000000000" pitchFamily="2" charset="-79"/>
                        </a:rPr>
                        <a:t>Distinguish between their writing and drawing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effectLst/>
                          <a:latin typeface="+mn-lt"/>
                          <a:cs typeface="Amatic SC" panose="00000500000000000000" pitchFamily="2" charset="-79"/>
                        </a:rPr>
                        <a:t>Begin (if appropriate) to copy letter formation (name writing)</a:t>
                      </a:r>
                    </a:p>
                    <a:p>
                      <a:pPr algn="ctr"/>
                      <a:r>
                        <a:rPr lang="en-GB" sz="1100" b="1" kern="1200" dirty="0">
                          <a:solidFill>
                            <a:schemeClr val="dk1"/>
                          </a:solidFill>
                          <a:effectLst/>
                          <a:latin typeface="+mn-lt"/>
                          <a:ea typeface="+mn-ea"/>
                          <a:cs typeface="+mn-cs"/>
                        </a:rPr>
                        <a:t>FOCUSSED TEXT TYPE: </a:t>
                      </a:r>
                      <a:endParaRPr lang="en-GB" sz="1100" kern="1200" dirty="0">
                        <a:solidFill>
                          <a:schemeClr val="dk1"/>
                        </a:solidFill>
                        <a:effectLst/>
                        <a:latin typeface="+mn-lt"/>
                        <a:ea typeface="+mn-ea"/>
                        <a:cs typeface="+mn-cs"/>
                      </a:endParaRPr>
                    </a:p>
                    <a:p>
                      <a:pPr algn="ctr"/>
                      <a:r>
                        <a:rPr lang="en-GB" sz="1100" b="1" kern="1200" dirty="0">
                          <a:solidFill>
                            <a:srgbClr val="C00000"/>
                          </a:solidFill>
                          <a:effectLst/>
                          <a:latin typeface="+mn-lt"/>
                          <a:ea typeface="+mn-ea"/>
                          <a:cs typeface="+mn-cs"/>
                        </a:rPr>
                        <a:t>Entertain: </a:t>
                      </a:r>
                      <a:r>
                        <a:rPr lang="en-GB" sz="1100" b="1" kern="1200" dirty="0">
                          <a:solidFill>
                            <a:schemeClr val="dk1"/>
                          </a:solidFill>
                          <a:effectLst/>
                          <a:latin typeface="+mn-lt"/>
                          <a:ea typeface="+mn-ea"/>
                          <a:cs typeface="+mn-cs"/>
                        </a:rPr>
                        <a:t>Story/sequencing</a:t>
                      </a:r>
                      <a:endParaRPr lang="en-GB" sz="1100" kern="1200" dirty="0">
                        <a:solidFill>
                          <a:schemeClr val="dk1"/>
                        </a:solidFill>
                        <a:effectLst/>
                        <a:latin typeface="+mn-lt"/>
                        <a:ea typeface="+mn-ea"/>
                        <a:cs typeface="+mn-cs"/>
                      </a:endParaRPr>
                    </a:p>
                    <a:p>
                      <a:pPr algn="ctr"/>
                      <a:r>
                        <a:rPr lang="en-GB" sz="1100" b="1" kern="1200" dirty="0">
                          <a:solidFill>
                            <a:srgbClr val="C00000"/>
                          </a:solidFill>
                          <a:effectLst/>
                          <a:latin typeface="+mn-lt"/>
                          <a:ea typeface="+mn-ea"/>
                          <a:cs typeface="+mn-cs"/>
                        </a:rPr>
                        <a:t>Inform: </a:t>
                      </a:r>
                      <a:r>
                        <a:rPr lang="en-GB" sz="1100" b="1" kern="1200" dirty="0">
                          <a:solidFill>
                            <a:schemeClr val="dk1"/>
                          </a:solidFill>
                          <a:effectLst/>
                          <a:latin typeface="+mn-lt"/>
                          <a:ea typeface="+mn-ea"/>
                          <a:cs typeface="+mn-cs"/>
                        </a:rPr>
                        <a:t>Recipe Writing</a:t>
                      </a:r>
                      <a:endParaRPr lang="en-GB" sz="1100" kern="1200" dirty="0">
                        <a:solidFill>
                          <a:schemeClr val="dk1"/>
                        </a:solidFill>
                        <a:effectLst/>
                        <a:latin typeface="+mn-lt"/>
                        <a:ea typeface="+mn-ea"/>
                        <a:cs typeface="+mn-cs"/>
                      </a:endParaRPr>
                    </a:p>
                    <a:p>
                      <a:pPr algn="ctr"/>
                      <a:r>
                        <a:rPr lang="en-GB" sz="1100" b="1" kern="1200" dirty="0">
                          <a:solidFill>
                            <a:schemeClr val="dk1"/>
                          </a:solidFill>
                          <a:effectLst/>
                          <a:latin typeface="+mn-lt"/>
                          <a:ea typeface="+mn-ea"/>
                          <a:cs typeface="+mn-cs"/>
                        </a:rPr>
                        <a:t> Letters and Postcards</a:t>
                      </a:r>
                      <a:endParaRPr lang="en-GB" sz="1100" kern="1200" dirty="0">
                        <a:solidFill>
                          <a:schemeClr val="dk1"/>
                        </a:solidFill>
                        <a:effectLst/>
                        <a:latin typeface="+mn-lt"/>
                        <a:ea typeface="+mn-ea"/>
                        <a:cs typeface="+mn-cs"/>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100" dirty="0">
                        <a:solidFill>
                          <a:schemeClr val="bg1">
                            <a:lumMod val="50000"/>
                          </a:schemeClr>
                        </a:solidFill>
                        <a:effectLst/>
                        <a:latin typeface="+mn-lt"/>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rgbClr val="FF0000"/>
                          </a:solidFill>
                          <a:effectLst/>
                          <a:latin typeface="NTPreCursive" panose="03000400000000000000" pitchFamily="66" charset="0"/>
                          <a:ea typeface="+mn-ea"/>
                          <a:cs typeface="Amatic SC" panose="00000500000000000000" pitchFamily="2" charset="-79"/>
                        </a:rPr>
                        <a:t>Key </a:t>
                      </a:r>
                      <a:r>
                        <a:rPr lang="en-GB" sz="1100" b="1" kern="1200" dirty="0">
                          <a:solidFill>
                            <a:schemeClr val="tx1"/>
                          </a:solidFill>
                          <a:effectLst/>
                          <a:latin typeface="NTPreCursive" panose="03000400000000000000" pitchFamily="66" charset="0"/>
                          <a:ea typeface="+mn-ea"/>
                          <a:cs typeface="Amatic SC" panose="00000500000000000000" pitchFamily="2" charset="-79"/>
                        </a:rPr>
                        <a:t>/</a:t>
                      </a:r>
                      <a:r>
                        <a:rPr lang="en-GB" sz="1100" b="1" kern="1200" dirty="0">
                          <a:solidFill>
                            <a:schemeClr val="accent1">
                              <a:lumMod val="75000"/>
                            </a:schemeClr>
                          </a:solidFill>
                          <a:effectLst/>
                          <a:latin typeface="NTPreCursive" panose="03000400000000000000" pitchFamily="66" charset="0"/>
                          <a:ea typeface="+mn-ea"/>
                          <a:cs typeface="Amatic SC" panose="00000500000000000000" pitchFamily="2" charset="-79"/>
                        </a:rPr>
                        <a:t>Supporting</a:t>
                      </a:r>
                      <a:r>
                        <a:rPr lang="en-GB" sz="1100" b="1" kern="1200" dirty="0">
                          <a:solidFill>
                            <a:schemeClr val="tx1"/>
                          </a:solidFill>
                          <a:effectLst/>
                          <a:latin typeface="NTPreCursive" panose="03000400000000000000" pitchFamily="66" charset="0"/>
                          <a:ea typeface="+mn-ea"/>
                          <a:cs typeface="Amatic SC" panose="00000500000000000000" pitchFamily="2" charset="-79"/>
                        </a:rPr>
                        <a:t> Texts as a Stimulus: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0" kern="1200" dirty="0">
                          <a:solidFill>
                            <a:srgbClr val="FF0000"/>
                          </a:solidFill>
                          <a:effectLst/>
                          <a:latin typeface="NTPreCursive" panose="03000400000000000000" pitchFamily="66" charset="0"/>
                          <a:ea typeface="+mn-ea"/>
                          <a:cs typeface="Amatic SC" panose="00000500000000000000" pitchFamily="2" charset="-79"/>
                        </a:rPr>
                        <a:t>Winnie-the-Pooh Complete Collection of Stories and Poems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0" kern="1200" dirty="0">
                          <a:solidFill>
                            <a:srgbClr val="FF0000"/>
                          </a:solidFill>
                          <a:effectLst/>
                          <a:latin typeface="NTPreCursive" panose="03000400000000000000" pitchFamily="66" charset="0"/>
                          <a:ea typeface="+mn-ea"/>
                          <a:cs typeface="Amatic SC" panose="00000500000000000000" pitchFamily="2" charset="-79"/>
                        </a:rPr>
                        <a:t>Freckly Feet and Itchy Knees</a:t>
                      </a:r>
                    </a:p>
                    <a:p>
                      <a:pPr algn="ctr">
                        <a:spcBef>
                          <a:spcPts val="0"/>
                        </a:spcBef>
                        <a:spcAft>
                          <a:spcPts val="0"/>
                        </a:spcAft>
                      </a:pPr>
                      <a:r>
                        <a:rPr lang="en-GB" sz="1100" kern="1200" dirty="0">
                          <a:solidFill>
                            <a:srgbClr val="FF0000"/>
                          </a:solidFill>
                          <a:effectLst/>
                          <a:latin typeface="NTPreCursive" panose="03000400000000000000" pitchFamily="66" charset="0"/>
                          <a:ea typeface="+mn-ea"/>
                          <a:cs typeface="+mn-cs"/>
                        </a:rPr>
                        <a:t>Handa’s Surprise</a:t>
                      </a:r>
                    </a:p>
                    <a:p>
                      <a:pPr algn="ctr">
                        <a:spcBef>
                          <a:spcPts val="0"/>
                        </a:spcBef>
                        <a:spcAft>
                          <a:spcPts val="0"/>
                        </a:spcAft>
                      </a:pPr>
                      <a:r>
                        <a:rPr lang="en-GB" sz="1100" kern="1200" dirty="0">
                          <a:solidFill>
                            <a:srgbClr val="FF0000"/>
                          </a:solidFill>
                          <a:effectLst/>
                          <a:latin typeface="NTPreCursive" panose="03000400000000000000" pitchFamily="66" charset="0"/>
                          <a:ea typeface="+mn-ea"/>
                          <a:cs typeface="+mn-cs"/>
                        </a:rPr>
                        <a:t>Where Does Food Come From?</a:t>
                      </a:r>
                    </a:p>
                    <a:p>
                      <a:pPr algn="ctr">
                        <a:spcBef>
                          <a:spcPts val="0"/>
                        </a:spcBef>
                        <a:spcAft>
                          <a:spcPts val="0"/>
                        </a:spcAft>
                      </a:pPr>
                      <a:r>
                        <a:rPr lang="en-GB" sz="1100" kern="1200" dirty="0">
                          <a:solidFill>
                            <a:schemeClr val="accent1">
                              <a:lumMod val="75000"/>
                            </a:schemeClr>
                          </a:solidFill>
                          <a:effectLst/>
                          <a:latin typeface="NTPreCursive" panose="03000400000000000000" pitchFamily="66" charset="0"/>
                          <a:ea typeface="+mn-ea"/>
                          <a:cs typeface="+mn-cs"/>
                        </a:rPr>
                        <a:t>Olivers Fruit Salad</a:t>
                      </a:r>
                    </a:p>
                    <a:p>
                      <a:pPr algn="ctr">
                        <a:spcBef>
                          <a:spcPts val="0"/>
                        </a:spcBef>
                        <a:spcAft>
                          <a:spcPts val="0"/>
                        </a:spcAft>
                      </a:pPr>
                      <a:r>
                        <a:rPr lang="en-GB" sz="1100" kern="1200" dirty="0" err="1">
                          <a:solidFill>
                            <a:schemeClr val="accent1">
                              <a:lumMod val="75000"/>
                            </a:schemeClr>
                          </a:solidFill>
                          <a:effectLst/>
                          <a:latin typeface="NTPreCursive" panose="03000400000000000000" pitchFamily="66" charset="0"/>
                          <a:ea typeface="+mn-ea"/>
                          <a:cs typeface="+mn-cs"/>
                        </a:rPr>
                        <a:t>Muncha</a:t>
                      </a:r>
                      <a:r>
                        <a:rPr lang="en-GB" sz="1100" kern="1200" dirty="0">
                          <a:solidFill>
                            <a:schemeClr val="accent1">
                              <a:lumMod val="75000"/>
                            </a:schemeClr>
                          </a:solidFill>
                          <a:effectLst/>
                          <a:latin typeface="NTPreCursive" panose="03000400000000000000" pitchFamily="66" charset="0"/>
                          <a:ea typeface="+mn-ea"/>
                          <a:cs typeface="+mn-cs"/>
                        </a:rPr>
                        <a:t> </a:t>
                      </a:r>
                      <a:r>
                        <a:rPr lang="en-GB" sz="1100" kern="1200" dirty="0" err="1">
                          <a:solidFill>
                            <a:schemeClr val="accent1">
                              <a:lumMod val="75000"/>
                            </a:schemeClr>
                          </a:solidFill>
                          <a:effectLst/>
                          <a:latin typeface="NTPreCursive" panose="03000400000000000000" pitchFamily="66" charset="0"/>
                          <a:ea typeface="+mn-ea"/>
                          <a:cs typeface="+mn-cs"/>
                        </a:rPr>
                        <a:t>Muncha</a:t>
                      </a:r>
                      <a:r>
                        <a:rPr lang="en-GB" sz="1100" kern="1200" dirty="0">
                          <a:solidFill>
                            <a:schemeClr val="accent1">
                              <a:lumMod val="75000"/>
                            </a:schemeClr>
                          </a:solidFill>
                          <a:effectLst/>
                          <a:latin typeface="NTPreCursive" panose="03000400000000000000" pitchFamily="66" charset="0"/>
                          <a:ea typeface="+mn-ea"/>
                          <a:cs typeface="+mn-cs"/>
                        </a:rPr>
                        <a:t> </a:t>
                      </a:r>
                      <a:r>
                        <a:rPr lang="en-GB" sz="1100" kern="1200" dirty="0" err="1">
                          <a:solidFill>
                            <a:schemeClr val="accent1">
                              <a:lumMod val="75000"/>
                            </a:schemeClr>
                          </a:solidFill>
                          <a:effectLst/>
                          <a:latin typeface="NTPreCursive" panose="03000400000000000000" pitchFamily="66" charset="0"/>
                          <a:ea typeface="+mn-ea"/>
                          <a:cs typeface="+mn-cs"/>
                        </a:rPr>
                        <a:t>Muncha</a:t>
                      </a:r>
                      <a:endParaRPr lang="en-GB" sz="1100" kern="1200" dirty="0">
                        <a:solidFill>
                          <a:schemeClr val="accent1">
                            <a:lumMod val="75000"/>
                          </a:schemeClr>
                        </a:solidFill>
                        <a:effectLst/>
                        <a:latin typeface="NTPreCursive" panose="03000400000000000000" pitchFamily="66" charset="0"/>
                        <a:ea typeface="+mn-ea"/>
                        <a:cs typeface="+mn-cs"/>
                      </a:endParaRPr>
                    </a:p>
                    <a:p>
                      <a:pPr algn="ctr">
                        <a:spcBef>
                          <a:spcPts val="0"/>
                        </a:spcBef>
                        <a:spcAft>
                          <a:spcPts val="0"/>
                        </a:spcAft>
                      </a:pPr>
                      <a:r>
                        <a:rPr lang="en-GB" sz="1100" kern="1200" dirty="0">
                          <a:solidFill>
                            <a:schemeClr val="accent1">
                              <a:lumMod val="75000"/>
                            </a:schemeClr>
                          </a:solidFill>
                          <a:effectLst/>
                          <a:latin typeface="NTPreCursive" panose="03000400000000000000" pitchFamily="66" charset="0"/>
                          <a:ea typeface="+mn-ea"/>
                          <a:cs typeface="+mn-cs"/>
                        </a:rPr>
                        <a:t>Mama Panya’s Pancakes</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b="1" kern="1200" dirty="0">
                          <a:solidFill>
                            <a:srgbClr val="C00000"/>
                          </a:solidFill>
                          <a:effectLst/>
                          <a:latin typeface="NTPreCursive" panose="03000400000000000000" pitchFamily="66" charset="0"/>
                          <a:ea typeface="+mn-ea"/>
                          <a:cs typeface="+mn-cs"/>
                        </a:rPr>
                        <a:t>In Spring Term children will:</a:t>
                      </a:r>
                      <a:endParaRPr lang="en-GB" sz="1100" b="1" dirty="0">
                        <a:solidFill>
                          <a:srgbClr val="C00000"/>
                        </a:solidFill>
                        <a:latin typeface="NTPreCursive" panose="03000400000000000000" pitchFamily="66" charset="0"/>
                        <a:cs typeface="Amatic SC" panose="00000500000000000000" pitchFamily="2" charset="-79"/>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bg1">
                              <a:lumMod val="50000"/>
                            </a:schemeClr>
                          </a:solidFill>
                          <a:effectLst/>
                          <a:latin typeface="NTPreCursive" panose="03000400000000000000" pitchFamily="66" charset="0"/>
                          <a:cs typeface="Amatic SC" panose="00000500000000000000" pitchFamily="2" charset="-79"/>
                        </a:rPr>
                        <a:t>Begin to have more control over their mark making tools.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kern="1200" dirty="0">
                          <a:solidFill>
                            <a:schemeClr val="bg1">
                              <a:lumMod val="50000"/>
                            </a:schemeClr>
                          </a:solidFill>
                          <a:effectLst/>
                          <a:latin typeface="NTPreCursive" panose="03000400000000000000" pitchFamily="66" charset="0"/>
                          <a:ea typeface="+mn-ea"/>
                          <a:cs typeface="+mn-cs"/>
                        </a:rPr>
                        <a:t>Develop pencil skills: Using a developing tripod grip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bg1">
                              <a:lumMod val="50000"/>
                            </a:schemeClr>
                          </a:solidFill>
                          <a:effectLst/>
                          <a:latin typeface="NTPreCursive" panose="03000400000000000000" pitchFamily="66" charset="0"/>
                          <a:cs typeface="Amatic SC" panose="00000500000000000000" pitchFamily="2" charset="-79"/>
                        </a:rPr>
                        <a:t>Mostly give meaning to the marks they make</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bg1">
                              <a:lumMod val="50000"/>
                            </a:schemeClr>
                          </a:solidFill>
                          <a:effectLst/>
                          <a:latin typeface="NTPreCursive" panose="03000400000000000000" pitchFamily="66" charset="0"/>
                          <a:cs typeface="Amatic SC" panose="00000500000000000000" pitchFamily="2" charset="-79"/>
                        </a:rPr>
                        <a:t>Begin to draw zig zags and crosses /anti-clockwise circles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bg1">
                              <a:lumMod val="50000"/>
                            </a:schemeClr>
                          </a:solidFill>
                          <a:effectLst/>
                          <a:latin typeface="NTPreCursive" panose="03000400000000000000" pitchFamily="66" charset="0"/>
                          <a:cs typeface="Amatic SC" panose="00000500000000000000" pitchFamily="2" charset="-79"/>
                        </a:rPr>
                        <a:t>Distinguish between their writing and drawing</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solidFill>
                            <a:schemeClr val="bg1">
                              <a:lumMod val="50000"/>
                            </a:schemeClr>
                          </a:solidFill>
                          <a:effectLst/>
                          <a:latin typeface="NTPreCursive" panose="03000400000000000000" pitchFamily="66" charset="0"/>
                          <a:cs typeface="Amatic SC" panose="00000500000000000000" pitchFamily="2" charset="-79"/>
                        </a:rPr>
                        <a:t>Begin (if appropriate) to copy letter formation (name writing)</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solidFill>
                            <a:schemeClr val="bg1">
                              <a:lumMod val="50000"/>
                            </a:schemeClr>
                          </a:solidFill>
                          <a:effectLst/>
                          <a:latin typeface="NTPreCursive" panose="03000400000000000000" pitchFamily="66" charset="0"/>
                          <a:cs typeface="Amatic SC" panose="00000500000000000000" pitchFamily="2" charset="-79"/>
                        </a:rPr>
                        <a:t>Begin to form s a t (if appropriate)</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solidFill>
                            <a:schemeClr val="bg1">
                              <a:lumMod val="50000"/>
                            </a:schemeClr>
                          </a:solidFill>
                          <a:effectLst/>
                          <a:latin typeface="NTPreCursive" panose="03000400000000000000" pitchFamily="66" charset="0"/>
                          <a:cs typeface="Amatic SC" panose="00000500000000000000" pitchFamily="2" charset="-79"/>
                        </a:rPr>
                        <a:t>Talk about the marks they see in the environment</a:t>
                      </a:r>
                    </a:p>
                    <a:p>
                      <a:pPr algn="ctr">
                        <a:spcBef>
                          <a:spcPts val="0"/>
                        </a:spcBef>
                        <a:spcAft>
                          <a:spcPts val="0"/>
                        </a:spcAft>
                      </a:pPr>
                      <a:r>
                        <a:rPr lang="en-GB" sz="1100" b="1" kern="1200" dirty="0">
                          <a:solidFill>
                            <a:schemeClr val="dk1"/>
                          </a:solidFill>
                          <a:effectLst/>
                          <a:latin typeface="NTPreCursive" panose="03000400000000000000" pitchFamily="66" charset="0"/>
                          <a:ea typeface="+mn-ea"/>
                          <a:cs typeface="+mn-cs"/>
                        </a:rPr>
                        <a:t>FOCUSSED TEXT TYPE: </a:t>
                      </a:r>
                      <a:endParaRPr lang="en-GB" sz="1100" kern="1200" dirty="0">
                        <a:solidFill>
                          <a:schemeClr val="dk1"/>
                        </a:solidFill>
                        <a:effectLst/>
                        <a:latin typeface="NTPreCursive" panose="03000400000000000000" pitchFamily="66" charset="0"/>
                        <a:ea typeface="+mn-ea"/>
                        <a:cs typeface="+mn-cs"/>
                      </a:endParaRPr>
                    </a:p>
                    <a:p>
                      <a:pPr algn="ctr">
                        <a:spcBef>
                          <a:spcPts val="0"/>
                        </a:spcBef>
                        <a:spcAft>
                          <a:spcPts val="0"/>
                        </a:spcAft>
                      </a:pPr>
                      <a:r>
                        <a:rPr lang="en-GB" sz="1100" b="1" kern="1200" dirty="0">
                          <a:solidFill>
                            <a:srgbClr val="C00000"/>
                          </a:solidFill>
                          <a:effectLst/>
                          <a:latin typeface="NTPreCursive" panose="03000400000000000000" pitchFamily="66" charset="0"/>
                          <a:ea typeface="+mn-ea"/>
                          <a:cs typeface="+mn-cs"/>
                        </a:rPr>
                        <a:t>Entertain: </a:t>
                      </a:r>
                      <a:r>
                        <a:rPr lang="en-GB" sz="1100" b="1" kern="1200" dirty="0">
                          <a:solidFill>
                            <a:schemeClr val="dk1"/>
                          </a:solidFill>
                          <a:effectLst/>
                          <a:latin typeface="NTPreCursive" panose="03000400000000000000" pitchFamily="66" charset="0"/>
                          <a:ea typeface="+mn-ea"/>
                          <a:cs typeface="+mn-cs"/>
                        </a:rPr>
                        <a:t>Story/sequencing</a:t>
                      </a:r>
                      <a:endParaRPr lang="en-GB" sz="1100" kern="1200" dirty="0">
                        <a:solidFill>
                          <a:schemeClr val="dk1"/>
                        </a:solidFill>
                        <a:effectLst/>
                        <a:latin typeface="NTPreCursive" panose="03000400000000000000" pitchFamily="66" charset="0"/>
                        <a:ea typeface="+mn-ea"/>
                        <a:cs typeface="+mn-cs"/>
                      </a:endParaRPr>
                    </a:p>
                    <a:p>
                      <a:pPr algn="ctr">
                        <a:spcBef>
                          <a:spcPts val="0"/>
                        </a:spcBef>
                        <a:spcAft>
                          <a:spcPts val="0"/>
                        </a:spcAft>
                      </a:pPr>
                      <a:r>
                        <a:rPr lang="en-GB" sz="1100" b="1" kern="1200" dirty="0">
                          <a:solidFill>
                            <a:srgbClr val="C00000"/>
                          </a:solidFill>
                          <a:effectLst/>
                          <a:latin typeface="NTPreCursive" panose="03000400000000000000" pitchFamily="66" charset="0"/>
                          <a:ea typeface="+mn-ea"/>
                          <a:cs typeface="+mn-cs"/>
                        </a:rPr>
                        <a:t>Inform: </a:t>
                      </a:r>
                      <a:r>
                        <a:rPr lang="en-GB" sz="1100" b="1" kern="1200" dirty="0">
                          <a:solidFill>
                            <a:schemeClr val="dk1"/>
                          </a:solidFill>
                          <a:effectLst/>
                          <a:latin typeface="NTPreCursive" panose="03000400000000000000" pitchFamily="66" charset="0"/>
                          <a:ea typeface="+mn-ea"/>
                          <a:cs typeface="+mn-cs"/>
                        </a:rPr>
                        <a:t>Recipe Writing</a:t>
                      </a:r>
                      <a:endParaRPr lang="en-GB" sz="1100" kern="1200" dirty="0">
                        <a:solidFill>
                          <a:schemeClr val="dk1"/>
                        </a:solidFill>
                        <a:effectLst/>
                        <a:latin typeface="NTPreCursive" panose="03000400000000000000" pitchFamily="66" charset="0"/>
                        <a:ea typeface="+mn-ea"/>
                        <a:cs typeface="+mn-cs"/>
                      </a:endParaRPr>
                    </a:p>
                    <a:p>
                      <a:pPr algn="ctr">
                        <a:spcBef>
                          <a:spcPts val="0"/>
                        </a:spcBef>
                        <a:spcAft>
                          <a:spcPts val="0"/>
                        </a:spcAft>
                      </a:pPr>
                      <a:r>
                        <a:rPr lang="en-GB" sz="1100" b="1" kern="1200" dirty="0">
                          <a:solidFill>
                            <a:schemeClr val="dk1"/>
                          </a:solidFill>
                          <a:effectLst/>
                          <a:latin typeface="NTPreCursive" panose="03000400000000000000" pitchFamily="66" charset="0"/>
                          <a:ea typeface="+mn-ea"/>
                          <a:cs typeface="+mn-cs"/>
                        </a:rPr>
                        <a:t> Letters and Postcards</a:t>
                      </a:r>
                    </a:p>
                    <a:p>
                      <a:pPr algn="ctr">
                        <a:lnSpc>
                          <a:spcPct val="115000"/>
                        </a:lnSpc>
                        <a:spcBef>
                          <a:spcPts val="0"/>
                        </a:spcBef>
                        <a:spcAft>
                          <a:spcPts val="0"/>
                        </a:spcAft>
                      </a:pPr>
                      <a:endParaRPr lang="en-GB" sz="110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15000"/>
                        </a:lnSpc>
                        <a:spcAft>
                          <a:spcPts val="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Non-fiction books on chicks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Handa’s</a:t>
                      </a: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Hen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Jack and the Beanstalk (2 weeks talk for writing)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Easter (2 weeks)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rgbClr val="C00000"/>
                          </a:solidFill>
                          <a:effectLst/>
                          <a:latin typeface="+mn-lt"/>
                          <a:ea typeface="+mn-ea"/>
                          <a:cs typeface="+mn-cs"/>
                        </a:rPr>
                        <a:t>In Spring 2 children will:</a:t>
                      </a:r>
                      <a:endParaRPr lang="en-GB" sz="1100" b="1" dirty="0">
                        <a:solidFill>
                          <a:srgbClr val="C00000"/>
                        </a:solidFill>
                        <a:latin typeface="+mn-lt"/>
                        <a:cs typeface="Amatic SC" panose="00000500000000000000" pitchFamily="2" charset="-79"/>
                      </a:endParaRPr>
                    </a:p>
                    <a:p>
                      <a:pPr algn="ctr">
                        <a:lnSpc>
                          <a:spcPct val="107000"/>
                        </a:lnSpc>
                        <a:spcAft>
                          <a:spcPts val="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Creating own story maps, writing captions and labels, writing simple sentences. </a:t>
                      </a:r>
                      <a:r>
                        <a:rPr lang="en-US" sz="1100" dirty="0">
                          <a:solidFill>
                            <a:schemeClr val="bg1">
                              <a:lumMod val="50000"/>
                            </a:schemeClr>
                          </a:solidFill>
                        </a:rPr>
                        <a:t>Writing short sentences to accompany story maps.  </a:t>
                      </a:r>
                    </a:p>
                    <a:p>
                      <a:pPr algn="ctr">
                        <a:lnSpc>
                          <a:spcPct val="107000"/>
                        </a:lnSpc>
                        <a:spcAft>
                          <a:spcPts val="0"/>
                        </a:spcAft>
                      </a:pPr>
                      <a:r>
                        <a:rPr lang="en-US" sz="1100" dirty="0">
                          <a:solidFill>
                            <a:schemeClr val="bg1">
                              <a:lumMod val="50000"/>
                            </a:schemeClr>
                          </a:solidFill>
                        </a:rPr>
                        <a:t>Labels and captions – life cycles</a:t>
                      </a:r>
                    </a:p>
                    <a:p>
                      <a:pPr algn="ctr">
                        <a:lnSpc>
                          <a:spcPct val="107000"/>
                        </a:lnSpc>
                        <a:spcAft>
                          <a:spcPts val="0"/>
                        </a:spcAft>
                      </a:pPr>
                      <a:r>
                        <a:rPr lang="en-US" sz="1100" dirty="0">
                          <a:solidFill>
                            <a:schemeClr val="bg1">
                              <a:lumMod val="50000"/>
                            </a:schemeClr>
                          </a:solidFill>
                        </a:rPr>
                        <a:t>Character descriptions. Order the Easter story</a:t>
                      </a:r>
                    </a:p>
                    <a:p>
                      <a:pPr algn="ctr">
                        <a:lnSpc>
                          <a:spcPct val="107000"/>
                        </a:lnSpc>
                        <a:spcAft>
                          <a:spcPts val="0"/>
                        </a:spcAft>
                      </a:pPr>
                      <a:endParaRPr lang="en-US" sz="1100" dirty="0">
                        <a:solidFill>
                          <a:schemeClr val="bg1">
                            <a:lumMod val="50000"/>
                          </a:schemeClr>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PHASE WORDS</a:t>
                      </a:r>
                    </a:p>
                    <a:p>
                      <a:pPr algn="ctr">
                        <a:lnSpc>
                          <a:spcPct val="107000"/>
                        </a:lnSpc>
                        <a:spcAft>
                          <a:spcPts val="0"/>
                        </a:spcAft>
                      </a:pPr>
                      <a:endParaRPr lang="en-US" sz="1100" dirty="0">
                        <a:solidFill>
                          <a:schemeClr val="bg1">
                            <a:lumMod val="50000"/>
                          </a:schemeClr>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rgbClr val="FF0000"/>
                          </a:solidFill>
                          <a:effectLst/>
                          <a:latin typeface="NTPreCursive" panose="03000400000000000000" pitchFamily="66" charset="0"/>
                          <a:ea typeface="+mn-ea"/>
                          <a:cs typeface="Amatic SC" panose="00000500000000000000" pitchFamily="2" charset="-79"/>
                        </a:rPr>
                        <a:t>Key </a:t>
                      </a:r>
                      <a:r>
                        <a:rPr lang="en-GB" sz="1100" b="1" kern="1200" dirty="0">
                          <a:solidFill>
                            <a:schemeClr val="tx1"/>
                          </a:solidFill>
                          <a:effectLst/>
                          <a:latin typeface="NTPreCursive" panose="03000400000000000000" pitchFamily="66" charset="0"/>
                          <a:ea typeface="+mn-ea"/>
                          <a:cs typeface="Amatic SC" panose="00000500000000000000" pitchFamily="2" charset="-79"/>
                        </a:rPr>
                        <a:t>/</a:t>
                      </a:r>
                      <a:r>
                        <a:rPr lang="en-GB" sz="1100" b="1" kern="1200" dirty="0">
                          <a:solidFill>
                            <a:schemeClr val="accent1">
                              <a:lumMod val="75000"/>
                            </a:schemeClr>
                          </a:solidFill>
                          <a:effectLst/>
                          <a:latin typeface="NTPreCursive" panose="03000400000000000000" pitchFamily="66" charset="0"/>
                          <a:ea typeface="+mn-ea"/>
                          <a:cs typeface="Amatic SC" panose="00000500000000000000" pitchFamily="2" charset="-79"/>
                        </a:rPr>
                        <a:t>Supporting</a:t>
                      </a:r>
                      <a:r>
                        <a:rPr lang="en-GB" sz="1100" b="1" kern="1200" dirty="0">
                          <a:solidFill>
                            <a:schemeClr val="tx1"/>
                          </a:solidFill>
                          <a:effectLst/>
                          <a:latin typeface="NTPreCursive" panose="03000400000000000000" pitchFamily="66" charset="0"/>
                          <a:ea typeface="+mn-ea"/>
                          <a:cs typeface="Amatic SC" panose="00000500000000000000" pitchFamily="2" charset="-79"/>
                        </a:rPr>
                        <a:t> Texts as a Stimulus</a:t>
                      </a:r>
                    </a:p>
                    <a:p>
                      <a:pPr algn="ctr"/>
                      <a:r>
                        <a:rPr lang="en-GB" sz="1100" b="0" kern="1200" dirty="0">
                          <a:solidFill>
                            <a:srgbClr val="FF0000"/>
                          </a:solidFill>
                          <a:effectLst/>
                          <a:latin typeface="NTPreCursive" panose="03000400000000000000" pitchFamily="66" charset="0"/>
                          <a:ea typeface="+mn-ea"/>
                          <a:cs typeface="+mn-cs"/>
                        </a:rPr>
                        <a:t>Dora’s Eggs /Chicks</a:t>
                      </a:r>
                    </a:p>
                    <a:p>
                      <a:pPr algn="ctr"/>
                      <a:r>
                        <a:rPr lang="en-GB" sz="1100" b="0" kern="1200" dirty="0">
                          <a:solidFill>
                            <a:srgbClr val="FF0000"/>
                          </a:solidFill>
                          <a:effectLst/>
                          <a:latin typeface="NTPreCursive" panose="03000400000000000000" pitchFamily="66" charset="0"/>
                          <a:ea typeface="+mn-ea"/>
                          <a:cs typeface="+mn-cs"/>
                        </a:rPr>
                        <a:t>Adam’s Farm</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0" kern="1200" dirty="0">
                          <a:solidFill>
                            <a:srgbClr val="FF0000"/>
                          </a:solidFill>
                          <a:effectLst/>
                          <a:latin typeface="NTPreCursive" panose="03000400000000000000" pitchFamily="66" charset="0"/>
                          <a:ea typeface="+mn-ea"/>
                          <a:cs typeface="Amatic SC" panose="00000500000000000000" pitchFamily="2" charset="-79"/>
                        </a:rPr>
                        <a:t>Super Duper You</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0" kern="1200" dirty="0">
                          <a:solidFill>
                            <a:srgbClr val="FF0000"/>
                          </a:solidFill>
                          <a:effectLst/>
                          <a:latin typeface="NTPreCursive" panose="03000400000000000000" pitchFamily="66" charset="0"/>
                          <a:ea typeface="+mn-ea"/>
                          <a:cs typeface="Amatic SC" panose="00000500000000000000" pitchFamily="2" charset="-79"/>
                        </a:rPr>
                        <a:t>In My Heart</a:t>
                      </a:r>
                    </a:p>
                    <a:p>
                      <a:pPr algn="ctr"/>
                      <a:r>
                        <a:rPr lang="en-GB" sz="1100" b="0" kern="1200" dirty="0">
                          <a:solidFill>
                            <a:schemeClr val="accent1">
                              <a:lumMod val="75000"/>
                            </a:schemeClr>
                          </a:solidFill>
                          <a:effectLst/>
                          <a:latin typeface="NTPreCursive" panose="03000400000000000000" pitchFamily="66" charset="0"/>
                          <a:ea typeface="+mn-ea"/>
                          <a:cs typeface="+mn-cs"/>
                        </a:rPr>
                        <a:t>Rosie’s Walk</a:t>
                      </a:r>
                    </a:p>
                    <a:p>
                      <a:pPr algn="ctr"/>
                      <a:r>
                        <a:rPr lang="en-GB" sz="1100" b="0" kern="1200" dirty="0">
                          <a:solidFill>
                            <a:schemeClr val="accent1">
                              <a:lumMod val="75000"/>
                            </a:schemeClr>
                          </a:solidFill>
                          <a:effectLst/>
                          <a:latin typeface="NTPreCursive" panose="03000400000000000000" pitchFamily="66" charset="0"/>
                          <a:ea typeface="+mn-ea"/>
                          <a:cs typeface="+mn-cs"/>
                        </a:rPr>
                        <a:t>What The Ladybird Heard</a:t>
                      </a:r>
                    </a:p>
                    <a:p>
                      <a:pPr algn="ctr"/>
                      <a:r>
                        <a:rPr lang="en-GB" sz="1100" b="0" kern="1200" dirty="0">
                          <a:solidFill>
                            <a:schemeClr val="accent1">
                              <a:lumMod val="75000"/>
                            </a:schemeClr>
                          </a:solidFill>
                          <a:effectLst/>
                          <a:latin typeface="NTPreCursive" panose="03000400000000000000" pitchFamily="66" charset="0"/>
                          <a:ea typeface="+mn-ea"/>
                          <a:cs typeface="+mn-cs"/>
                        </a:rPr>
                        <a:t>Old MacDonald</a:t>
                      </a:r>
                    </a:p>
                    <a:p>
                      <a:pPr algn="ctr"/>
                      <a:r>
                        <a:rPr lang="en-GB" sz="1100" b="0" kern="1200" dirty="0">
                          <a:solidFill>
                            <a:schemeClr val="accent1">
                              <a:lumMod val="75000"/>
                            </a:schemeClr>
                          </a:solidFill>
                          <a:effectLst/>
                          <a:latin typeface="NTPreCursive" panose="03000400000000000000" pitchFamily="66" charset="0"/>
                          <a:ea typeface="+mn-ea"/>
                          <a:cs typeface="+mn-cs"/>
                        </a:rPr>
                        <a:t>Dora’s Chicks </a:t>
                      </a:r>
                    </a:p>
                    <a:p>
                      <a:pPr algn="ctr"/>
                      <a:r>
                        <a:rPr lang="en-GB" sz="1100" b="0" kern="1200" dirty="0">
                          <a:solidFill>
                            <a:schemeClr val="accent1">
                              <a:lumMod val="75000"/>
                            </a:schemeClr>
                          </a:solidFill>
                          <a:effectLst/>
                          <a:latin typeface="NTPreCursive" panose="03000400000000000000" pitchFamily="66" charset="0"/>
                          <a:ea typeface="+mn-ea"/>
                          <a:cs typeface="+mn-cs"/>
                        </a:rPr>
                        <a:t>Noisy Farm</a:t>
                      </a:r>
                    </a:p>
                    <a:p>
                      <a:pPr algn="ctr"/>
                      <a:r>
                        <a:rPr lang="en-GB" sz="1100" b="0" kern="1200" dirty="0">
                          <a:solidFill>
                            <a:schemeClr val="accent1">
                              <a:lumMod val="75000"/>
                            </a:schemeClr>
                          </a:solidFill>
                          <a:effectLst/>
                          <a:latin typeface="NTPreCursive" panose="03000400000000000000" pitchFamily="66" charset="0"/>
                          <a:ea typeface="+mn-ea"/>
                          <a:cs typeface="+mn-cs"/>
                        </a:rPr>
                        <a:t>What to Do With A Worry</a:t>
                      </a:r>
                    </a:p>
                    <a:p>
                      <a:pPr algn="ctr"/>
                      <a:r>
                        <a:rPr lang="en-GB" sz="1100" b="0" kern="1200" dirty="0">
                          <a:solidFill>
                            <a:schemeClr val="accent1">
                              <a:lumMod val="75000"/>
                            </a:schemeClr>
                          </a:solidFill>
                          <a:effectLst/>
                          <a:latin typeface="NTPreCursive" panose="03000400000000000000" pitchFamily="66" charset="0"/>
                          <a:ea typeface="+mn-ea"/>
                          <a:cs typeface="+mn-cs"/>
                        </a:rPr>
                        <a:t>Oliver’s series</a:t>
                      </a:r>
                    </a:p>
                    <a:p>
                      <a:pPr algn="ctr"/>
                      <a:r>
                        <a:rPr lang="en-GB" sz="1100" b="0" kern="1200" dirty="0">
                          <a:solidFill>
                            <a:schemeClr val="accent1">
                              <a:lumMod val="75000"/>
                            </a:schemeClr>
                          </a:solidFill>
                          <a:effectLst/>
                          <a:latin typeface="NTPreCursive" panose="03000400000000000000" pitchFamily="66" charset="0"/>
                          <a:ea typeface="+mn-ea"/>
                          <a:cs typeface="+mn-cs"/>
                        </a:rPr>
                        <a:t>The Colour Monster</a:t>
                      </a:r>
                      <a:endParaRPr lang="en-GB" sz="1100" b="0" dirty="0">
                        <a:solidFill>
                          <a:schemeClr val="accent1">
                            <a:lumMod val="75000"/>
                          </a:schemeClr>
                        </a:solidFill>
                        <a:effectLst/>
                        <a:latin typeface="NTPreCursive" panose="03000400000000000000" pitchFamily="66"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b="1" kern="1200" dirty="0">
                          <a:solidFill>
                            <a:srgbClr val="C00000"/>
                          </a:solidFill>
                          <a:effectLst/>
                          <a:latin typeface="NTPreCursive" panose="03000400000000000000" pitchFamily="66" charset="0"/>
                          <a:ea typeface="+mn-ea"/>
                          <a:cs typeface="+mn-cs"/>
                        </a:rPr>
                        <a:t>In Summer 2 children will:</a:t>
                      </a:r>
                    </a:p>
                    <a:p>
                      <a:pPr marL="171450" marR="0" lvl="0" indent="-171450" algn="ctr"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b="0" kern="1200" dirty="0">
                          <a:solidFill>
                            <a:schemeClr val="bg1">
                              <a:lumMod val="50000"/>
                            </a:schemeClr>
                          </a:solidFill>
                          <a:effectLst/>
                          <a:latin typeface="NTPreCursive" panose="03000400000000000000" pitchFamily="66" charset="0"/>
                          <a:ea typeface="+mn-ea"/>
                          <a:cs typeface="+mn-cs"/>
                        </a:rPr>
                        <a:t>Begin to draw more detailed pictures</a:t>
                      </a:r>
                    </a:p>
                    <a:p>
                      <a:pPr marL="171450" marR="0" lvl="0" indent="-171450" algn="ctr"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b="0" kern="1200" dirty="0">
                          <a:solidFill>
                            <a:schemeClr val="bg1">
                              <a:lumMod val="50000"/>
                            </a:schemeClr>
                          </a:solidFill>
                          <a:effectLst/>
                          <a:latin typeface="NTPreCursive" panose="03000400000000000000" pitchFamily="66" charset="0"/>
                          <a:ea typeface="+mn-ea"/>
                          <a:cs typeface="+mn-cs"/>
                        </a:rPr>
                        <a:t>Develop pencil skills: holds pencil in a more secure tripod grip</a:t>
                      </a:r>
                      <a:endParaRPr lang="en-GB" sz="1100" b="0" dirty="0">
                        <a:solidFill>
                          <a:schemeClr val="bg1">
                            <a:lumMod val="50000"/>
                          </a:schemeClr>
                        </a:solidFill>
                        <a:latin typeface="NTPreCursive" panose="03000400000000000000" pitchFamily="66" charset="0"/>
                        <a:cs typeface="Amatic SC" panose="00000500000000000000" pitchFamily="2" charset="-79"/>
                      </a:endParaRP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eCursive" panose="03000400000000000000" pitchFamily="66" charset="0"/>
                          <a:ea typeface="+mn-ea"/>
                          <a:cs typeface="+mn-cs"/>
                        </a:rPr>
                        <a:t>Give meaning to the marks they make</a:t>
                      </a: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eCursive" panose="03000400000000000000" pitchFamily="66" charset="0"/>
                          <a:ea typeface="+mn-ea"/>
                          <a:cs typeface="+mn-cs"/>
                        </a:rPr>
                        <a:t>Begin to break the flow of speech into words in their writing; using letter like structures, leaving spaces between their ‘words’</a:t>
                      </a: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eCursive" panose="03000400000000000000" pitchFamily="66" charset="0"/>
                          <a:ea typeface="+mn-ea"/>
                          <a:cs typeface="+mn-cs"/>
                        </a:rPr>
                        <a:t>Write some letters from their Christian name independently,</a:t>
                      </a: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eCursive" panose="03000400000000000000" pitchFamily="66" charset="0"/>
                          <a:ea typeface="+mn-ea"/>
                          <a:cs typeface="+mn-cs"/>
                        </a:rPr>
                        <a:t>Use some letters accurately in their independent writing (usually those from their name) </a:t>
                      </a: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eCursive" panose="03000400000000000000" pitchFamily="66" charset="0"/>
                          <a:ea typeface="+mn-ea"/>
                          <a:cs typeface="+mn-cs"/>
                        </a:rPr>
                        <a:t>Begin to form p </a:t>
                      </a:r>
                      <a:r>
                        <a:rPr lang="en-GB" sz="1100" b="0" kern="1200" dirty="0" err="1">
                          <a:solidFill>
                            <a:schemeClr val="bg1">
                              <a:lumMod val="50000"/>
                            </a:schemeClr>
                          </a:solidFill>
                          <a:effectLst/>
                          <a:latin typeface="NTPreCursive" panose="03000400000000000000" pitchFamily="66" charset="0"/>
                          <a:ea typeface="+mn-ea"/>
                          <a:cs typeface="+mn-cs"/>
                        </a:rPr>
                        <a:t>i</a:t>
                      </a:r>
                      <a:r>
                        <a:rPr lang="en-GB" sz="1100" b="0" kern="1200" dirty="0">
                          <a:solidFill>
                            <a:schemeClr val="bg1">
                              <a:lumMod val="50000"/>
                            </a:schemeClr>
                          </a:solidFill>
                          <a:effectLst/>
                          <a:latin typeface="NTPreCursive" panose="03000400000000000000" pitchFamily="66" charset="0"/>
                          <a:ea typeface="+mn-ea"/>
                          <a:cs typeface="+mn-cs"/>
                        </a:rPr>
                        <a:t> n (if appropriate)</a:t>
                      </a:r>
                    </a:p>
                    <a:p>
                      <a:pPr marL="171450" lvl="0" indent="-171450" algn="ctr">
                        <a:buFont typeface="Arial" panose="020B0604020202020204" pitchFamily="34" charset="0"/>
                        <a:buChar char="•"/>
                      </a:pPr>
                      <a:r>
                        <a:rPr lang="en-GB" sz="1100" b="0" kern="1200" dirty="0">
                          <a:solidFill>
                            <a:schemeClr val="bg1">
                              <a:lumMod val="50000"/>
                            </a:schemeClr>
                          </a:solidFill>
                          <a:effectLst/>
                          <a:latin typeface="NTPreCursive" panose="03000400000000000000" pitchFamily="66" charset="0"/>
                          <a:ea typeface="+mn-ea"/>
                          <a:cs typeface="+mn-cs"/>
                        </a:rPr>
                        <a:t>Begin to write pronoun I independently</a:t>
                      </a:r>
                    </a:p>
                    <a:p>
                      <a:pPr algn="ctr"/>
                      <a:r>
                        <a:rPr lang="en-GB" sz="1100" b="1" kern="1200" dirty="0">
                          <a:solidFill>
                            <a:schemeClr val="dk1"/>
                          </a:solidFill>
                          <a:effectLst/>
                          <a:latin typeface="NTPreCursive" panose="03000400000000000000" pitchFamily="66" charset="0"/>
                          <a:ea typeface="+mn-ea"/>
                          <a:cs typeface="+mn-cs"/>
                        </a:rPr>
                        <a:t>FOCUSSED TEXT TYPE: </a:t>
                      </a:r>
                    </a:p>
                    <a:p>
                      <a:pPr algn="ctr"/>
                      <a:r>
                        <a:rPr lang="en-GB" sz="1100" b="1" kern="1200" dirty="0">
                          <a:solidFill>
                            <a:srgbClr val="FF0000"/>
                          </a:solidFill>
                          <a:effectLst/>
                          <a:latin typeface="NTPreCursive" panose="03000400000000000000" pitchFamily="66" charset="0"/>
                          <a:ea typeface="+mn-ea"/>
                          <a:cs typeface="+mn-cs"/>
                        </a:rPr>
                        <a:t>Entertain: </a:t>
                      </a:r>
                      <a:r>
                        <a:rPr lang="en-GB" sz="1100" b="1" kern="1200" dirty="0">
                          <a:solidFill>
                            <a:schemeClr val="dk1"/>
                          </a:solidFill>
                          <a:effectLst/>
                          <a:latin typeface="NTPreCursive" panose="03000400000000000000" pitchFamily="66" charset="0"/>
                          <a:ea typeface="+mn-ea"/>
                          <a:cs typeface="+mn-cs"/>
                        </a:rPr>
                        <a:t>Story/ Food descriptions/alliteration</a:t>
                      </a:r>
                    </a:p>
                    <a:p>
                      <a:pPr algn="ctr"/>
                      <a:r>
                        <a:rPr lang="en-GB" sz="1100" b="1" kern="1200" dirty="0">
                          <a:solidFill>
                            <a:srgbClr val="FF0000"/>
                          </a:solidFill>
                          <a:effectLst/>
                          <a:latin typeface="NTPreCursive" panose="03000400000000000000" pitchFamily="66" charset="0"/>
                          <a:ea typeface="+mn-ea"/>
                          <a:cs typeface="+mn-cs"/>
                        </a:rPr>
                        <a:t>Inform: </a:t>
                      </a:r>
                      <a:r>
                        <a:rPr lang="en-GB" sz="1100" b="1" kern="1200" dirty="0">
                          <a:solidFill>
                            <a:schemeClr val="dk1"/>
                          </a:solidFill>
                          <a:effectLst/>
                          <a:latin typeface="NTPreCursive" panose="03000400000000000000" pitchFamily="66" charset="0"/>
                          <a:ea typeface="+mn-ea"/>
                          <a:cs typeface="+mn-cs"/>
                        </a:rPr>
                        <a:t>Diary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b="1" kern="1200" dirty="0">
                          <a:solidFill>
                            <a:srgbClr val="C00000"/>
                          </a:solidFill>
                          <a:effectLst/>
                          <a:latin typeface="+mn-lt"/>
                          <a:ea typeface="+mn-ea"/>
                          <a:cs typeface="+mn-cs"/>
                        </a:rPr>
                        <a:t>In Summer 2 children will:</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Use a comfortable, effective grip (tripod) </a:t>
                      </a:r>
                      <a:endParaRPr lang="en-GB" sz="1100" b="0" dirty="0">
                        <a:solidFill>
                          <a:schemeClr val="tx1"/>
                        </a:solidFill>
                        <a:latin typeface="+mn-lt"/>
                        <a:cs typeface="Amatic SC" panose="00000500000000000000" pitchFamily="2" charset="-79"/>
                      </a:endParaRPr>
                    </a:p>
                    <a:p>
                      <a:pPr lvl="0"/>
                      <a:r>
                        <a:rPr lang="en-GB" sz="1100" kern="1200" dirty="0">
                          <a:solidFill>
                            <a:schemeClr val="dk1"/>
                          </a:solidFill>
                          <a:effectLst/>
                          <a:latin typeface="NTPreCursive" panose="03000400000000000000" pitchFamily="66" charset="0"/>
                          <a:ea typeface="+mn-ea"/>
                          <a:cs typeface="+mn-cs"/>
                        </a:rPr>
                        <a:t>Give meaning to the marks they make</a:t>
                      </a:r>
                    </a:p>
                    <a:p>
                      <a:pPr lvl="0"/>
                      <a:r>
                        <a:rPr lang="en-GB" sz="1100" kern="1200" dirty="0">
                          <a:solidFill>
                            <a:schemeClr val="dk1"/>
                          </a:solidFill>
                          <a:effectLst/>
                          <a:latin typeface="NTPreCursive" panose="03000400000000000000" pitchFamily="66" charset="0"/>
                          <a:ea typeface="+mn-ea"/>
                          <a:cs typeface="+mn-cs"/>
                        </a:rPr>
                        <a:t>Begin to beak the flow of speech into words in their writing; using letter like structures, leaving spaces between their ‘words’</a:t>
                      </a:r>
                    </a:p>
                    <a:p>
                      <a:pPr lvl="0"/>
                      <a:r>
                        <a:rPr lang="en-GB" sz="1100" kern="1200" dirty="0">
                          <a:solidFill>
                            <a:schemeClr val="dk1"/>
                          </a:solidFill>
                          <a:effectLst/>
                          <a:latin typeface="NTPreCursive" panose="03000400000000000000" pitchFamily="66" charset="0"/>
                          <a:ea typeface="+mn-ea"/>
                          <a:cs typeface="+mn-cs"/>
                        </a:rPr>
                        <a:t>Writes some letters from their </a:t>
                      </a:r>
                      <a:r>
                        <a:rPr lang="en-GB" sz="1100" kern="1200" dirty="0" err="1">
                          <a:solidFill>
                            <a:schemeClr val="dk1"/>
                          </a:solidFill>
                          <a:effectLst/>
                          <a:latin typeface="NTPreCursive" panose="03000400000000000000" pitchFamily="66" charset="0"/>
                          <a:ea typeface="+mn-ea"/>
                          <a:cs typeface="+mn-cs"/>
                        </a:rPr>
                        <a:t>christian</a:t>
                      </a:r>
                      <a:r>
                        <a:rPr lang="en-GB" sz="1100" kern="1200" dirty="0">
                          <a:solidFill>
                            <a:schemeClr val="dk1"/>
                          </a:solidFill>
                          <a:effectLst/>
                          <a:latin typeface="NTPreCursive" panose="03000400000000000000" pitchFamily="66" charset="0"/>
                          <a:ea typeface="+mn-ea"/>
                          <a:cs typeface="+mn-cs"/>
                        </a:rPr>
                        <a:t> name independently,</a:t>
                      </a:r>
                    </a:p>
                    <a:p>
                      <a:pPr lvl="0"/>
                      <a:r>
                        <a:rPr lang="en-GB" sz="1100" kern="1200" dirty="0">
                          <a:solidFill>
                            <a:schemeClr val="dk1"/>
                          </a:solidFill>
                          <a:effectLst/>
                          <a:latin typeface="NTPreCursive" panose="03000400000000000000" pitchFamily="66" charset="0"/>
                          <a:ea typeface="+mn-ea"/>
                          <a:cs typeface="+mn-cs"/>
                        </a:rPr>
                        <a:t>Use some letters accurately in their independent writing (usually those from their name) </a:t>
                      </a:r>
                    </a:p>
                    <a:p>
                      <a:pPr lvl="0"/>
                      <a:r>
                        <a:rPr lang="en-GB" sz="1100" kern="1200" dirty="0">
                          <a:solidFill>
                            <a:schemeClr val="dk1"/>
                          </a:solidFill>
                          <a:effectLst/>
                          <a:latin typeface="NTPreCursive" panose="03000400000000000000" pitchFamily="66" charset="0"/>
                          <a:ea typeface="+mn-ea"/>
                          <a:cs typeface="+mn-cs"/>
                        </a:rPr>
                        <a:t>Begin to write pronoun I independently</a:t>
                      </a:r>
                    </a:p>
                    <a:p>
                      <a:r>
                        <a:rPr lang="en-GB" sz="1100" b="1" kern="1200" dirty="0">
                          <a:solidFill>
                            <a:schemeClr val="dk1"/>
                          </a:solidFill>
                          <a:effectLst/>
                          <a:latin typeface="NTPreCursive" panose="03000400000000000000" pitchFamily="66" charset="0"/>
                          <a:ea typeface="+mn-ea"/>
                          <a:cs typeface="+mn-cs"/>
                        </a:rPr>
                        <a:t>FOCUSSED TEXT TYPE: </a:t>
                      </a:r>
                      <a:endParaRPr lang="en-GB" sz="1100" kern="1200" dirty="0">
                        <a:solidFill>
                          <a:schemeClr val="dk1"/>
                        </a:solidFill>
                        <a:effectLst/>
                        <a:latin typeface="NTPreCursive" panose="03000400000000000000" pitchFamily="66" charset="0"/>
                        <a:ea typeface="+mn-ea"/>
                        <a:cs typeface="+mn-cs"/>
                      </a:endParaRPr>
                    </a:p>
                    <a:p>
                      <a:r>
                        <a:rPr lang="en-GB" sz="1100" b="1" kern="1200" dirty="0">
                          <a:solidFill>
                            <a:schemeClr val="dk1"/>
                          </a:solidFill>
                          <a:effectLst/>
                          <a:latin typeface="NTPreCursive" panose="03000400000000000000" pitchFamily="66" charset="0"/>
                          <a:ea typeface="+mn-ea"/>
                          <a:cs typeface="+mn-cs"/>
                        </a:rPr>
                        <a:t>Entertain: Story/ Food descriptions/alliteration</a:t>
                      </a:r>
                      <a:endParaRPr lang="en-GB" sz="1100" kern="1200" dirty="0">
                        <a:solidFill>
                          <a:schemeClr val="dk1"/>
                        </a:solidFill>
                        <a:effectLst/>
                        <a:latin typeface="NTPreCursive" panose="03000400000000000000" pitchFamily="66" charset="0"/>
                        <a:ea typeface="+mn-ea"/>
                        <a:cs typeface="+mn-cs"/>
                      </a:endParaRPr>
                    </a:p>
                    <a:p>
                      <a:r>
                        <a:rPr lang="en-GB" sz="1100" b="1" kern="1200" dirty="0">
                          <a:solidFill>
                            <a:schemeClr val="dk1"/>
                          </a:solidFill>
                          <a:effectLst/>
                          <a:latin typeface="NTPreCursive" panose="03000400000000000000" pitchFamily="66" charset="0"/>
                          <a:ea typeface="+mn-ea"/>
                          <a:cs typeface="+mn-cs"/>
                        </a:rPr>
                        <a:t>Inform: Diary</a:t>
                      </a:r>
                      <a:endParaRPr lang="en-GB" sz="1100" kern="1200" dirty="0">
                        <a:solidFill>
                          <a:schemeClr val="dk1"/>
                        </a:solidFill>
                        <a:effectLst/>
                        <a:latin typeface="NTPreCursive" panose="03000400000000000000" pitchFamily="66" charset="0"/>
                        <a:ea typeface="+mn-ea"/>
                        <a:cs typeface="+mn-cs"/>
                      </a:endParaRPr>
                    </a:p>
                    <a:p>
                      <a:pPr algn="ctr">
                        <a:lnSpc>
                          <a:spcPct val="107000"/>
                        </a:lnSpc>
                        <a:spcAft>
                          <a:spcPts val="800"/>
                        </a:spcAft>
                      </a:pPr>
                      <a:endParaRPr lang="en-GB" sz="1100" baseline="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27895"/>
            <a:ext cx="501298" cy="501298"/>
          </a:xfrm>
          <a:prstGeom prst="rect">
            <a:avLst/>
          </a:prstGeom>
        </p:spPr>
      </p:pic>
      <p:pic>
        <p:nvPicPr>
          <p:cNvPr id="6" name="Picture 5">
            <a:extLst>
              <a:ext uri="{FF2B5EF4-FFF2-40B4-BE49-F238E27FC236}">
                <a16:creationId xmlns:a16="http://schemas.microsoft.com/office/drawing/2014/main" id="{AF0E227F-D16D-4704-8F30-1B957F99C8BC}"/>
              </a:ext>
            </a:extLst>
          </p:cNvPr>
          <p:cNvPicPr>
            <a:picLocks noChangeAspect="1"/>
          </p:cNvPicPr>
          <p:nvPr/>
        </p:nvPicPr>
        <p:blipFill>
          <a:blip r:embed="rId3"/>
          <a:stretch>
            <a:fillRect/>
          </a:stretch>
        </p:blipFill>
        <p:spPr>
          <a:xfrm>
            <a:off x="838200" y="283436"/>
            <a:ext cx="869777" cy="780109"/>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596678"/>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2026-2027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455411653"/>
              </p:ext>
            </p:extLst>
          </p:nvPr>
        </p:nvGraphicFramePr>
        <p:xfrm>
          <a:off x="366318" y="728885"/>
          <a:ext cx="11459364" cy="569976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a:t>
                      </a:r>
                      <a:r>
                        <a:rPr lang="en-US" sz="2000" baseline="0" dirty="0">
                          <a:latin typeface="Amatic SC" panose="00000500000000000000" pitchFamily="2" charset="-79"/>
                          <a:cs typeface="Amatic SC" panose="00000500000000000000" pitchFamily="2" charset="-79"/>
                        </a:rPr>
                        <a:t> celebrate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Poetry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r>
                        <a:rPr lang="en-US" sz="1800" b="0" i="1" kern="1200" dirty="0">
                          <a:solidFill>
                            <a:schemeClr val="bg1">
                              <a:lumMod val="50000"/>
                            </a:schemeClr>
                          </a:solidFill>
                          <a:effectLst/>
                          <a:latin typeface="NTPreCursive" panose="03000400000000000000" pitchFamily="66" charset="0"/>
                          <a:ea typeface="+mn-ea"/>
                          <a:cs typeface="+mn-cs"/>
                        </a:rPr>
                        <a:t>Following White Rose </a:t>
                      </a:r>
                      <a:r>
                        <a:rPr lang="en-US" sz="1800" b="0" i="1" kern="1200" dirty="0" err="1">
                          <a:solidFill>
                            <a:schemeClr val="bg1">
                              <a:lumMod val="50000"/>
                            </a:schemeClr>
                          </a:solidFill>
                          <a:effectLst/>
                          <a:latin typeface="NTPreCursive" panose="03000400000000000000" pitchFamily="66" charset="0"/>
                          <a:ea typeface="+mn-ea"/>
                          <a:cs typeface="+mn-cs"/>
                        </a:rPr>
                        <a:t>Maths</a:t>
                      </a:r>
                      <a:endParaRPr lang="en-US" sz="1800" b="0" i="1" kern="1200" dirty="0">
                        <a:solidFill>
                          <a:schemeClr val="bg1">
                            <a:lumMod val="50000"/>
                          </a:schemeClr>
                        </a:solidFill>
                        <a:effectLst/>
                        <a:latin typeface="NTPreCursive" panose="03000400000000000000" pitchFamily="66" charset="0"/>
                        <a:ea typeface="+mn-ea"/>
                        <a:cs typeface="+mn-cs"/>
                      </a:endParaRPr>
                    </a:p>
                    <a:p>
                      <a:pPr algn="ctr"/>
                      <a:endParaRPr lang="en-US" sz="1800" b="0" i="1" kern="1200" dirty="0">
                        <a:solidFill>
                          <a:schemeClr val="bg1">
                            <a:lumMod val="50000"/>
                          </a:schemeClr>
                        </a:solidFill>
                        <a:effectLst/>
                        <a:latin typeface="NTPreCursive" panose="03000400000000000000"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olidFill>
                            <a:srgbClr val="C00000"/>
                          </a:solidFill>
                          <a:latin typeface="Amatic SC" panose="00000500000000000000" pitchFamily="2" charset="-79"/>
                          <a:cs typeface="Amatic SC" panose="00000500000000000000" pitchFamily="2" charset="-79"/>
                        </a:rPr>
                        <a:t>Half term </a:t>
                      </a:r>
                      <a:r>
                        <a:rPr lang="en-US" sz="1600" b="0" dirty="0" err="1">
                          <a:solidFill>
                            <a:srgbClr val="C00000"/>
                          </a:solidFill>
                          <a:latin typeface="Amatic SC" panose="00000500000000000000" pitchFamily="2" charset="-79"/>
                          <a:cs typeface="Amatic SC" panose="00000500000000000000" pitchFamily="2" charset="-79"/>
                        </a:rPr>
                        <a:t>Maths</a:t>
                      </a:r>
                      <a:r>
                        <a:rPr lang="en-US" sz="1600" b="0" dirty="0">
                          <a:solidFill>
                            <a:srgbClr val="C00000"/>
                          </a:solidFill>
                          <a:latin typeface="Amatic SC" panose="00000500000000000000" pitchFamily="2" charset="-79"/>
                          <a:cs typeface="Amatic SC" panose="00000500000000000000" pitchFamily="2" charset="-79"/>
                        </a:rPr>
                        <a:t> assessments will take place in the form of a set challenge</a:t>
                      </a:r>
                    </a:p>
                    <a:p>
                      <a:pPr algn="ctr"/>
                      <a:endParaRPr lang="en-US" sz="1600" b="1" i="1" kern="1200" dirty="0">
                        <a:solidFill>
                          <a:schemeClr val="bg1">
                            <a:lumMod val="50000"/>
                          </a:schemeClr>
                        </a:solidFill>
                        <a:effectLst/>
                        <a:latin typeface="NTPreCursive"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00" dirty="0">
                          <a:latin typeface="NTPreCursive" panose="03000400000000000000" pitchFamily="66" charset="0"/>
                        </a:rPr>
                        <a:t>Developing a </a:t>
                      </a:r>
                      <a:r>
                        <a:rPr lang="en-US" sz="1000" b="1" dirty="0">
                          <a:latin typeface="NTPreCursive" panose="03000400000000000000" pitchFamily="66" charset="0"/>
                        </a:rPr>
                        <a:t>strong grounding in number </a:t>
                      </a:r>
                      <a:r>
                        <a:rPr lang="en-US" sz="1000" dirty="0">
                          <a:latin typeface="NTPreCursive" panose="03000400000000000000" pitchFamily="66" charset="0"/>
                        </a:rPr>
                        <a:t>is essential so that all children develop the necessary </a:t>
                      </a:r>
                      <a:r>
                        <a:rPr lang="en-US" sz="1000" b="1" dirty="0">
                          <a:latin typeface="NTPreCursive" panose="03000400000000000000" pitchFamily="66" charset="0"/>
                        </a:rPr>
                        <a:t>building blocks </a:t>
                      </a:r>
                      <a:r>
                        <a:rPr lang="en-US" sz="1000" dirty="0">
                          <a:latin typeface="NTPreCursive" panose="03000400000000000000" pitchFamily="66" charset="0"/>
                        </a:rPr>
                        <a:t>to excel mathematically. Children should be able to </a:t>
                      </a:r>
                      <a:r>
                        <a:rPr lang="en-US" sz="1000" b="1" dirty="0">
                          <a:latin typeface="NTPreCursive" panose="03000400000000000000" pitchFamily="66" charset="0"/>
                        </a:rPr>
                        <a:t>count confidently</a:t>
                      </a:r>
                      <a:r>
                        <a:rPr lang="en-US" sz="1000" dirty="0">
                          <a:latin typeface="NTPreCursive" panose="03000400000000000000" pitchFamily="66" charset="0"/>
                        </a:rPr>
                        <a:t>, develop a deep understanding of the </a:t>
                      </a:r>
                      <a:r>
                        <a:rPr lang="en-US" sz="1000" b="1" dirty="0">
                          <a:latin typeface="NTPreCursive" panose="03000400000000000000" pitchFamily="66" charset="0"/>
                        </a:rPr>
                        <a:t>numbers to 10</a:t>
                      </a:r>
                      <a:r>
                        <a:rPr lang="en-US" sz="1000" dirty="0">
                          <a:latin typeface="NTPreCursive" panose="03000400000000000000" pitchFamily="66" charset="0"/>
                        </a:rPr>
                        <a:t>, the </a:t>
                      </a:r>
                      <a:r>
                        <a:rPr lang="en-US" sz="1000" b="1" dirty="0">
                          <a:latin typeface="NTPreCursive" panose="03000400000000000000" pitchFamily="66" charset="0"/>
                        </a:rPr>
                        <a:t>relationships between </a:t>
                      </a:r>
                      <a:r>
                        <a:rPr lang="en-US" sz="1000" dirty="0">
                          <a:latin typeface="NTPreCursive" panose="03000400000000000000" pitchFamily="66" charset="0"/>
                        </a:rPr>
                        <a:t>them and the patterns within those numbers. By providing frequent and varied opportunities to build and apply this understanding - such as using </a:t>
                      </a:r>
                      <a:r>
                        <a:rPr lang="en-US" sz="1000" b="1" dirty="0">
                          <a:latin typeface="NTPreCursive" panose="03000400000000000000" pitchFamily="66" charset="0"/>
                        </a:rPr>
                        <a:t>manipulatives,</a:t>
                      </a:r>
                      <a:r>
                        <a:rPr lang="en-US" sz="1000" dirty="0">
                          <a:latin typeface="NTPreCursive" panose="03000400000000000000" pitchFamily="66" charset="0"/>
                        </a:rPr>
                        <a:t> including small pebbles and tens frames for organising counting - children will develop a secure base of knowledge and vocabulary from which </a:t>
                      </a:r>
                      <a:r>
                        <a:rPr lang="en-US" sz="1000" b="1" dirty="0">
                          <a:latin typeface="NTPreCursive" panose="03000400000000000000" pitchFamily="66" charset="0"/>
                        </a:rPr>
                        <a:t>mastery of mathematics </a:t>
                      </a:r>
                      <a:r>
                        <a:rPr lang="en-US" sz="1000" dirty="0">
                          <a:latin typeface="NTPreCursive" panose="03000400000000000000" pitchFamily="66" charset="0"/>
                        </a:rPr>
                        <a:t>is built. In addition, it is important that the curriculum includes </a:t>
                      </a:r>
                      <a:r>
                        <a:rPr lang="en-US" sz="1000" b="1" dirty="0">
                          <a:latin typeface="NTPreCursive" panose="03000400000000000000" pitchFamily="66" charset="0"/>
                        </a:rPr>
                        <a:t>rich opportunities for children to develop their spatial reasoning </a:t>
                      </a:r>
                      <a:r>
                        <a:rPr lang="en-US" sz="1000" dirty="0">
                          <a:latin typeface="NTPreCursive" panose="03000400000000000000" pitchFamily="66" charset="0"/>
                        </a:rPr>
                        <a:t>skills across all areas of mathematics including shape, space and measures. It is important that children </a:t>
                      </a:r>
                      <a:r>
                        <a:rPr lang="en-US" sz="1000" b="1" dirty="0">
                          <a:latin typeface="NTPreCursive" panose="03000400000000000000" pitchFamily="66" charset="0"/>
                        </a:rPr>
                        <a:t>develop positive attitudes and interests in mathematics</a:t>
                      </a:r>
                      <a:r>
                        <a:rPr lang="en-US" sz="1000" dirty="0">
                          <a:latin typeface="NTPreCursive" panose="03000400000000000000" pitchFamily="66" charset="0"/>
                        </a:rPr>
                        <a:t>, look for </a:t>
                      </a:r>
                      <a:r>
                        <a:rPr lang="en-US" sz="1000" b="1" dirty="0">
                          <a:latin typeface="NTPreCursive" panose="03000400000000000000" pitchFamily="66" charset="0"/>
                        </a:rPr>
                        <a:t>patterns and relationships</a:t>
                      </a:r>
                      <a:r>
                        <a:rPr lang="en-US" sz="1000" dirty="0">
                          <a:latin typeface="NTPreCursive" panose="03000400000000000000" pitchFamily="66" charset="0"/>
                        </a:rPr>
                        <a:t>, spot </a:t>
                      </a:r>
                      <a:r>
                        <a:rPr lang="en-US" sz="1000" b="1" dirty="0">
                          <a:latin typeface="NTPreCursive" panose="03000400000000000000" pitchFamily="66" charset="0"/>
                        </a:rPr>
                        <a:t>connections, ‘have a go’</a:t>
                      </a:r>
                      <a:r>
                        <a:rPr lang="en-US" sz="1000" dirty="0">
                          <a:latin typeface="NTPreCursive" panose="03000400000000000000" pitchFamily="66" charset="0"/>
                        </a:rPr>
                        <a:t>, </a:t>
                      </a:r>
                      <a:r>
                        <a:rPr lang="en-US" sz="1000" b="1" dirty="0">
                          <a:latin typeface="NTPreCursive" panose="03000400000000000000" pitchFamily="66" charset="0"/>
                        </a:rPr>
                        <a:t>talk to adults </a:t>
                      </a:r>
                      <a:r>
                        <a:rPr lang="en-US" sz="1000" dirty="0">
                          <a:latin typeface="NTPreCursive" panose="03000400000000000000" pitchFamily="66" charset="0"/>
                        </a:rPr>
                        <a:t>and peers about what they notice and not be afraid to make mistakes.</a:t>
                      </a:r>
                      <a:endParaRPr lang="en-US" sz="1000" dirty="0">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GB" sz="1200" b="1" kern="1200" dirty="0">
                          <a:solidFill>
                            <a:srgbClr val="C00000"/>
                          </a:solidFill>
                          <a:effectLst/>
                          <a:latin typeface="NTPreCursive" panose="03000400000000000000" pitchFamily="66" charset="0"/>
                          <a:ea typeface="+mn-ea"/>
                          <a:cs typeface="+mn-cs"/>
                        </a:rPr>
                        <a:t>Getting To Know You</a:t>
                      </a:r>
                    </a:p>
                    <a:p>
                      <a:pPr algn="ctr"/>
                      <a:r>
                        <a:rPr lang="en-GB" sz="1200" kern="1200" dirty="0">
                          <a:solidFill>
                            <a:srgbClr val="FF0000"/>
                          </a:solidFill>
                          <a:effectLst/>
                          <a:latin typeface="NTPreCursive" panose="03000400000000000000" pitchFamily="66" charset="0"/>
                          <a:ea typeface="+mn-ea"/>
                          <a:cs typeface="+mn-cs"/>
                        </a:rPr>
                        <a:t>Weeks 1,2,3:  </a:t>
                      </a:r>
                      <a:r>
                        <a:rPr lang="en-GB" sz="1200" kern="1200" dirty="0">
                          <a:solidFill>
                            <a:schemeClr val="dk1"/>
                          </a:solidFill>
                          <a:effectLst/>
                          <a:latin typeface="NTPreCursive" panose="03000400000000000000" pitchFamily="66" charset="0"/>
                          <a:ea typeface="+mn-ea"/>
                          <a:cs typeface="+mn-cs"/>
                        </a:rPr>
                        <a:t>Baseline Assessments</a:t>
                      </a:r>
                    </a:p>
                    <a:p>
                      <a:pPr algn="ctr"/>
                      <a:r>
                        <a:rPr lang="en-GB" sz="1200" b="1" kern="1200" dirty="0">
                          <a:solidFill>
                            <a:srgbClr val="C00000"/>
                          </a:solidFill>
                          <a:effectLst/>
                          <a:latin typeface="NTPreCursive" panose="03000400000000000000" pitchFamily="66" charset="0"/>
                          <a:ea typeface="+mn-ea"/>
                          <a:cs typeface="+mn-cs"/>
                        </a:rPr>
                        <a:t>Just Like me</a:t>
                      </a:r>
                    </a:p>
                    <a:p>
                      <a:pPr algn="ctr"/>
                      <a:r>
                        <a:rPr lang="en-GB" sz="1200" kern="1200" dirty="0">
                          <a:solidFill>
                            <a:srgbClr val="FF0000"/>
                          </a:solidFill>
                          <a:effectLst/>
                          <a:latin typeface="NTPreCursive" panose="03000400000000000000" pitchFamily="66" charset="0"/>
                          <a:ea typeface="+mn-ea"/>
                          <a:cs typeface="+mn-cs"/>
                        </a:rPr>
                        <a:t>Week 4: </a:t>
                      </a:r>
                      <a:r>
                        <a:rPr lang="en-GB" sz="1200" kern="1200" dirty="0">
                          <a:solidFill>
                            <a:schemeClr val="dk1"/>
                          </a:solidFill>
                          <a:effectLst/>
                          <a:latin typeface="NTPreCursive" panose="03000400000000000000" pitchFamily="66" charset="0"/>
                          <a:ea typeface="+mn-ea"/>
                          <a:cs typeface="+mn-cs"/>
                        </a:rPr>
                        <a:t>Matching and Sorting</a:t>
                      </a:r>
                    </a:p>
                    <a:p>
                      <a:pPr algn="ctr"/>
                      <a:r>
                        <a:rPr lang="en-GB" sz="1200" kern="1200" dirty="0">
                          <a:solidFill>
                            <a:srgbClr val="FF0000"/>
                          </a:solidFill>
                          <a:effectLst/>
                          <a:latin typeface="NTPreCursive" panose="03000400000000000000" pitchFamily="66" charset="0"/>
                          <a:ea typeface="+mn-ea"/>
                          <a:cs typeface="+mn-cs"/>
                        </a:rPr>
                        <a:t>Week 5 : </a:t>
                      </a:r>
                      <a:r>
                        <a:rPr lang="en-GB" sz="1200" kern="1200" dirty="0">
                          <a:solidFill>
                            <a:schemeClr val="dk1"/>
                          </a:solidFill>
                          <a:effectLst/>
                          <a:latin typeface="NTPreCursive" panose="03000400000000000000" pitchFamily="66" charset="0"/>
                          <a:ea typeface="+mn-ea"/>
                          <a:cs typeface="+mn-cs"/>
                        </a:rPr>
                        <a:t>Comparing - SSM</a:t>
                      </a:r>
                    </a:p>
                    <a:p>
                      <a:pPr algn="ctr"/>
                      <a:r>
                        <a:rPr lang="en-GB" sz="1200" kern="1200" dirty="0">
                          <a:solidFill>
                            <a:srgbClr val="FF0000"/>
                          </a:solidFill>
                          <a:effectLst/>
                          <a:latin typeface="NTPreCursive" panose="03000400000000000000" pitchFamily="66" charset="0"/>
                          <a:ea typeface="+mn-ea"/>
                          <a:cs typeface="+mn-cs"/>
                        </a:rPr>
                        <a:t>Week 6: </a:t>
                      </a:r>
                      <a:r>
                        <a:rPr lang="en-GB" sz="1200" kern="1200" dirty="0">
                          <a:solidFill>
                            <a:schemeClr val="dk1"/>
                          </a:solidFill>
                          <a:effectLst/>
                          <a:latin typeface="NTPreCursive" panose="03000400000000000000" pitchFamily="66" charset="0"/>
                          <a:ea typeface="+mn-ea"/>
                          <a:cs typeface="+mn-cs"/>
                        </a:rPr>
                        <a:t>Exploring Patterns</a:t>
                      </a:r>
                    </a:p>
                    <a:p>
                      <a:pPr algn="ctr"/>
                      <a:r>
                        <a:rPr lang="en-GB" sz="1200" b="1" kern="1200" dirty="0">
                          <a:solidFill>
                            <a:srgbClr val="C00000"/>
                          </a:solidFill>
                          <a:effectLst/>
                          <a:latin typeface="NTPreCursive" panose="03000400000000000000" pitchFamily="66" charset="0"/>
                          <a:ea typeface="+mn-ea"/>
                          <a:cs typeface="+mn-cs"/>
                        </a:rPr>
                        <a:t>It’s Me 1,2,3</a:t>
                      </a:r>
                    </a:p>
                    <a:p>
                      <a:pPr algn="ctr"/>
                      <a:r>
                        <a:rPr lang="en-GB" sz="1200" kern="1200" dirty="0">
                          <a:solidFill>
                            <a:srgbClr val="FF0000"/>
                          </a:solidFill>
                          <a:effectLst/>
                          <a:latin typeface="NTPreCursive" panose="03000400000000000000" pitchFamily="66" charset="0"/>
                          <a:ea typeface="+mn-ea"/>
                          <a:cs typeface="+mn-cs"/>
                        </a:rPr>
                        <a:t>Week: 7: </a:t>
                      </a:r>
                      <a:r>
                        <a:rPr lang="en-GB" sz="1200" kern="1200" dirty="0">
                          <a:solidFill>
                            <a:schemeClr val="dk1"/>
                          </a:solidFill>
                          <a:effectLst/>
                          <a:latin typeface="NTPreCursive" panose="03000400000000000000" pitchFamily="66" charset="0"/>
                          <a:ea typeface="+mn-ea"/>
                          <a:cs typeface="+mn-cs"/>
                        </a:rPr>
                        <a:t>Representing 1,2,3</a:t>
                      </a:r>
                    </a:p>
                    <a:p>
                      <a:pPr algn="ctr"/>
                      <a:r>
                        <a:rPr lang="en-GB" sz="1200" kern="1200" dirty="0">
                          <a:solidFill>
                            <a:srgbClr val="FF0000"/>
                          </a:solidFill>
                          <a:effectLst/>
                          <a:latin typeface="NTPreCursive" panose="03000400000000000000" pitchFamily="66" charset="0"/>
                          <a:ea typeface="+mn-ea"/>
                          <a:cs typeface="+mn-cs"/>
                        </a:rPr>
                        <a:t>Week 8: </a:t>
                      </a:r>
                      <a:r>
                        <a:rPr lang="en-GB" sz="1200" kern="1200" dirty="0">
                          <a:solidFill>
                            <a:schemeClr val="dk1"/>
                          </a:solidFill>
                          <a:effectLst/>
                          <a:latin typeface="NTPreCursive" panose="03000400000000000000" pitchFamily="66" charset="0"/>
                          <a:ea typeface="+mn-ea"/>
                          <a:cs typeface="+mn-cs"/>
                        </a:rPr>
                        <a:t>Composition of 1,2,3</a:t>
                      </a:r>
                    </a:p>
                    <a:p>
                      <a:pPr algn="ctr"/>
                      <a:r>
                        <a:rPr lang="en-GB" sz="1200" kern="1200" dirty="0">
                          <a:solidFill>
                            <a:srgbClr val="FF0000"/>
                          </a:solidFill>
                          <a:effectLst/>
                          <a:latin typeface="NTPreCursive" panose="03000400000000000000" pitchFamily="66" charset="0"/>
                          <a:ea typeface="+mn-ea"/>
                          <a:cs typeface="+mn-cs"/>
                        </a:rPr>
                        <a:t>Week 9: </a:t>
                      </a:r>
                      <a:r>
                        <a:rPr lang="en-GB" sz="1200" kern="1200" dirty="0">
                          <a:solidFill>
                            <a:schemeClr val="dk1"/>
                          </a:solidFill>
                          <a:effectLst/>
                          <a:latin typeface="NTPreCursive" panose="03000400000000000000" pitchFamily="66" charset="0"/>
                          <a:ea typeface="+mn-ea"/>
                          <a:cs typeface="+mn-cs"/>
                        </a:rPr>
                        <a:t>Circles and Triangles/Positional Language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C00000"/>
                          </a:solidFill>
                          <a:effectLst/>
                          <a:latin typeface="NTPreCursive" panose="03000400000000000000" pitchFamily="66" charset="0"/>
                          <a:ea typeface="+mn-ea"/>
                          <a:cs typeface="+mn-cs"/>
                        </a:rPr>
                        <a:t>Light &amp; Dark</a:t>
                      </a:r>
                    </a:p>
                    <a:p>
                      <a:pPr algn="ctr"/>
                      <a:r>
                        <a:rPr lang="en-GB" sz="1200" kern="1200" dirty="0">
                          <a:solidFill>
                            <a:srgbClr val="FF0000"/>
                          </a:solidFill>
                          <a:effectLst/>
                          <a:latin typeface="NTPreCursive" panose="03000400000000000000" pitchFamily="66" charset="0"/>
                          <a:ea typeface="+mn-ea"/>
                          <a:cs typeface="+mn-cs"/>
                        </a:rPr>
                        <a:t>Week 10: </a:t>
                      </a:r>
                      <a:r>
                        <a:rPr lang="en-GB" sz="1200" kern="1200" dirty="0">
                          <a:solidFill>
                            <a:schemeClr val="dk1"/>
                          </a:solidFill>
                          <a:effectLst/>
                          <a:latin typeface="NTPreCursive" panose="03000400000000000000" pitchFamily="66" charset="0"/>
                          <a:ea typeface="+mn-ea"/>
                          <a:cs typeface="+mn-cs"/>
                        </a:rPr>
                        <a:t>representing Numbers to 5</a:t>
                      </a:r>
                    </a:p>
                    <a:p>
                      <a:pPr algn="ctr"/>
                      <a:r>
                        <a:rPr lang="en-GB" sz="1200" kern="1200" dirty="0">
                          <a:solidFill>
                            <a:srgbClr val="FF0000"/>
                          </a:solidFill>
                          <a:effectLst/>
                          <a:latin typeface="NTPreCursive" panose="03000400000000000000" pitchFamily="66" charset="0"/>
                          <a:ea typeface="+mn-ea"/>
                          <a:cs typeface="+mn-cs"/>
                        </a:rPr>
                        <a:t>Week 11: </a:t>
                      </a:r>
                      <a:r>
                        <a:rPr lang="en-GB" sz="1200" kern="1200" dirty="0">
                          <a:solidFill>
                            <a:schemeClr val="dk1"/>
                          </a:solidFill>
                          <a:effectLst/>
                          <a:latin typeface="NTPreCursive" panose="03000400000000000000" pitchFamily="66" charset="0"/>
                          <a:ea typeface="+mn-ea"/>
                          <a:cs typeface="+mn-cs"/>
                        </a:rPr>
                        <a:t>Comparing within 3 (see Alive in 5 wk1)</a:t>
                      </a:r>
                    </a:p>
                    <a:p>
                      <a:pPr algn="ctr"/>
                      <a:r>
                        <a:rPr lang="en-GB" sz="1200" kern="1200" dirty="0">
                          <a:solidFill>
                            <a:srgbClr val="FF0000"/>
                          </a:solidFill>
                          <a:effectLst/>
                          <a:latin typeface="NTPreCursive" panose="03000400000000000000" pitchFamily="66" charset="0"/>
                          <a:ea typeface="+mn-ea"/>
                          <a:cs typeface="+mn-cs"/>
                        </a:rPr>
                        <a:t>Week 12: </a:t>
                      </a:r>
                      <a:r>
                        <a:rPr lang="en-GB" sz="1200" kern="1200" dirty="0">
                          <a:solidFill>
                            <a:schemeClr val="dk1"/>
                          </a:solidFill>
                          <a:effectLst/>
                          <a:latin typeface="NTPreCursive" panose="03000400000000000000" pitchFamily="66" charset="0"/>
                          <a:ea typeface="+mn-ea"/>
                          <a:cs typeface="+mn-cs"/>
                        </a:rPr>
                        <a:t>Shapes with 4 sides/Time</a:t>
                      </a:r>
                    </a:p>
                    <a:p>
                      <a:pPr algn="ctr"/>
                      <a:r>
                        <a:rPr lang="en-GB" sz="1200" b="1" kern="1200" dirty="0">
                          <a:solidFill>
                            <a:srgbClr val="C00000"/>
                          </a:solidFill>
                          <a:effectLst/>
                          <a:latin typeface="NTPreCursive" panose="03000400000000000000" pitchFamily="66" charset="0"/>
                          <a:ea typeface="+mn-ea"/>
                          <a:cs typeface="+mn-cs"/>
                        </a:rPr>
                        <a:t>Consolidation and Assess</a:t>
                      </a:r>
                      <a:endParaRPr lang="en-GB" sz="1200" b="0" kern="1200" dirty="0">
                        <a:solidFill>
                          <a:schemeClr val="tx1"/>
                        </a:solidFill>
                        <a:effectLst/>
                        <a:latin typeface="NTPreCursive" panose="03000400000000000000" pitchFamily="66" charset="0"/>
                        <a:ea typeface="+mn-ea"/>
                        <a:cs typeface="+mn-cs"/>
                      </a:endParaRPr>
                    </a:p>
                    <a:p>
                      <a:pPr algn="ctr"/>
                      <a:r>
                        <a:rPr lang="en-GB" sz="1200" b="0" kern="1200" dirty="0">
                          <a:solidFill>
                            <a:srgbClr val="FF0000"/>
                          </a:solidFill>
                          <a:effectLst/>
                          <a:latin typeface="NTPreCursive" panose="03000400000000000000" pitchFamily="66" charset="0"/>
                          <a:ea typeface="+mn-ea"/>
                          <a:cs typeface="+mn-cs"/>
                        </a:rPr>
                        <a:t>Weeks 13 &amp; 14</a:t>
                      </a:r>
                      <a:r>
                        <a:rPr lang="en-GB" sz="1200" b="0" kern="1200" dirty="0">
                          <a:solidFill>
                            <a:schemeClr val="tx1"/>
                          </a:solidFill>
                          <a:effectLst/>
                          <a:latin typeface="NTPreCursive" panose="03000400000000000000" pitchFamily="66" charset="0"/>
                          <a:ea typeface="+mn-ea"/>
                          <a:cs typeface="+mn-cs"/>
                        </a:rPr>
                        <a:t>: End of term assessments</a:t>
                      </a:r>
                      <a:endParaRPr lang="en-GB" sz="1200" b="0" dirty="0">
                        <a:solidFill>
                          <a:schemeClr val="tx1"/>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kern="1200" dirty="0">
                          <a:solidFill>
                            <a:srgbClr val="C00000"/>
                          </a:solidFill>
                          <a:effectLst/>
                          <a:latin typeface="NTPreCursive" panose="03000400000000000000" pitchFamily="66" charset="0"/>
                          <a:ea typeface="+mn-ea"/>
                          <a:cs typeface="+mn-cs"/>
                        </a:rPr>
                        <a:t> </a:t>
                      </a:r>
                      <a:r>
                        <a:rPr lang="en-GB" sz="1200" b="1" kern="1200" dirty="0">
                          <a:solidFill>
                            <a:srgbClr val="C00000"/>
                          </a:solidFill>
                          <a:effectLst/>
                          <a:latin typeface="NTPreCursive" panose="03000400000000000000" pitchFamily="66" charset="0"/>
                          <a:ea typeface="+mn-ea"/>
                          <a:cs typeface="+mn-cs"/>
                        </a:rPr>
                        <a:t>Alive in 5/1</a:t>
                      </a:r>
                    </a:p>
                    <a:p>
                      <a:pPr algn="ctr"/>
                      <a:r>
                        <a:rPr lang="en-GB" sz="1200" kern="1200" dirty="0">
                          <a:solidFill>
                            <a:srgbClr val="FF0000"/>
                          </a:solidFill>
                          <a:effectLst/>
                          <a:latin typeface="NTPreCursive" panose="03000400000000000000" pitchFamily="66" charset="0"/>
                          <a:ea typeface="+mn-ea"/>
                          <a:cs typeface="+mn-cs"/>
                        </a:rPr>
                        <a:t>Week1: </a:t>
                      </a:r>
                      <a:r>
                        <a:rPr lang="en-GB" sz="1200" kern="1200" dirty="0">
                          <a:solidFill>
                            <a:schemeClr val="dk1"/>
                          </a:solidFill>
                          <a:effectLst/>
                          <a:latin typeface="NTPreCursive" panose="03000400000000000000" pitchFamily="66" charset="0"/>
                          <a:ea typeface="+mn-ea"/>
                          <a:cs typeface="+mn-cs"/>
                        </a:rPr>
                        <a:t>Introduce 0 Compare numbers to 3 - consolidation</a:t>
                      </a:r>
                    </a:p>
                    <a:p>
                      <a:pPr algn="ctr"/>
                      <a:r>
                        <a:rPr lang="en-GB" sz="1200" kern="1200" dirty="0">
                          <a:solidFill>
                            <a:srgbClr val="FF0000"/>
                          </a:solidFill>
                          <a:effectLst/>
                          <a:latin typeface="NTPreCursive" panose="03000400000000000000" pitchFamily="66" charset="0"/>
                          <a:ea typeface="+mn-ea"/>
                          <a:cs typeface="+mn-cs"/>
                        </a:rPr>
                        <a:t>Week 2: </a:t>
                      </a:r>
                      <a:r>
                        <a:rPr lang="en-GB" sz="1200" kern="1200" dirty="0">
                          <a:solidFill>
                            <a:schemeClr val="dk1"/>
                          </a:solidFill>
                          <a:effectLst/>
                          <a:latin typeface="NTPreCursive" panose="03000400000000000000" pitchFamily="66" charset="0"/>
                          <a:ea typeface="+mn-ea"/>
                          <a:cs typeface="+mn-cs"/>
                        </a:rPr>
                        <a:t>Comparing, representing and composition of 3</a:t>
                      </a:r>
                    </a:p>
                    <a:p>
                      <a:pPr algn="ctr"/>
                      <a:r>
                        <a:rPr lang="en-GB" sz="1200" kern="1200" dirty="0">
                          <a:solidFill>
                            <a:srgbClr val="FF0000"/>
                          </a:solidFill>
                          <a:effectLst/>
                          <a:latin typeface="NTPreCursive" panose="03000400000000000000" pitchFamily="66" charset="0"/>
                          <a:ea typeface="+mn-ea"/>
                          <a:cs typeface="+mn-cs"/>
                        </a:rPr>
                        <a:t>Week 3: </a:t>
                      </a:r>
                      <a:r>
                        <a:rPr lang="en-GB" sz="1200" kern="1200" dirty="0">
                          <a:solidFill>
                            <a:schemeClr val="dk1"/>
                          </a:solidFill>
                          <a:effectLst/>
                          <a:latin typeface="NTPreCursive" panose="03000400000000000000" pitchFamily="66" charset="0"/>
                          <a:ea typeface="+mn-ea"/>
                          <a:cs typeface="+mn-cs"/>
                        </a:rPr>
                        <a:t>Comparing mass/capacity/length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C00000"/>
                          </a:solidFill>
                          <a:effectLst/>
                          <a:latin typeface="NTPreCursive" panose="03000400000000000000" pitchFamily="66" charset="0"/>
                          <a:ea typeface="+mn-ea"/>
                          <a:cs typeface="+mn-cs"/>
                        </a:rPr>
                        <a:t>Growing</a:t>
                      </a:r>
                    </a:p>
                    <a:p>
                      <a:pPr algn="ctr"/>
                      <a:r>
                        <a:rPr lang="en-GB" sz="1200" kern="1200" dirty="0">
                          <a:solidFill>
                            <a:srgbClr val="FF0000"/>
                          </a:solidFill>
                          <a:effectLst/>
                          <a:latin typeface="NTPreCursive" panose="03000400000000000000" pitchFamily="66" charset="0"/>
                          <a:ea typeface="+mn-ea"/>
                          <a:cs typeface="+mn-cs"/>
                        </a:rPr>
                        <a:t>Week4: </a:t>
                      </a:r>
                      <a:r>
                        <a:rPr lang="en-GB" sz="1200" kern="1200" dirty="0">
                          <a:solidFill>
                            <a:schemeClr val="dk1"/>
                          </a:solidFill>
                          <a:effectLst/>
                          <a:latin typeface="NTPreCursive" panose="03000400000000000000" pitchFamily="66" charset="0"/>
                          <a:ea typeface="+mn-ea"/>
                          <a:cs typeface="+mn-cs"/>
                        </a:rPr>
                        <a:t>Subitising and Introduction of number 4</a:t>
                      </a:r>
                    </a:p>
                    <a:p>
                      <a:pPr algn="ctr"/>
                      <a:r>
                        <a:rPr lang="en-GB" sz="1200" kern="1200" dirty="0">
                          <a:solidFill>
                            <a:srgbClr val="FF0000"/>
                          </a:solidFill>
                          <a:effectLst/>
                          <a:latin typeface="NTPreCursive" panose="03000400000000000000" pitchFamily="66" charset="0"/>
                          <a:ea typeface="+mn-ea"/>
                          <a:cs typeface="+mn-cs"/>
                        </a:rPr>
                        <a:t>Week 5: </a:t>
                      </a:r>
                      <a:r>
                        <a:rPr lang="en-GB" sz="1200" kern="1200" dirty="0">
                          <a:solidFill>
                            <a:schemeClr val="dk1"/>
                          </a:solidFill>
                          <a:effectLst/>
                          <a:latin typeface="NTPreCursive" panose="03000400000000000000" pitchFamily="66" charset="0"/>
                          <a:ea typeface="+mn-ea"/>
                          <a:cs typeface="+mn-cs"/>
                        </a:rPr>
                        <a:t>One More/One Less</a:t>
                      </a:r>
                    </a:p>
                    <a:p>
                      <a:pPr algn="ctr"/>
                      <a:r>
                        <a:rPr lang="en-GB" sz="1200" kern="1200" dirty="0">
                          <a:solidFill>
                            <a:srgbClr val="FF0000"/>
                          </a:solidFill>
                          <a:effectLst/>
                          <a:latin typeface="NTPreCursive" panose="03000400000000000000" pitchFamily="66" charset="0"/>
                          <a:ea typeface="+mn-ea"/>
                          <a:cs typeface="+mn-cs"/>
                        </a:rPr>
                        <a:t>Week 6: </a:t>
                      </a:r>
                      <a:r>
                        <a:rPr lang="en-GB" sz="1200" kern="1200" dirty="0">
                          <a:solidFill>
                            <a:schemeClr val="dk1"/>
                          </a:solidFill>
                          <a:effectLst/>
                          <a:latin typeface="NTPreCursive" panose="03000400000000000000" pitchFamily="66" charset="0"/>
                          <a:ea typeface="+mn-ea"/>
                          <a:cs typeface="+mn-cs"/>
                        </a:rPr>
                        <a:t>Time</a:t>
                      </a:r>
                    </a:p>
                    <a:p>
                      <a:pPr algn="ctr"/>
                      <a:r>
                        <a:rPr lang="en-GB" sz="1200" b="1" kern="1200" dirty="0">
                          <a:solidFill>
                            <a:srgbClr val="C00000"/>
                          </a:solidFill>
                          <a:effectLst/>
                          <a:latin typeface="NTPreCursive" panose="03000400000000000000" pitchFamily="66" charset="0"/>
                          <a:ea typeface="+mn-ea"/>
                          <a:cs typeface="+mn-cs"/>
                        </a:rPr>
                        <a:t>Building</a:t>
                      </a:r>
                    </a:p>
                    <a:p>
                      <a:pPr algn="ctr"/>
                      <a:r>
                        <a:rPr lang="en-GB" sz="1200" kern="1200" dirty="0">
                          <a:solidFill>
                            <a:srgbClr val="FF0000"/>
                          </a:solidFill>
                          <a:effectLst/>
                          <a:latin typeface="NTPreCursive" panose="03000400000000000000" pitchFamily="66" charset="0"/>
                          <a:ea typeface="+mn-ea"/>
                          <a:cs typeface="+mn-cs"/>
                        </a:rPr>
                        <a:t>Week 7: </a:t>
                      </a:r>
                      <a:r>
                        <a:rPr lang="en-GB" sz="1200" kern="1200" dirty="0">
                          <a:solidFill>
                            <a:schemeClr val="dk1"/>
                          </a:solidFill>
                          <a:effectLst/>
                          <a:latin typeface="NTPreCursive" panose="03000400000000000000" pitchFamily="66" charset="0"/>
                          <a:ea typeface="+mn-ea"/>
                          <a:cs typeface="+mn-cs"/>
                        </a:rPr>
                        <a:t>Introduce number 5 and Comparing quantities to 5.</a:t>
                      </a:r>
                    </a:p>
                    <a:p>
                      <a:pPr algn="ctr"/>
                      <a:r>
                        <a:rPr lang="en-GB" sz="1200" kern="1200" dirty="0">
                          <a:solidFill>
                            <a:srgbClr val="FF0000"/>
                          </a:solidFill>
                          <a:effectLst/>
                          <a:latin typeface="NTPreCursive" panose="03000400000000000000" pitchFamily="66" charset="0"/>
                          <a:ea typeface="+mn-ea"/>
                          <a:cs typeface="+mn-cs"/>
                        </a:rPr>
                        <a:t>Week 8: </a:t>
                      </a:r>
                      <a:r>
                        <a:rPr lang="en-GB" sz="1200" kern="1200" dirty="0">
                          <a:solidFill>
                            <a:schemeClr val="dk1"/>
                          </a:solidFill>
                          <a:effectLst/>
                          <a:latin typeface="NTPreCursive" panose="03000400000000000000" pitchFamily="66" charset="0"/>
                          <a:ea typeface="+mn-ea"/>
                          <a:cs typeface="+mn-cs"/>
                        </a:rPr>
                        <a:t>Number Bonds to 3</a:t>
                      </a:r>
                    </a:p>
                    <a:p>
                      <a:pPr algn="ctr"/>
                      <a:r>
                        <a:rPr lang="en-GB" sz="1200" kern="1200" dirty="0">
                          <a:solidFill>
                            <a:srgbClr val="FF0000"/>
                          </a:solidFill>
                          <a:effectLst/>
                          <a:latin typeface="NTPreCursive" panose="03000400000000000000" pitchFamily="66" charset="0"/>
                          <a:ea typeface="+mn-ea"/>
                          <a:cs typeface="+mn-cs"/>
                        </a:rPr>
                        <a:t>Week 9: </a:t>
                      </a:r>
                      <a:r>
                        <a:rPr lang="en-GB" sz="1200" kern="1200" dirty="0">
                          <a:solidFill>
                            <a:schemeClr val="dk1"/>
                          </a:solidFill>
                          <a:effectLst/>
                          <a:latin typeface="NTPreCursive" panose="03000400000000000000" pitchFamily="66" charset="0"/>
                          <a:ea typeface="+mn-ea"/>
                          <a:cs typeface="+mn-cs"/>
                        </a:rPr>
                        <a:t>Shape and Pattern</a:t>
                      </a:r>
                    </a:p>
                    <a:p>
                      <a:pPr algn="ctr"/>
                      <a:r>
                        <a:rPr lang="en-GB" sz="1200" kern="1200" dirty="0">
                          <a:solidFill>
                            <a:srgbClr val="FF0000"/>
                          </a:solidFill>
                          <a:effectLst/>
                          <a:latin typeface="NTPreCursive" panose="03000400000000000000" pitchFamily="66" charset="0"/>
                          <a:ea typeface="+mn-ea"/>
                          <a:cs typeface="+mn-cs"/>
                        </a:rPr>
                        <a:t>Week 10: </a:t>
                      </a:r>
                      <a:r>
                        <a:rPr lang="en-GB" sz="1200" kern="1200" dirty="0">
                          <a:solidFill>
                            <a:schemeClr val="dk1"/>
                          </a:solidFill>
                          <a:effectLst/>
                          <a:latin typeface="NTPreCursive" panose="03000400000000000000" pitchFamily="66" charset="0"/>
                          <a:ea typeface="+mn-ea"/>
                          <a:cs typeface="+mn-cs"/>
                        </a:rPr>
                        <a:t>Positional and Directional Language</a:t>
                      </a:r>
                    </a:p>
                    <a:p>
                      <a:pPr algn="ctr"/>
                      <a:r>
                        <a:rPr lang="en-GB" sz="1200" b="1" kern="1200" dirty="0">
                          <a:solidFill>
                            <a:srgbClr val="C00000"/>
                          </a:solidFill>
                          <a:effectLst/>
                          <a:latin typeface="NTPreCursive" panose="03000400000000000000" pitchFamily="66" charset="0"/>
                          <a:ea typeface="+mn-ea"/>
                          <a:cs typeface="+mn-cs"/>
                        </a:rPr>
                        <a:t>Consolidate &amp; Assess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kern="1200" dirty="0">
                          <a:solidFill>
                            <a:srgbClr val="FF0000"/>
                          </a:solidFill>
                          <a:effectLst/>
                          <a:latin typeface="NTPreCursive" panose="03000400000000000000" pitchFamily="66" charset="0"/>
                          <a:ea typeface="+mn-ea"/>
                          <a:cs typeface="+mn-cs"/>
                        </a:rPr>
                        <a:t>Week 11 &amp; 12: </a:t>
                      </a:r>
                      <a:r>
                        <a:rPr lang="en-GB" sz="1200" kern="1200" dirty="0">
                          <a:solidFill>
                            <a:schemeClr val="dk1"/>
                          </a:solidFill>
                          <a:effectLst/>
                          <a:latin typeface="NTPreCursive" panose="03000400000000000000" pitchFamily="66" charset="0"/>
                          <a:ea typeface="+mn-ea"/>
                          <a:cs typeface="+mn-cs"/>
                        </a:rPr>
                        <a:t>End of term assessments</a:t>
                      </a:r>
                    </a:p>
                    <a:p>
                      <a:pPr algn="ctr"/>
                      <a:endParaRPr lang="en-GB" sz="1200" kern="1200" dirty="0">
                        <a:solidFill>
                          <a:schemeClr val="dk1"/>
                        </a:solidFill>
                        <a:effectLst/>
                        <a:latin typeface="NTPreCursive" panose="03000400000000000000" pitchFamily="66" charset="0"/>
                        <a:ea typeface="+mn-ea"/>
                        <a:cs typeface="+mn-cs"/>
                      </a:endParaRPr>
                    </a:p>
                    <a:p>
                      <a:pPr algn="ctr"/>
                      <a:endParaRPr lang="en-GB" sz="1200" b="1" dirty="0">
                        <a:solidFill>
                          <a:schemeClr val="bg1">
                            <a:lumMod val="50000"/>
                          </a:schemeClr>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15000"/>
                        </a:lnSpc>
                        <a:spcAft>
                          <a:spcPts val="0"/>
                        </a:spcAft>
                      </a:pPr>
                      <a:endParaRPr lang="en-GB" sz="1000" dirty="0">
                        <a:effectLst/>
                        <a:latin typeface="NTPreCursive" panose="0300040000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200" b="1" kern="1200" dirty="0">
                          <a:solidFill>
                            <a:srgbClr val="C00000"/>
                          </a:solidFill>
                          <a:effectLst/>
                          <a:latin typeface="NTPreCursive" panose="03000400000000000000" pitchFamily="66" charset="0"/>
                          <a:ea typeface="+mn-ea"/>
                          <a:cs typeface="+mn-cs"/>
                        </a:rPr>
                        <a:t>To 10 and Beyond</a:t>
                      </a:r>
                    </a:p>
                    <a:p>
                      <a:pPr algn="ctr"/>
                      <a:r>
                        <a:rPr lang="en-GB" sz="1200" kern="1200" dirty="0">
                          <a:solidFill>
                            <a:srgbClr val="FF0000"/>
                          </a:solidFill>
                          <a:effectLst/>
                          <a:latin typeface="NTPreCursive" panose="03000400000000000000" pitchFamily="66" charset="0"/>
                          <a:ea typeface="+mn-ea"/>
                          <a:cs typeface="+mn-cs"/>
                        </a:rPr>
                        <a:t>Week 1: </a:t>
                      </a:r>
                      <a:r>
                        <a:rPr lang="en-GB" sz="1200" kern="1200" dirty="0">
                          <a:solidFill>
                            <a:schemeClr val="dk1"/>
                          </a:solidFill>
                          <a:effectLst/>
                          <a:latin typeface="NTPreCursive" panose="03000400000000000000" pitchFamily="66" charset="0"/>
                          <a:ea typeface="+mn-ea"/>
                          <a:cs typeface="+mn-cs"/>
                        </a:rPr>
                        <a:t>Counting Forwards and backwards to 5 and beyond</a:t>
                      </a:r>
                    </a:p>
                    <a:p>
                      <a:pPr algn="ctr"/>
                      <a:r>
                        <a:rPr lang="en-GB" sz="1200" kern="1200" dirty="0">
                          <a:solidFill>
                            <a:srgbClr val="FF0000"/>
                          </a:solidFill>
                          <a:effectLst/>
                          <a:latin typeface="NTPreCursive" panose="03000400000000000000" pitchFamily="66" charset="0"/>
                          <a:ea typeface="+mn-ea"/>
                          <a:cs typeface="+mn-cs"/>
                        </a:rPr>
                        <a:t>Week2: </a:t>
                      </a:r>
                      <a:r>
                        <a:rPr lang="en-GB" sz="1200" kern="1200" dirty="0">
                          <a:solidFill>
                            <a:schemeClr val="dk1"/>
                          </a:solidFill>
                          <a:effectLst/>
                          <a:latin typeface="NTPreCursive" panose="03000400000000000000" pitchFamily="66" charset="0"/>
                          <a:ea typeface="+mn-ea"/>
                          <a:cs typeface="+mn-cs"/>
                        </a:rPr>
                        <a:t>Measuring Time - Days</a:t>
                      </a:r>
                    </a:p>
                    <a:p>
                      <a:pPr algn="ctr"/>
                      <a:r>
                        <a:rPr lang="en-GB" sz="1200" kern="1200" dirty="0">
                          <a:solidFill>
                            <a:srgbClr val="FF0000"/>
                          </a:solidFill>
                          <a:effectLst/>
                          <a:latin typeface="NTPreCursive" panose="03000400000000000000" pitchFamily="66" charset="0"/>
                          <a:ea typeface="+mn-ea"/>
                          <a:cs typeface="+mn-cs"/>
                        </a:rPr>
                        <a:t>Week 3: </a:t>
                      </a:r>
                      <a:r>
                        <a:rPr lang="en-GB" sz="1200" kern="1200" dirty="0">
                          <a:solidFill>
                            <a:schemeClr val="dk1"/>
                          </a:solidFill>
                          <a:effectLst/>
                          <a:latin typeface="NTPreCursive" panose="03000400000000000000" pitchFamily="66" charset="0"/>
                          <a:ea typeface="+mn-ea"/>
                          <a:cs typeface="+mn-cs"/>
                        </a:rPr>
                        <a:t>Prepositional language /spatial awareness</a:t>
                      </a:r>
                    </a:p>
                    <a:p>
                      <a:pPr algn="ctr"/>
                      <a:r>
                        <a:rPr lang="en-GB" sz="1200" b="1" kern="1200" dirty="0">
                          <a:solidFill>
                            <a:srgbClr val="C00000"/>
                          </a:solidFill>
                          <a:effectLst/>
                          <a:latin typeface="NTPreCursive" panose="03000400000000000000" pitchFamily="66" charset="0"/>
                          <a:ea typeface="+mn-ea"/>
                          <a:cs typeface="+mn-cs"/>
                        </a:rPr>
                        <a:t>First Then Now</a:t>
                      </a:r>
                    </a:p>
                    <a:p>
                      <a:pPr algn="ctr"/>
                      <a:r>
                        <a:rPr lang="en-GB" sz="1200" kern="1200" dirty="0">
                          <a:solidFill>
                            <a:srgbClr val="FF0000"/>
                          </a:solidFill>
                          <a:effectLst/>
                          <a:latin typeface="NTPreCursive" panose="03000400000000000000" pitchFamily="66" charset="0"/>
                          <a:ea typeface="+mn-ea"/>
                          <a:cs typeface="+mn-cs"/>
                        </a:rPr>
                        <a:t>Week 4: </a:t>
                      </a:r>
                      <a:r>
                        <a:rPr lang="en-GB" sz="1200" kern="1200" dirty="0">
                          <a:solidFill>
                            <a:schemeClr val="dk1"/>
                          </a:solidFill>
                          <a:effectLst/>
                          <a:latin typeface="NTPreCursive" panose="03000400000000000000" pitchFamily="66" charset="0"/>
                          <a:ea typeface="+mn-ea"/>
                          <a:cs typeface="+mn-cs"/>
                        </a:rPr>
                        <a:t>Addition/part </a:t>
                      </a:r>
                      <a:r>
                        <a:rPr lang="en-GB" sz="1200" kern="1200" dirty="0" err="1">
                          <a:solidFill>
                            <a:schemeClr val="dk1"/>
                          </a:solidFill>
                          <a:effectLst/>
                          <a:latin typeface="NTPreCursive" panose="03000400000000000000" pitchFamily="66" charset="0"/>
                          <a:ea typeface="+mn-ea"/>
                          <a:cs typeface="+mn-cs"/>
                        </a:rPr>
                        <a:t>part</a:t>
                      </a:r>
                      <a:r>
                        <a:rPr lang="en-GB" sz="1200" kern="1200" dirty="0">
                          <a:solidFill>
                            <a:schemeClr val="dk1"/>
                          </a:solidFill>
                          <a:effectLst/>
                          <a:latin typeface="NTPreCursive" panose="03000400000000000000" pitchFamily="66" charset="0"/>
                          <a:ea typeface="+mn-ea"/>
                          <a:cs typeface="+mn-cs"/>
                        </a:rPr>
                        <a:t>, whole </a:t>
                      </a:r>
                    </a:p>
                    <a:p>
                      <a:pPr algn="ctr"/>
                      <a:r>
                        <a:rPr lang="en-GB" sz="1200" kern="1200" dirty="0">
                          <a:solidFill>
                            <a:srgbClr val="FF0000"/>
                          </a:solidFill>
                          <a:effectLst/>
                          <a:latin typeface="NTPreCursive" panose="03000400000000000000" pitchFamily="66" charset="0"/>
                          <a:ea typeface="+mn-ea"/>
                          <a:cs typeface="+mn-cs"/>
                        </a:rPr>
                        <a:t>Week 5: </a:t>
                      </a:r>
                      <a:r>
                        <a:rPr lang="en-GB" sz="1200" kern="1200" dirty="0">
                          <a:solidFill>
                            <a:schemeClr val="dk1"/>
                          </a:solidFill>
                          <a:effectLst/>
                          <a:latin typeface="NTPreCursive" panose="03000400000000000000" pitchFamily="66" charset="0"/>
                          <a:ea typeface="+mn-ea"/>
                          <a:cs typeface="+mn-cs"/>
                        </a:rPr>
                        <a:t>Subtraction/part, part, whole </a:t>
                      </a:r>
                    </a:p>
                    <a:p>
                      <a:pPr algn="ctr"/>
                      <a:r>
                        <a:rPr lang="en-GB" sz="1200" kern="1200" dirty="0">
                          <a:solidFill>
                            <a:srgbClr val="FF0000"/>
                          </a:solidFill>
                          <a:effectLst/>
                          <a:latin typeface="NTPreCursive" panose="03000400000000000000" pitchFamily="66" charset="0"/>
                          <a:ea typeface="+mn-ea"/>
                          <a:cs typeface="+mn-cs"/>
                        </a:rPr>
                        <a:t>Week 6: </a:t>
                      </a:r>
                      <a:r>
                        <a:rPr lang="en-GB" sz="1200" kern="1200" dirty="0">
                          <a:solidFill>
                            <a:schemeClr val="dk1"/>
                          </a:solidFill>
                          <a:effectLst/>
                          <a:latin typeface="NTPreCursive" panose="03000400000000000000" pitchFamily="66" charset="0"/>
                          <a:ea typeface="+mn-ea"/>
                          <a:cs typeface="+mn-cs"/>
                        </a:rPr>
                        <a:t>Spatial Reasoning – Shapes within shapes/Find my match/jigsaws</a:t>
                      </a:r>
                    </a:p>
                    <a:p>
                      <a:pPr algn="ctr"/>
                      <a:r>
                        <a:rPr lang="en-GB" sz="1200" b="1" kern="1200" dirty="0">
                          <a:solidFill>
                            <a:srgbClr val="C00000"/>
                          </a:solidFill>
                          <a:effectLst/>
                          <a:latin typeface="NTPreCursive" panose="03000400000000000000" pitchFamily="66" charset="0"/>
                          <a:ea typeface="+mn-ea"/>
                          <a:cs typeface="+mn-cs"/>
                        </a:rPr>
                        <a:t>Find My pattern</a:t>
                      </a:r>
                    </a:p>
                    <a:p>
                      <a:pPr algn="ctr"/>
                      <a:r>
                        <a:rPr lang="en-GB" sz="1200" kern="1200" dirty="0">
                          <a:solidFill>
                            <a:srgbClr val="FF0000"/>
                          </a:solidFill>
                          <a:effectLst/>
                          <a:latin typeface="NTPreCursive" panose="03000400000000000000" pitchFamily="66" charset="0"/>
                          <a:ea typeface="+mn-ea"/>
                          <a:cs typeface="+mn-cs"/>
                        </a:rPr>
                        <a:t>Week 7: </a:t>
                      </a:r>
                      <a:r>
                        <a:rPr lang="en-GB" sz="1200" kern="1200" dirty="0">
                          <a:solidFill>
                            <a:schemeClr val="dk1"/>
                          </a:solidFill>
                          <a:effectLst/>
                          <a:latin typeface="NTPreCursive" panose="03000400000000000000" pitchFamily="66" charset="0"/>
                          <a:ea typeface="+mn-ea"/>
                          <a:cs typeface="+mn-cs"/>
                        </a:rPr>
                        <a:t>Doubling</a:t>
                      </a:r>
                    </a:p>
                    <a:p>
                      <a:pPr algn="ctr"/>
                      <a:r>
                        <a:rPr lang="en-GB" sz="1200" kern="1200" dirty="0">
                          <a:solidFill>
                            <a:srgbClr val="FF0000"/>
                          </a:solidFill>
                          <a:effectLst/>
                          <a:latin typeface="NTPreCursive" panose="03000400000000000000" pitchFamily="66" charset="0"/>
                          <a:ea typeface="+mn-ea"/>
                          <a:cs typeface="+mn-cs"/>
                        </a:rPr>
                        <a:t>Week 8: </a:t>
                      </a:r>
                      <a:r>
                        <a:rPr lang="en-GB" sz="1200" kern="1200" dirty="0">
                          <a:solidFill>
                            <a:schemeClr val="dk1"/>
                          </a:solidFill>
                          <a:effectLst/>
                          <a:latin typeface="NTPreCursive" panose="03000400000000000000" pitchFamily="66" charset="0"/>
                          <a:ea typeface="+mn-ea"/>
                          <a:cs typeface="+mn-cs"/>
                        </a:rPr>
                        <a:t>Sharing and Grouping</a:t>
                      </a:r>
                    </a:p>
                    <a:p>
                      <a:pPr algn="ctr"/>
                      <a:r>
                        <a:rPr lang="en-GB" sz="1200" kern="1200" dirty="0">
                          <a:solidFill>
                            <a:srgbClr val="FF0000"/>
                          </a:solidFill>
                          <a:effectLst/>
                          <a:latin typeface="NTPreCursive" panose="03000400000000000000" pitchFamily="66" charset="0"/>
                          <a:ea typeface="+mn-ea"/>
                          <a:cs typeface="+mn-cs"/>
                        </a:rPr>
                        <a:t>Week 9:</a:t>
                      </a:r>
                      <a:r>
                        <a:rPr lang="en-GB" sz="1200" kern="1200" dirty="0">
                          <a:solidFill>
                            <a:schemeClr val="dk1"/>
                          </a:solidFill>
                          <a:effectLst/>
                          <a:latin typeface="NTPreCursive" panose="03000400000000000000" pitchFamily="66" charset="0"/>
                          <a:ea typeface="+mn-ea"/>
                          <a:cs typeface="+mn-cs"/>
                        </a:rPr>
                        <a:t> Even and odd</a:t>
                      </a:r>
                    </a:p>
                    <a:p>
                      <a:pPr algn="ctr"/>
                      <a:r>
                        <a:rPr lang="en-GB" sz="1200" kern="1200" dirty="0">
                          <a:solidFill>
                            <a:srgbClr val="FF0000"/>
                          </a:solidFill>
                          <a:effectLst/>
                          <a:latin typeface="NTPreCursive" panose="03000400000000000000" pitchFamily="66" charset="0"/>
                          <a:ea typeface="+mn-ea"/>
                          <a:cs typeface="+mn-cs"/>
                        </a:rPr>
                        <a:t>Week 10: </a:t>
                      </a:r>
                      <a:r>
                        <a:rPr lang="en-GB" sz="1200" kern="1200" dirty="0">
                          <a:solidFill>
                            <a:schemeClr val="dk1"/>
                          </a:solidFill>
                          <a:effectLst/>
                          <a:latin typeface="NTPreCursive" panose="03000400000000000000" pitchFamily="66" charset="0"/>
                          <a:ea typeface="+mn-ea"/>
                          <a:cs typeface="+mn-cs"/>
                        </a:rPr>
                        <a:t>Spatial Reasoning/Odd One Out – Spot the difference</a:t>
                      </a:r>
                    </a:p>
                    <a:p>
                      <a:pPr algn="ctr"/>
                      <a:r>
                        <a:rPr lang="en-GB" sz="1200" b="1" kern="1200" dirty="0">
                          <a:solidFill>
                            <a:srgbClr val="C00000"/>
                          </a:solidFill>
                          <a:effectLst/>
                          <a:latin typeface="NTPreCursive" panose="03000400000000000000" pitchFamily="66" charset="0"/>
                          <a:ea typeface="+mn-ea"/>
                          <a:cs typeface="+mn-cs"/>
                        </a:rPr>
                        <a:t>On The Move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kern="1200" dirty="0">
                          <a:solidFill>
                            <a:srgbClr val="FF0000"/>
                          </a:solidFill>
                          <a:effectLst/>
                          <a:latin typeface="NTPreCursive" panose="03000400000000000000" pitchFamily="66" charset="0"/>
                          <a:ea typeface="+mn-ea"/>
                          <a:cs typeface="+mn-cs"/>
                        </a:rPr>
                        <a:t>Weeks 11-12: </a:t>
                      </a:r>
                      <a:r>
                        <a:rPr lang="en-GB" sz="1200" kern="1200" dirty="0">
                          <a:solidFill>
                            <a:schemeClr val="dk1"/>
                          </a:solidFill>
                          <a:effectLst/>
                          <a:latin typeface="NTPreCursive" panose="03000400000000000000" pitchFamily="66" charset="0"/>
                          <a:ea typeface="+mn-ea"/>
                          <a:cs typeface="+mn-cs"/>
                        </a:rPr>
                        <a:t>Select On The Move activities for closing gaps</a:t>
                      </a:r>
                    </a:p>
                    <a:p>
                      <a:pPr algn="ctr"/>
                      <a:r>
                        <a:rPr lang="en-GB" sz="1200" b="1" kern="1200" dirty="0">
                          <a:solidFill>
                            <a:srgbClr val="C00000"/>
                          </a:solidFill>
                          <a:effectLst/>
                          <a:latin typeface="NTPreCursive" panose="03000400000000000000" pitchFamily="66" charset="0"/>
                          <a:ea typeface="+mn-ea"/>
                          <a:cs typeface="+mn-cs"/>
                        </a:rPr>
                        <a:t>Consolidate and Assess</a:t>
                      </a:r>
                    </a:p>
                    <a:p>
                      <a:pPr algn="ctr"/>
                      <a:r>
                        <a:rPr lang="en-GB" sz="1200" kern="1200" dirty="0">
                          <a:solidFill>
                            <a:srgbClr val="FF0000"/>
                          </a:solidFill>
                          <a:effectLst/>
                          <a:latin typeface="NTPreCursive" panose="03000400000000000000" pitchFamily="66" charset="0"/>
                          <a:ea typeface="+mn-ea"/>
                          <a:cs typeface="+mn-cs"/>
                        </a:rPr>
                        <a:t>Week 13: </a:t>
                      </a:r>
                      <a:r>
                        <a:rPr lang="en-GB" sz="1200" kern="1200" dirty="0">
                          <a:solidFill>
                            <a:schemeClr val="dk1"/>
                          </a:solidFill>
                          <a:effectLst/>
                          <a:latin typeface="NTPreCursive" panose="03000400000000000000" pitchFamily="66" charset="0"/>
                          <a:ea typeface="+mn-ea"/>
                          <a:cs typeface="+mn-cs"/>
                        </a:rPr>
                        <a:t>Final assessment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74289" y="161292"/>
            <a:ext cx="540443" cy="540443"/>
          </a:xfrm>
          <a:prstGeom prst="rect">
            <a:avLst/>
          </a:prstGeom>
        </p:spPr>
      </p:pic>
      <p:pic>
        <p:nvPicPr>
          <p:cNvPr id="6" name="Picture 5">
            <a:extLst>
              <a:ext uri="{FF2B5EF4-FFF2-40B4-BE49-F238E27FC236}">
                <a16:creationId xmlns:a16="http://schemas.microsoft.com/office/drawing/2014/main" id="{B9297EAC-1AB1-4F9A-9EC6-65272D37093C}"/>
              </a:ext>
            </a:extLst>
          </p:cNvPr>
          <p:cNvPicPr>
            <a:picLocks noChangeAspect="1"/>
          </p:cNvPicPr>
          <p:nvPr/>
        </p:nvPicPr>
        <p:blipFill>
          <a:blip r:embed="rId3"/>
          <a:stretch>
            <a:fillRect/>
          </a:stretch>
        </p:blipFill>
        <p:spPr>
          <a:xfrm>
            <a:off x="933543" y="429355"/>
            <a:ext cx="869777" cy="780109"/>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935952" y="20343"/>
            <a:ext cx="2224134" cy="234613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2026-2027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452923752"/>
              </p:ext>
            </p:extLst>
          </p:nvPr>
        </p:nvGraphicFramePr>
        <p:xfrm>
          <a:off x="357116" y="506591"/>
          <a:ext cx="11541600" cy="6191315"/>
        </p:xfrm>
        <a:graphic>
          <a:graphicData uri="http://schemas.openxmlformats.org/drawingml/2006/table">
            <a:tbl>
              <a:tblPr firstRow="1">
                <a:tableStyleId>{5C22544A-7EE6-4342-B048-85BDC9FD1C3A}</a:tableStyleId>
              </a:tblPr>
              <a:tblGrid>
                <a:gridCol w="1648800">
                  <a:extLst>
                    <a:ext uri="{9D8B030D-6E8A-4147-A177-3AD203B41FA5}">
                      <a16:colId xmlns:a16="http://schemas.microsoft.com/office/drawing/2014/main" val="385991600"/>
                    </a:ext>
                  </a:extLst>
                </a:gridCol>
                <a:gridCol w="1648800">
                  <a:extLst>
                    <a:ext uri="{9D8B030D-6E8A-4147-A177-3AD203B41FA5}">
                      <a16:colId xmlns:a16="http://schemas.microsoft.com/office/drawing/2014/main" val="2865123548"/>
                    </a:ext>
                  </a:extLst>
                </a:gridCol>
                <a:gridCol w="1648800">
                  <a:extLst>
                    <a:ext uri="{9D8B030D-6E8A-4147-A177-3AD203B41FA5}">
                      <a16:colId xmlns:a16="http://schemas.microsoft.com/office/drawing/2014/main" val="872926247"/>
                    </a:ext>
                  </a:extLst>
                </a:gridCol>
                <a:gridCol w="1648800">
                  <a:extLst>
                    <a:ext uri="{9D8B030D-6E8A-4147-A177-3AD203B41FA5}">
                      <a16:colId xmlns:a16="http://schemas.microsoft.com/office/drawing/2014/main" val="1315738151"/>
                    </a:ext>
                  </a:extLst>
                </a:gridCol>
                <a:gridCol w="1648800">
                  <a:extLst>
                    <a:ext uri="{9D8B030D-6E8A-4147-A177-3AD203B41FA5}">
                      <a16:colId xmlns:a16="http://schemas.microsoft.com/office/drawing/2014/main" val="2709165749"/>
                    </a:ext>
                  </a:extLst>
                </a:gridCol>
                <a:gridCol w="1648800">
                  <a:extLst>
                    <a:ext uri="{9D8B030D-6E8A-4147-A177-3AD203B41FA5}">
                      <a16:colId xmlns:a16="http://schemas.microsoft.com/office/drawing/2014/main" val="2335150482"/>
                    </a:ext>
                  </a:extLst>
                </a:gridCol>
                <a:gridCol w="1648800">
                  <a:extLst>
                    <a:ext uri="{9D8B030D-6E8A-4147-A177-3AD203B41FA5}">
                      <a16:colId xmlns:a16="http://schemas.microsoft.com/office/drawing/2014/main" val="4046203905"/>
                    </a:ext>
                  </a:extLst>
                </a:gridCol>
              </a:tblGrid>
              <a:tr h="59173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42585">
                <a:tc>
                  <a:txBody>
                    <a:bodyPr/>
                    <a:lstStyle/>
                    <a:p>
                      <a:pPr algn="ctr"/>
                      <a:r>
                        <a:rPr lang="en-US" sz="1600" b="0" dirty="0">
                          <a:latin typeface="Amatic SC" panose="00000500000000000000" pitchFamily="2" charset="-79"/>
                          <a:cs typeface="Amatic SC" panose="00000500000000000000" pitchFamily="2" charset="-79"/>
                        </a:rPr>
                        <a:t>General Themes </a:t>
                      </a:r>
                      <a:endParaRPr lang="en-GB" sz="1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6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Let’s</a:t>
                      </a:r>
                      <a:r>
                        <a:rPr lang="en-US" sz="1600" baseline="0" dirty="0">
                          <a:latin typeface="Amatic SC" panose="00000500000000000000" pitchFamily="2" charset="-79"/>
                          <a:cs typeface="Amatic SC" panose="00000500000000000000" pitchFamily="2" charset="-79"/>
                        </a:rPr>
                        <a:t> celebrate</a:t>
                      </a:r>
                      <a:r>
                        <a:rPr lang="en-US" sz="16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600" dirty="0">
                          <a:latin typeface="Amatic SC" panose="00000500000000000000" pitchFamily="2" charset="-79"/>
                          <a:cs typeface="Amatic SC" panose="00000500000000000000" pitchFamily="2" charset="-79"/>
                        </a:rPr>
                        <a:t>Poetry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Where in the </a:t>
                      </a:r>
                      <a:r>
                        <a:rPr lang="en-US" sz="1600" dirty="0" err="1">
                          <a:latin typeface="Amatic SC" panose="00000500000000000000" pitchFamily="2" charset="-79"/>
                          <a:cs typeface="Amatic SC" panose="00000500000000000000" pitchFamily="2" charset="-79"/>
                        </a:rPr>
                        <a:t>WorlD</a:t>
                      </a:r>
                      <a:r>
                        <a:rPr lang="en-US" sz="16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6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72267">
                <a:tc rowSpan="2">
                  <a:txBody>
                    <a:bodyPr/>
                    <a:lstStyle/>
                    <a:p>
                      <a:pPr algn="ctr"/>
                      <a:r>
                        <a:rPr lang="en-US" sz="12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latin typeface="Amatic SC" panose="00000500000000000000" pitchFamily="2" charset="-79"/>
                          <a:cs typeface="Amatic SC" panose="00000500000000000000" pitchFamily="2" charset="-79"/>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i="0" dirty="0">
                        <a:solidFill>
                          <a:schemeClr val="tx1"/>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i="0" dirty="0">
                          <a:solidFill>
                            <a:srgbClr val="C00000"/>
                          </a:solidFill>
                          <a:latin typeface="Amatic SC" panose="00000500000000000000" pitchFamily="2" charset="-79"/>
                          <a:cs typeface="Amatic SC" panose="00000500000000000000" pitchFamily="2" charset="-79"/>
                        </a:rPr>
                        <a:t>Work</a:t>
                      </a:r>
                      <a:r>
                        <a:rPr lang="en-US" sz="1200" i="0" baseline="0" dirty="0">
                          <a:solidFill>
                            <a:srgbClr val="C00000"/>
                          </a:solidFill>
                          <a:latin typeface="Amatic SC" panose="00000500000000000000" pitchFamily="2" charset="-79"/>
                          <a:cs typeface="Amatic SC" panose="00000500000000000000" pitchFamily="2" charset="-79"/>
                        </a:rPr>
                        <a:t> will be displayed in the classroom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i="0" dirty="0">
                          <a:solidFill>
                            <a:srgbClr val="C00000"/>
                          </a:solidFill>
                          <a:latin typeface="Amatic SC" panose="00000500000000000000" pitchFamily="2" charset="-79"/>
                          <a:cs typeface="Amatic SC" panose="00000500000000000000" pitchFamily="2" charset="-79"/>
                        </a:rPr>
                        <a:t>lots of  links to Fine Motor Skills. Children to share their opinions and explain their work to others. Children will have opportunities to learn and perform songs, nursery rhymes and poetry linked to their work / interests and passions. </a:t>
                      </a:r>
                      <a:endParaRPr lang="en-GB" sz="1200" b="0" i="0" dirty="0">
                        <a:solidFill>
                          <a:srgbClr val="C0000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latin typeface="NTPreCursive" panose="03000400000000000000" pitchFamily="66" charset="0"/>
                        </a:rPr>
                        <a:t>The development of children’s artistic and cultural awareness supports </a:t>
                      </a:r>
                      <a:r>
                        <a:rPr lang="en-US" sz="800" b="1" dirty="0">
                          <a:latin typeface="NTPreCursive" panose="03000400000000000000" pitchFamily="66" charset="0"/>
                        </a:rPr>
                        <a:t>their imagination and creativity</a:t>
                      </a:r>
                      <a:r>
                        <a:rPr lang="en-US" sz="800" dirty="0">
                          <a:latin typeface="NTPreCursive" panose="03000400000000000000" pitchFamily="66" charset="0"/>
                        </a:rPr>
                        <a:t>. It is important that children have regular opportunities to </a:t>
                      </a:r>
                      <a:r>
                        <a:rPr lang="en-US" sz="800" b="1" dirty="0">
                          <a:latin typeface="NTPreCursive" panose="03000400000000000000" pitchFamily="66" charset="0"/>
                        </a:rPr>
                        <a:t>engage with the arts</a:t>
                      </a:r>
                      <a:r>
                        <a:rPr lang="en-US" sz="800" dirty="0">
                          <a:latin typeface="NTPreCursive" panose="03000400000000000000" pitchFamily="66" charset="0"/>
                        </a:rPr>
                        <a:t>, enabling them to explore and play with a wide range of </a:t>
                      </a:r>
                      <a:r>
                        <a:rPr lang="en-US" sz="800" b="1" dirty="0">
                          <a:latin typeface="NTPreCursive" panose="03000400000000000000" pitchFamily="66" charset="0"/>
                        </a:rPr>
                        <a:t>media and materials</a:t>
                      </a:r>
                      <a:r>
                        <a:rPr lang="en-US" sz="800" dirty="0">
                          <a:latin typeface="NTPreCursive" panose="03000400000000000000" pitchFamily="66" charset="0"/>
                        </a:rPr>
                        <a:t>. The quality and variety of what children see, hear and participate in is crucial for developing their understanding, </a:t>
                      </a:r>
                      <a:r>
                        <a:rPr lang="en-US" sz="800" b="1" dirty="0">
                          <a:latin typeface="NTPreCursive" panose="03000400000000000000" pitchFamily="66" charset="0"/>
                        </a:rPr>
                        <a:t>self-expression, vocabulary and ability to communicate through the arts</a:t>
                      </a:r>
                      <a:r>
                        <a:rPr lang="en-US" sz="800" dirty="0">
                          <a:latin typeface="NTPreCursive" panose="03000400000000000000" pitchFamily="66" charset="0"/>
                        </a:rPr>
                        <a:t>. The frequency, repetition and depth of their experiences are fundamental to their progress in interpreting and appreciating what they hear, respond to and observe. Give children an insight into new musical worlds. Invite musicians in to play music to children and talk about it. Encourage children to listen attentively to music. Discuss changes and patterns as a piece of music develops. </a:t>
                      </a:r>
                      <a:endParaRPr lang="en-US" sz="800" dirty="0">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4765700">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indent="0" algn="ctr">
                        <a:buFont typeface="Arial" panose="020B0604020202020204" pitchFamily="34" charset="0"/>
                        <a:buNone/>
                      </a:pPr>
                      <a:r>
                        <a:rPr lang="en-GB" sz="1100" dirty="0">
                          <a:solidFill>
                            <a:srgbClr val="C00000"/>
                          </a:solidFill>
                          <a:latin typeface="NTPreCursive" panose="03000400000000000000" pitchFamily="66" charset="0"/>
                        </a:rPr>
                        <a:t>In Autumn 1 children will</a:t>
                      </a:r>
                      <a:r>
                        <a:rPr lang="en-GB" sz="900" dirty="0">
                          <a:solidFill>
                            <a:schemeClr val="tx1"/>
                          </a:solidFill>
                          <a:latin typeface="NTPreCursive" panose="03000400000000000000" pitchFamily="66" charset="0"/>
                        </a:rPr>
                        <a:t>:</a:t>
                      </a:r>
                    </a:p>
                    <a:p>
                      <a:pPr marL="171450" indent="-171450" algn="ctr">
                        <a:buFont typeface="Arial" panose="020B0604020202020204" pitchFamily="34" charset="0"/>
                        <a:buChar char="•"/>
                      </a:pPr>
                      <a:r>
                        <a:rPr lang="en-GB" sz="1100" dirty="0">
                          <a:solidFill>
                            <a:schemeClr val="tx1"/>
                          </a:solidFill>
                          <a:latin typeface="NTPreCursive" panose="03000400000000000000" pitchFamily="66" charset="0"/>
                        </a:rPr>
                        <a:t>Join in with songs</a:t>
                      </a:r>
                    </a:p>
                    <a:p>
                      <a:pPr marL="171450" indent="-171450" algn="ctr">
                        <a:buFont typeface="Arial" panose="020B0604020202020204" pitchFamily="34" charset="0"/>
                        <a:buChar char="•"/>
                      </a:pPr>
                      <a:r>
                        <a:rPr lang="en-GB" sz="1100" dirty="0">
                          <a:solidFill>
                            <a:schemeClr val="tx1"/>
                          </a:solidFill>
                          <a:latin typeface="NTPreCursive" panose="03000400000000000000" pitchFamily="66" charset="0"/>
                        </a:rPr>
                        <a:t>begin to mix colours</a:t>
                      </a:r>
                    </a:p>
                    <a:p>
                      <a:pPr marL="171450" indent="-171450" algn="ctr">
                        <a:buFont typeface="Arial" panose="020B0604020202020204" pitchFamily="34" charset="0"/>
                        <a:buChar char="•"/>
                      </a:pPr>
                      <a:r>
                        <a:rPr lang="en-GB" sz="1100" dirty="0">
                          <a:solidFill>
                            <a:schemeClr val="tx1"/>
                          </a:solidFill>
                          <a:latin typeface="NTPreCursive" panose="03000400000000000000" pitchFamily="66" charset="0"/>
                        </a:rPr>
                        <a:t>Build</a:t>
                      </a:r>
                      <a:r>
                        <a:rPr lang="en-GB" sz="1100" baseline="0" dirty="0">
                          <a:solidFill>
                            <a:schemeClr val="tx1"/>
                          </a:solidFill>
                          <a:latin typeface="NTPreCursive" panose="03000400000000000000" pitchFamily="66" charset="0"/>
                        </a:rPr>
                        <a:t> stories around toys (small world) use available props to support role play</a:t>
                      </a:r>
                    </a:p>
                    <a:p>
                      <a:pPr marL="171450" indent="-171450" algn="ctr">
                        <a:buFont typeface="Arial" panose="020B0604020202020204" pitchFamily="34" charset="0"/>
                        <a:buChar char="•"/>
                      </a:pPr>
                      <a:r>
                        <a:rPr lang="en-GB" sz="1100" dirty="0">
                          <a:solidFill>
                            <a:schemeClr val="tx1"/>
                          </a:solidFill>
                          <a:latin typeface="NTPreCursive" panose="03000400000000000000" pitchFamily="66" charset="0"/>
                        </a:rPr>
                        <a:t>Build models using construction equipment. Making own houses. </a:t>
                      </a:r>
                    </a:p>
                    <a:p>
                      <a:pPr marL="171450" indent="-171450" algn="ctr">
                        <a:buFont typeface="Arial" panose="020B0604020202020204" pitchFamily="34" charset="0"/>
                        <a:buChar char="•"/>
                      </a:pPr>
                      <a:r>
                        <a:rPr lang="en-US" sz="1100" dirty="0">
                          <a:latin typeface="NTPreCursive" panose="03000400000000000000" pitchFamily="66" charset="0"/>
                        </a:rPr>
                        <a:t>Explore with junk modelling and explain what they did.</a:t>
                      </a:r>
                    </a:p>
                    <a:p>
                      <a:pPr marL="171450" indent="-171450" algn="ctr">
                        <a:buFont typeface="Arial" panose="020B0604020202020204" pitchFamily="34" charset="0"/>
                        <a:buChar char="•"/>
                      </a:pPr>
                      <a:r>
                        <a:rPr lang="en-US" sz="1100" dirty="0">
                          <a:latin typeface="NTPreCursive" panose="03000400000000000000" pitchFamily="66" charset="0"/>
                        </a:rPr>
                        <a:t>Explore with sounds and how they can be changed, Tap out  simple rhythms. </a:t>
                      </a:r>
                    </a:p>
                    <a:p>
                      <a:pPr marL="171450" indent="-171450" algn="ctr">
                        <a:buFont typeface="Arial" panose="020B0604020202020204" pitchFamily="34" charset="0"/>
                        <a:buChar char="•"/>
                      </a:pPr>
                      <a:r>
                        <a:rPr lang="en-US" sz="1100" dirty="0">
                          <a:latin typeface="NTPreCursive" panose="03000400000000000000" pitchFamily="66" charset="0"/>
                        </a:rPr>
                        <a:t>Play pitch matching games, humming or</a:t>
                      </a:r>
                      <a:r>
                        <a:rPr lang="en-US" sz="1100" baseline="0" dirty="0">
                          <a:latin typeface="NTPreCursive" panose="03000400000000000000" pitchFamily="66" charset="0"/>
                        </a:rPr>
                        <a:t> singing</a:t>
                      </a:r>
                      <a:endParaRPr lang="en-US" sz="1100" dirty="0">
                        <a:latin typeface="NTPreCursive" panose="03000400000000000000" pitchFamily="66" charset="0"/>
                      </a:endParaRPr>
                    </a:p>
                    <a:p>
                      <a:pPr marL="171450" indent="-171450" algn="ctr">
                        <a:buFont typeface="Arial" panose="020B0604020202020204" pitchFamily="34" charset="0"/>
                        <a:buChar char="•"/>
                      </a:pPr>
                      <a:r>
                        <a:rPr lang="en-GB" sz="1100" kern="1200" dirty="0">
                          <a:solidFill>
                            <a:schemeClr val="dk1"/>
                          </a:solidFill>
                          <a:effectLst/>
                          <a:latin typeface="NTPreCursive" panose="03000400000000000000" pitchFamily="66" charset="0"/>
                          <a:ea typeface="+mn-ea"/>
                          <a:cs typeface="+mn-cs"/>
                        </a:rPr>
                        <a:t>Draw a self-portrait (enclosing lines): Create drama through literacy</a:t>
                      </a:r>
                    </a:p>
                    <a:p>
                      <a:pPr marL="171450" indent="-171450" algn="ctr">
                        <a:buFont typeface="Arial" panose="020B0604020202020204" pitchFamily="34" charset="0"/>
                        <a:buChar char="•"/>
                      </a:pPr>
                      <a:r>
                        <a:rPr lang="en-GB" sz="1100" kern="1200" dirty="0">
                          <a:solidFill>
                            <a:srgbClr val="0070C0"/>
                          </a:solidFill>
                          <a:effectLst/>
                          <a:latin typeface="NTPreCursive" panose="03000400000000000000" pitchFamily="66" charset="0"/>
                          <a:ea typeface="+mn-ea"/>
                          <a:cs typeface="+mn-cs"/>
                        </a:rPr>
                        <a:t>Be Introduced to Artist Studies: Picasso /</a:t>
                      </a:r>
                      <a:r>
                        <a:rPr lang="en-GB" sz="1100" kern="1200" dirty="0" err="1">
                          <a:solidFill>
                            <a:srgbClr val="0070C0"/>
                          </a:solidFill>
                          <a:effectLst/>
                          <a:latin typeface="NTPreCursive" panose="03000400000000000000" pitchFamily="66" charset="0"/>
                          <a:ea typeface="+mn-ea"/>
                          <a:cs typeface="+mn-cs"/>
                        </a:rPr>
                        <a:t>Kandinksky</a:t>
                      </a:r>
                      <a:r>
                        <a:rPr lang="en-GB" sz="1100" kern="1200" dirty="0">
                          <a:solidFill>
                            <a:srgbClr val="0070C0"/>
                          </a:solidFill>
                          <a:effectLst/>
                          <a:latin typeface="NTPreCursive" panose="03000400000000000000" pitchFamily="66" charset="0"/>
                          <a:ea typeface="+mn-ea"/>
                          <a:cs typeface="+mn-cs"/>
                        </a:rPr>
                        <a:t> </a:t>
                      </a:r>
                    </a:p>
                    <a:p>
                      <a:pPr marL="0" indent="0" algn="ctr">
                        <a:buFont typeface="Arial" panose="020B0604020202020204" pitchFamily="34" charset="0"/>
                        <a:buNone/>
                      </a:pPr>
                      <a:r>
                        <a:rPr lang="en-GB" sz="1100" b="1" kern="1200" dirty="0">
                          <a:solidFill>
                            <a:srgbClr val="C00000"/>
                          </a:solidFill>
                          <a:effectLst/>
                          <a:latin typeface="NTPreCursive" panose="03000400000000000000" pitchFamily="66" charset="0"/>
                          <a:ea typeface="+mn-ea"/>
                          <a:cs typeface="+mn-cs"/>
                        </a:rPr>
                        <a:t>Skills</a:t>
                      </a:r>
                      <a:r>
                        <a:rPr lang="en-GB" sz="1100" kern="1200" dirty="0">
                          <a:solidFill>
                            <a:srgbClr val="C00000"/>
                          </a:solidFill>
                          <a:effectLst/>
                          <a:latin typeface="NTPreCursive" panose="03000400000000000000" pitchFamily="66" charset="0"/>
                          <a:ea typeface="+mn-ea"/>
                          <a:cs typeface="+mn-cs"/>
                        </a:rPr>
                        <a:t>: Introduce how to use tools and equipment – Using lines to paint/draw portraits/shapes </a:t>
                      </a:r>
                      <a:r>
                        <a:rPr lang="en-US" sz="1100" b="1" dirty="0">
                          <a:solidFill>
                            <a:srgbClr val="C00000"/>
                          </a:solidFill>
                          <a:latin typeface="NTPreCursive" panose="03000400000000000000" pitchFamily="66" charset="0"/>
                        </a:rPr>
                        <a:t>Reflect, adapt and improve.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rgbClr val="C00000"/>
                          </a:solidFill>
                          <a:latin typeface="NTPreCursive" panose="03000400000000000000" pitchFamily="66" charset="0"/>
                        </a:rPr>
                        <a:t>In Autumn 2 children will</a:t>
                      </a:r>
                      <a:r>
                        <a:rPr lang="en-GB" sz="1100" dirty="0">
                          <a:solidFill>
                            <a:schemeClr val="tx1"/>
                          </a:solidFill>
                          <a:latin typeface="NTPreCursive" panose="03000400000000000000" pitchFamily="66" charset="0"/>
                        </a:rPr>
                        <a:t>:</a:t>
                      </a:r>
                    </a:p>
                    <a:p>
                      <a:pPr marL="171450" marR="0" lvl="0" indent="-171450" algn="ctr" defTabSz="3960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tx1"/>
                          </a:solidFill>
                          <a:latin typeface="NTPreCursive" panose="03000400000000000000" pitchFamily="66" charset="0"/>
                        </a:rPr>
                        <a:t>Use different textures and materials: firework</a:t>
                      </a:r>
                      <a:r>
                        <a:rPr lang="en-GB" sz="1100" baseline="0" dirty="0">
                          <a:solidFill>
                            <a:schemeClr val="tx1"/>
                          </a:solidFill>
                          <a:latin typeface="NTPreCursive" panose="03000400000000000000" pitchFamily="66" charset="0"/>
                        </a:rPr>
                        <a:t> pictures  </a:t>
                      </a:r>
                    </a:p>
                    <a:p>
                      <a:pPr marL="171450" marR="0" lvl="0" indent="-171450" algn="ctr" defTabSz="3960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baseline="0" dirty="0">
                          <a:solidFill>
                            <a:schemeClr val="tx1"/>
                          </a:solidFill>
                          <a:latin typeface="NTPreCursive" panose="03000400000000000000" pitchFamily="66" charset="0"/>
                        </a:rPr>
                        <a:t> L</a:t>
                      </a:r>
                      <a:r>
                        <a:rPr lang="en-GB" sz="1100" dirty="0">
                          <a:solidFill>
                            <a:schemeClr val="tx1"/>
                          </a:solidFill>
                          <a:latin typeface="NTPreCursive" panose="03000400000000000000" pitchFamily="66" charset="0"/>
                        </a:rPr>
                        <a:t>isten to music: making own dances in response</a:t>
                      </a:r>
                    </a:p>
                    <a:p>
                      <a:pPr marL="171450" marR="0" lvl="0" indent="-171450" algn="ctr" defTabSz="3960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tx1"/>
                          </a:solidFill>
                          <a:latin typeface="NTPreCursive" panose="03000400000000000000" pitchFamily="66" charset="0"/>
                        </a:rPr>
                        <a:t>Create Diwali patterns.</a:t>
                      </a:r>
                    </a:p>
                    <a:p>
                      <a:pPr marL="171450" indent="-171450" algn="ctr" defTabSz="396000">
                        <a:lnSpc>
                          <a:spcPct val="107000"/>
                        </a:lnSpc>
                        <a:spcBef>
                          <a:spcPts val="0"/>
                        </a:spcBef>
                        <a:spcAft>
                          <a:spcPts val="0"/>
                        </a:spcAft>
                        <a:buFont typeface="Arial" panose="020B0604020202020204" pitchFamily="34" charset="0"/>
                        <a:buChar char="•"/>
                      </a:pPr>
                      <a:r>
                        <a:rPr lang="en-US" sz="1100" dirty="0">
                          <a:latin typeface="NTPreCursive" panose="03000400000000000000" pitchFamily="66" charset="0"/>
                        </a:rPr>
                        <a:t>Create Christmas decorations, cards Christmas songs/poems</a:t>
                      </a:r>
                      <a:endParaRPr lang="en-GB" sz="1100" dirty="0">
                        <a:solidFill>
                          <a:schemeClr val="tx1"/>
                        </a:solidFill>
                        <a:latin typeface="NTPreCursive" panose="03000400000000000000" pitchFamily="66" charset="0"/>
                      </a:endParaRPr>
                    </a:p>
                    <a:p>
                      <a:pPr marL="171450" marR="0" lvl="0" indent="-171450" algn="ctr" defTabSz="3960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tx1"/>
                          </a:solidFill>
                          <a:latin typeface="NTPreCursive" panose="03000400000000000000" pitchFamily="66" charset="0"/>
                        </a:rPr>
                        <a:t> </a:t>
                      </a:r>
                      <a:r>
                        <a:rPr lang="en-US" sz="1100" dirty="0">
                          <a:latin typeface="NTPreCursive" panose="03000400000000000000" pitchFamily="66" charset="0"/>
                        </a:rPr>
                        <a:t>Explore with different techniques for arranging/joining materials- using adhesive tape and glue</a:t>
                      </a:r>
                    </a:p>
                    <a:p>
                      <a:pPr marL="171450" marR="0" lvl="0" indent="-171450" algn="ctr" defTabSz="3960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latin typeface="NTPreCursive" panose="03000400000000000000" pitchFamily="66" charset="0"/>
                        </a:rPr>
                        <a:t>Participate in performing The Nativity</a:t>
                      </a:r>
                      <a:endParaRPr lang="en-US" sz="1100" kern="1200" dirty="0">
                        <a:solidFill>
                          <a:schemeClr val="dk1"/>
                        </a:solidFill>
                        <a:effectLst/>
                        <a:latin typeface="NTPreCursive" panose="03000400000000000000" pitchFamily="66" charset="0"/>
                        <a:ea typeface="+mn-ea"/>
                        <a:cs typeface="+mn-cs"/>
                      </a:endParaRPr>
                    </a:p>
                    <a:p>
                      <a:pPr marL="171450" indent="-171450" algn="ctr" defTabSz="396000">
                        <a:lnSpc>
                          <a:spcPct val="107000"/>
                        </a:lnSpc>
                        <a:spcBef>
                          <a:spcPts val="0"/>
                        </a:spcBef>
                        <a:spcAft>
                          <a:spcPts val="0"/>
                        </a:spcAft>
                        <a:buFont typeface="Arial" panose="020B0604020202020204" pitchFamily="34" charset="0"/>
                        <a:buChar char="•"/>
                      </a:pPr>
                      <a:r>
                        <a:rPr lang="en-GB" sz="1100" dirty="0">
                          <a:solidFill>
                            <a:srgbClr val="0070C0"/>
                          </a:solidFill>
                          <a:latin typeface="NTPreCursive" panose="03000400000000000000" pitchFamily="66" charset="0"/>
                        </a:rPr>
                        <a:t>Be introduced to the artists: Andy Goldsworthy/Vincent Van Gogh</a:t>
                      </a:r>
                      <a:r>
                        <a:rPr lang="en-GB" sz="1100" baseline="0" dirty="0">
                          <a:solidFill>
                            <a:srgbClr val="0070C0"/>
                          </a:solidFill>
                          <a:latin typeface="NTPreCursive" panose="03000400000000000000" pitchFamily="66" charset="0"/>
                        </a:rPr>
                        <a:t> and produce a piece of artwork using his artist style as a stimulus</a:t>
                      </a:r>
                      <a:endParaRPr lang="en-GB" sz="1100" kern="1200" dirty="0">
                        <a:solidFill>
                          <a:srgbClr val="0070C0"/>
                        </a:solidFill>
                        <a:effectLst/>
                        <a:latin typeface="NTPreCursive" panose="03000400000000000000" pitchFamily="66" charset="0"/>
                        <a:ea typeface="+mn-ea"/>
                        <a:cs typeface="+mn-cs"/>
                      </a:endParaRPr>
                    </a:p>
                    <a:p>
                      <a:pPr marL="0" indent="0" algn="ctr">
                        <a:spcBef>
                          <a:spcPts val="0"/>
                        </a:spcBef>
                        <a:spcAft>
                          <a:spcPts val="0"/>
                        </a:spcAft>
                        <a:buFont typeface="Arial" panose="020B0604020202020204" pitchFamily="34" charset="0"/>
                        <a:buNone/>
                      </a:pPr>
                      <a:r>
                        <a:rPr lang="en-GB" sz="1100" b="1" kern="1200" dirty="0">
                          <a:solidFill>
                            <a:srgbClr val="C00000"/>
                          </a:solidFill>
                          <a:effectLst/>
                          <a:latin typeface="NTPreCursive" panose="03000400000000000000" pitchFamily="66" charset="0"/>
                          <a:ea typeface="+mn-ea"/>
                          <a:cs typeface="+mn-cs"/>
                        </a:rPr>
                        <a:t>Skills</a:t>
                      </a:r>
                      <a:r>
                        <a:rPr lang="en-GB" sz="1100" kern="1200" dirty="0">
                          <a:solidFill>
                            <a:srgbClr val="C00000"/>
                          </a:solidFill>
                          <a:effectLst/>
                          <a:latin typeface="NTPreCursive" panose="03000400000000000000" pitchFamily="66" charset="0"/>
                          <a:ea typeface="+mn-ea"/>
                          <a:cs typeface="+mn-cs"/>
                        </a:rPr>
                        <a:t>: Colour mixing/natural sculpture (making arrangements)</a:t>
                      </a:r>
                    </a:p>
                    <a:p>
                      <a:pPr marL="0" indent="0" algn="ctr">
                        <a:spcBef>
                          <a:spcPts val="0"/>
                        </a:spcBef>
                        <a:spcAft>
                          <a:spcPts val="0"/>
                        </a:spcAft>
                        <a:buFont typeface="Arial" panose="020B0604020202020204" pitchFamily="34" charset="0"/>
                        <a:buNone/>
                      </a:pPr>
                      <a:r>
                        <a:rPr lang="en-GB" sz="1100" kern="1200" dirty="0">
                          <a:solidFill>
                            <a:srgbClr val="C00000"/>
                          </a:solidFill>
                          <a:effectLst/>
                          <a:latin typeface="NTPreCursive" panose="03000400000000000000" pitchFamily="66" charset="0"/>
                          <a:ea typeface="+mn-ea"/>
                          <a:cs typeface="+mn-cs"/>
                        </a:rPr>
                        <a:t>Printing- Autumnal art</a:t>
                      </a:r>
                    </a:p>
                    <a:p>
                      <a:pPr marL="0" indent="0" algn="ctr">
                        <a:spcBef>
                          <a:spcPts val="0"/>
                        </a:spcBef>
                        <a:spcAft>
                          <a:spcPts val="0"/>
                        </a:spcAft>
                        <a:buFont typeface="Arial" panose="020B0604020202020204" pitchFamily="34" charset="0"/>
                        <a:buNone/>
                      </a:pPr>
                      <a:r>
                        <a:rPr lang="en-GB" sz="1100" kern="1200" dirty="0">
                          <a:solidFill>
                            <a:srgbClr val="C00000"/>
                          </a:solidFill>
                          <a:effectLst/>
                          <a:latin typeface="NTPreCursive" panose="03000400000000000000" pitchFamily="66" charset="0"/>
                          <a:ea typeface="+mn-ea"/>
                          <a:cs typeface="+mn-cs"/>
                        </a:rPr>
                        <a:t>Oracy/presenting/singing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b="1" dirty="0">
                          <a:solidFill>
                            <a:srgbClr val="C00000"/>
                          </a:solidFill>
                          <a:latin typeface="NTPreCursive" panose="03000400000000000000" pitchFamily="66" charset="0"/>
                        </a:rPr>
                        <a:t>Reflect, adapt and improve.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7200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rgbClr val="C00000"/>
                          </a:solidFill>
                          <a:latin typeface="NTPreCursive" panose="03000400000000000000" pitchFamily="66" charset="0"/>
                        </a:rPr>
                        <a:t>In Spring 1 children will</a:t>
                      </a:r>
                      <a:r>
                        <a:rPr lang="en-GB" sz="1100" dirty="0">
                          <a:solidFill>
                            <a:schemeClr val="tx1"/>
                          </a:solidFill>
                          <a:latin typeface="NTPreCursive" panose="03000400000000000000" pitchFamily="66" charset="0"/>
                        </a:rPr>
                        <a:t>:</a:t>
                      </a:r>
                    </a:p>
                    <a:p>
                      <a:pPr marL="72000" indent="-171450" algn="ctr">
                        <a:lnSpc>
                          <a:spcPct val="107000"/>
                        </a:lnSpc>
                        <a:spcBef>
                          <a:spcPts val="0"/>
                        </a:spcBef>
                        <a:spcAft>
                          <a:spcPts val="0"/>
                        </a:spcAft>
                        <a:buFont typeface="Arial" panose="020B0604020202020204" pitchFamily="34" charset="0"/>
                        <a:buChar char="•"/>
                      </a:pPr>
                      <a:r>
                        <a:rPr lang="en-GB" sz="1100" baseline="0" dirty="0">
                          <a:solidFill>
                            <a:schemeClr val="accent1"/>
                          </a:solidFill>
                          <a:latin typeface="NTPreCursive" panose="03000400000000000000" pitchFamily="66" charset="0"/>
                        </a:rPr>
                        <a:t>Explore illustrations- focussing on the work of E.H Shepherd – Sketching</a:t>
                      </a:r>
                    </a:p>
                    <a:p>
                      <a:pPr marL="72000" indent="-171450" algn="ctr">
                        <a:lnSpc>
                          <a:spcPct val="107000"/>
                        </a:lnSpc>
                        <a:spcBef>
                          <a:spcPts val="0"/>
                        </a:spcBef>
                        <a:spcAft>
                          <a:spcPts val="0"/>
                        </a:spcAft>
                        <a:buFont typeface="Arial" panose="020B0604020202020204" pitchFamily="34" charset="0"/>
                        <a:buChar char="•"/>
                      </a:pPr>
                      <a:r>
                        <a:rPr lang="en-GB" sz="1100" baseline="0" dirty="0">
                          <a:solidFill>
                            <a:schemeClr val="tx1"/>
                          </a:solidFill>
                          <a:latin typeface="NTPreCursive" panose="03000400000000000000" pitchFamily="66" charset="0"/>
                        </a:rPr>
                        <a:t>- </a:t>
                      </a:r>
                      <a:r>
                        <a:rPr lang="en-GB" sz="1100" baseline="0" dirty="0">
                          <a:solidFill>
                            <a:srgbClr val="0070C0"/>
                          </a:solidFill>
                          <a:latin typeface="NTPreCursive" panose="03000400000000000000" pitchFamily="66" charset="0"/>
                        </a:rPr>
                        <a:t>Discuss artist</a:t>
                      </a:r>
                      <a:r>
                        <a:rPr lang="en-GB" sz="1100" dirty="0">
                          <a:solidFill>
                            <a:srgbClr val="0070C0"/>
                          </a:solidFill>
                          <a:latin typeface="NTPreCursive" panose="03000400000000000000" pitchFamily="66" charset="0"/>
                        </a:rPr>
                        <a:t>. Henri Matisse: Collage </a:t>
                      </a:r>
                      <a:r>
                        <a:rPr lang="en-GB" sz="800" dirty="0">
                          <a:solidFill>
                            <a:srgbClr val="0070C0"/>
                          </a:solidFill>
                          <a:latin typeface="NTPreCursive" panose="03000400000000000000" pitchFamily="66" charset="0"/>
                        </a:rPr>
                        <a:t>(skills: cutting/tearing/folding/layering) Create our own </a:t>
                      </a:r>
                      <a:r>
                        <a:rPr lang="en-GB" sz="800" dirty="0" err="1">
                          <a:solidFill>
                            <a:srgbClr val="0070C0"/>
                          </a:solidFill>
                          <a:latin typeface="NTPreCursive" panose="03000400000000000000" pitchFamily="66" charset="0"/>
                        </a:rPr>
                        <a:t>matisse</a:t>
                      </a:r>
                      <a:r>
                        <a:rPr lang="en-GB" sz="800" dirty="0">
                          <a:solidFill>
                            <a:srgbClr val="0070C0"/>
                          </a:solidFill>
                          <a:latin typeface="NTPreCursive" panose="03000400000000000000" pitchFamily="66" charset="0"/>
                        </a:rPr>
                        <a:t> inspired artwork. As we participate in The Big Schools Birdwatch.</a:t>
                      </a:r>
                    </a:p>
                    <a:p>
                      <a:pPr marL="7200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latin typeface="NTPreCursive" panose="03000400000000000000" pitchFamily="66" charset="0"/>
                        </a:rPr>
                        <a:t>Make lanterns, Chinese writing, puppet making, Chinese music and composition</a:t>
                      </a:r>
                    </a:p>
                    <a:p>
                      <a:pPr marL="7200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eCursive" panose="03000400000000000000" pitchFamily="66" charset="0"/>
                          <a:ea typeface="+mn-ea"/>
                          <a:cs typeface="+mn-cs"/>
                        </a:rPr>
                        <a:t>Recognise, create and describe pattern:</a:t>
                      </a:r>
                      <a:r>
                        <a:rPr lang="en-GB" sz="1100" kern="1200" baseline="0" dirty="0">
                          <a:solidFill>
                            <a:schemeClr val="dk1"/>
                          </a:solidFill>
                          <a:effectLst/>
                          <a:latin typeface="NTPreCursive" panose="03000400000000000000" pitchFamily="66" charset="0"/>
                          <a:ea typeface="+mn-ea"/>
                          <a:cs typeface="+mn-cs"/>
                        </a:rPr>
                        <a:t> </a:t>
                      </a:r>
                    </a:p>
                    <a:p>
                      <a:pPr marL="7200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latin typeface="NTPreCursive" panose="03000400000000000000" pitchFamily="66" charset="0"/>
                        </a:rPr>
                        <a:t>Learn and perform poetry.</a:t>
                      </a:r>
                    </a:p>
                    <a:p>
                      <a:pPr marL="7200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eCursive" panose="03000400000000000000" pitchFamily="66" charset="0"/>
                          <a:ea typeface="+mn-ea"/>
                          <a:cs typeface="+mn-cs"/>
                        </a:rPr>
                        <a:t>Create drama  through literacy.</a:t>
                      </a:r>
                      <a:endParaRPr lang="en-US" sz="1100" dirty="0">
                        <a:latin typeface="NTPreCursive"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eCursive" panose="03000400000000000000" pitchFamily="66" charset="0"/>
                        </a:rPr>
                        <a:t>Skills: </a:t>
                      </a:r>
                      <a:r>
                        <a:rPr lang="en-US" sz="1100" b="0" dirty="0">
                          <a:solidFill>
                            <a:srgbClr val="C00000"/>
                          </a:solidFill>
                          <a:latin typeface="NTPreCursive" panose="03000400000000000000" pitchFamily="66" charset="0"/>
                        </a:rPr>
                        <a:t>Sketching (pen/pencil control)/</a:t>
                      </a:r>
                      <a:r>
                        <a:rPr lang="en-US" sz="1100" dirty="0">
                          <a:solidFill>
                            <a:srgbClr val="C00000"/>
                          </a:solidFill>
                          <a:latin typeface="NTPreCursive" panose="03000400000000000000" pitchFamily="66" charset="0"/>
                        </a:rPr>
                        <a:t>Collage (tearing, cutting, folding and layering.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b="1" dirty="0">
                          <a:solidFill>
                            <a:srgbClr val="C00000"/>
                          </a:solidFill>
                          <a:latin typeface="NTPreCursive" panose="03000400000000000000" pitchFamily="66" charset="0"/>
                        </a:rPr>
                        <a:t>Reflect, adapt and improve.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1100" dirty="0">
                        <a:latin typeface="NTPreCursive"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NTPreCursive" panose="03000400000000000000" pitchFamily="66" charset="0"/>
                        </a:rPr>
                        <a:t>. </a:t>
                      </a:r>
                      <a:endParaRPr lang="en-GB" sz="11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rgbClr val="C00000"/>
                          </a:solidFill>
                          <a:latin typeface="NTPreCursive" panose="03000400000000000000" pitchFamily="66" charset="0"/>
                        </a:rPr>
                        <a:t>In Spring 1 children will</a:t>
                      </a:r>
                      <a:r>
                        <a:rPr lang="en-GB" sz="1100" dirty="0">
                          <a:solidFill>
                            <a:schemeClr val="tx1"/>
                          </a:solidFill>
                          <a:latin typeface="NTPreCursive" panose="03000400000000000000" pitchFamily="66" charset="0"/>
                        </a:rPr>
                        <a:t>:</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tx1"/>
                          </a:solidFill>
                          <a:latin typeface="NTPreCursive" panose="03000400000000000000" pitchFamily="66" charset="0"/>
                        </a:rPr>
                        <a:t>Print and Colour Mix /Photography- making  patterns using different colours/materials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rgbClr val="0070C0"/>
                          </a:solidFill>
                          <a:latin typeface="NTPreCursive" panose="03000400000000000000" pitchFamily="66" charset="0"/>
                        </a:rPr>
                        <a:t>Study Thandiwe </a:t>
                      </a:r>
                      <a:r>
                        <a:rPr lang="en-GB" sz="1100" dirty="0" err="1">
                          <a:solidFill>
                            <a:srgbClr val="0070C0"/>
                          </a:solidFill>
                          <a:latin typeface="NTPreCursive" panose="03000400000000000000" pitchFamily="66" charset="0"/>
                        </a:rPr>
                        <a:t>Muriu</a:t>
                      </a:r>
                      <a:endParaRPr lang="en-GB" sz="1800" b="1" i="0" kern="1200" dirty="0">
                        <a:solidFill>
                          <a:schemeClr val="dk1"/>
                        </a:solidFill>
                        <a:effectLst/>
                        <a:latin typeface="+mn-lt"/>
                        <a:ea typeface="+mn-ea"/>
                        <a:cs typeface="+mn-cs"/>
                      </a:endParaRP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GB" sz="1100" baseline="0" dirty="0">
                          <a:solidFill>
                            <a:srgbClr val="0070C0"/>
                          </a:solidFill>
                          <a:latin typeface="NTPreCursive" panose="03000400000000000000" pitchFamily="66" charset="0"/>
                        </a:rPr>
                        <a:t>- Photography -Creating traditional African prints/patterns then adding photos to our patterns. </a:t>
                      </a:r>
                      <a:r>
                        <a:rPr lang="en-US" sz="1100" dirty="0">
                          <a:latin typeface="NTPreCursive" panose="03000400000000000000" pitchFamily="66" charset="0"/>
                        </a:rPr>
                        <a:t>Explore printing and create artwork based on African</a:t>
                      </a:r>
                      <a:r>
                        <a:rPr lang="en-US" sz="1100" baseline="0" dirty="0">
                          <a:latin typeface="NTPreCursive" panose="03000400000000000000" pitchFamily="66" charset="0"/>
                        </a:rPr>
                        <a:t> Art</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100" dirty="0">
                          <a:solidFill>
                            <a:schemeClr val="tx1"/>
                          </a:solidFill>
                          <a:latin typeface="NTPreCursive" panose="03000400000000000000" pitchFamily="66" charset="0"/>
                        </a:rPr>
                        <a:t>Learn a traditional African song and dance and perform it /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latin typeface="NTPreCursive" panose="03000400000000000000" pitchFamily="66" charset="0"/>
                        </a:rPr>
                        <a:t>Create musical instruments- Drums?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100" dirty="0">
                          <a:latin typeface="NTPreCursive" panose="03000400000000000000" pitchFamily="66" charset="0"/>
                        </a:rPr>
                        <a:t>Explore other countries and create d</a:t>
                      </a:r>
                      <a:r>
                        <a:rPr lang="en-GB" sz="1100" kern="1200" dirty="0">
                          <a:solidFill>
                            <a:schemeClr val="dk1"/>
                          </a:solidFill>
                          <a:effectLst/>
                          <a:latin typeface="NTPreCursive" panose="03000400000000000000" pitchFamily="66" charset="0"/>
                          <a:ea typeface="+mn-ea"/>
                          <a:cs typeface="+mn-cs"/>
                        </a:rPr>
                        <a:t>rama through literacy</a:t>
                      </a:r>
                      <a:endParaRPr lang="en-US" sz="1100" dirty="0">
                        <a:latin typeface="NTPreCursive"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eCursive" panose="03000400000000000000" pitchFamily="66" charset="0"/>
                        </a:rPr>
                        <a:t>Skills</a:t>
                      </a:r>
                      <a:r>
                        <a:rPr lang="en-US" sz="1100" dirty="0">
                          <a:solidFill>
                            <a:srgbClr val="C00000"/>
                          </a:solidFill>
                          <a:latin typeface="NTPreCursive" panose="03000400000000000000" pitchFamily="66" charset="0"/>
                        </a:rPr>
                        <a:t>: Printing: exploring pattern</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rgbClr val="C00000"/>
                          </a:solidFill>
                          <a:latin typeface="NTPreCursive" panose="03000400000000000000" pitchFamily="66" charset="0"/>
                        </a:rPr>
                        <a:t>Using Scissors to Cut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rgbClr val="C00000"/>
                          </a:solidFill>
                          <a:latin typeface="NTPreCursive" panose="03000400000000000000" pitchFamily="66" charset="0"/>
                        </a:rPr>
                        <a:t>Following a rhythm/beat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eCursive" panose="03000400000000000000" pitchFamily="66" charset="0"/>
                        </a:rPr>
                        <a:t>Reflect, adapt and improve. </a:t>
                      </a:r>
                      <a:endParaRPr lang="en-GB" sz="1100" dirty="0">
                        <a:solidFill>
                          <a:schemeClr val="tx1"/>
                        </a:solidFill>
                        <a:latin typeface="NTPreCursive"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1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solidFill>
                            <a:srgbClr val="C00000"/>
                          </a:solidFill>
                          <a:latin typeface="NTPreCursive" panose="03000400000000000000" pitchFamily="66" charset="0"/>
                        </a:rPr>
                        <a:t>In Summer 1 children will</a:t>
                      </a:r>
                      <a:r>
                        <a:rPr lang="en-GB" sz="1100" dirty="0">
                          <a:solidFill>
                            <a:schemeClr val="tx1"/>
                          </a:solidFill>
                          <a:latin typeface="NTPreCursive" panose="03000400000000000000" pitchFamily="66" charset="0"/>
                        </a:rPr>
                        <a:t>:</a:t>
                      </a:r>
                    </a:p>
                    <a:p>
                      <a:pPr marL="171450" indent="-171450" algn="ctr">
                        <a:spcBef>
                          <a:spcPts val="0"/>
                        </a:spcBef>
                        <a:spcAft>
                          <a:spcPts val="0"/>
                        </a:spcAft>
                        <a:buFont typeface="Arial" panose="020B0604020202020204" pitchFamily="34" charset="0"/>
                        <a:buChar char="•"/>
                      </a:pPr>
                      <a:r>
                        <a:rPr lang="en-US" sz="1100" dirty="0">
                          <a:solidFill>
                            <a:srgbClr val="0070C0"/>
                          </a:solidFill>
                          <a:latin typeface="NTPreCursive" panose="03000400000000000000" pitchFamily="66" charset="0"/>
                        </a:rPr>
                        <a:t>Study: Natsumi </a:t>
                      </a:r>
                      <a:r>
                        <a:rPr lang="en-US" sz="1100" dirty="0" err="1">
                          <a:solidFill>
                            <a:srgbClr val="0070C0"/>
                          </a:solidFill>
                          <a:latin typeface="NTPreCursive" panose="03000400000000000000" pitchFamily="66" charset="0"/>
                        </a:rPr>
                        <a:t>Tamita’s</a:t>
                      </a:r>
                      <a:r>
                        <a:rPr lang="en-US" sz="1100" dirty="0">
                          <a:solidFill>
                            <a:srgbClr val="0070C0"/>
                          </a:solidFill>
                          <a:latin typeface="NTPreCursive" panose="03000400000000000000" pitchFamily="66" charset="0"/>
                        </a:rPr>
                        <a:t> Sculpture: They will fix and Join as they create farm Animals using junk materials </a:t>
                      </a:r>
                    </a:p>
                    <a:p>
                      <a:pPr marL="171450" indent="-171450" algn="ctr">
                        <a:spcBef>
                          <a:spcPts val="0"/>
                        </a:spcBef>
                        <a:spcAft>
                          <a:spcPts val="0"/>
                        </a:spcAft>
                        <a:buFont typeface="Arial" panose="020B0604020202020204" pitchFamily="34" charset="0"/>
                        <a:buChar char="•"/>
                      </a:pPr>
                      <a:r>
                        <a:rPr lang="en-US" sz="1100" dirty="0">
                          <a:latin typeface="NTPreCursive" panose="03000400000000000000" pitchFamily="66" charset="0"/>
                        </a:rPr>
                        <a:t>Construct with a range of material.</a:t>
                      </a:r>
                      <a:endParaRPr lang="en-GB" sz="1100" kern="1200" dirty="0">
                        <a:solidFill>
                          <a:schemeClr val="dk1"/>
                        </a:solidFill>
                        <a:effectLst/>
                        <a:latin typeface="NTPreCursive" panose="03000400000000000000" pitchFamily="66" charset="0"/>
                        <a:ea typeface="+mn-ea"/>
                        <a:cs typeface="+mn-cs"/>
                      </a:endParaRPr>
                    </a:p>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eCursive" panose="03000400000000000000" pitchFamily="66" charset="0"/>
                          <a:ea typeface="+mn-ea"/>
                          <a:cs typeface="+mn-cs"/>
                        </a:rPr>
                        <a:t>Create sounds/sound effects using Musical /home made instruments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eCursive" panose="03000400000000000000" pitchFamily="66" charset="0"/>
                          <a:ea typeface="+mn-ea"/>
                          <a:cs typeface="+mn-cs"/>
                        </a:rPr>
                        <a:t>Create drama through literacy</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eCursive" panose="03000400000000000000" pitchFamily="66" charset="0"/>
                        </a:rPr>
                        <a:t>Skills</a:t>
                      </a:r>
                      <a:r>
                        <a:rPr lang="en-US" sz="1100" dirty="0">
                          <a:solidFill>
                            <a:srgbClr val="C00000"/>
                          </a:solidFill>
                          <a:latin typeface="NTPreCursive" panose="03000400000000000000" pitchFamily="66" charset="0"/>
                        </a:rPr>
                        <a:t>: Fixing and Joining</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rgbClr val="C00000"/>
                          </a:solidFill>
                          <a:latin typeface="NTPreCursive" panose="03000400000000000000" pitchFamily="66" charset="0"/>
                        </a:rPr>
                        <a:t>Using scissors to cut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rgbClr val="C00000"/>
                          </a:solidFill>
                          <a:latin typeface="NTPreCursive" panose="03000400000000000000" pitchFamily="66" charset="0"/>
                        </a:rPr>
                        <a:t>Hole punches/sticky tape </a:t>
                      </a:r>
                      <a:r>
                        <a:rPr lang="en-US" sz="1100" dirty="0" err="1">
                          <a:solidFill>
                            <a:srgbClr val="C00000"/>
                          </a:solidFill>
                          <a:latin typeface="NTPreCursive" panose="03000400000000000000" pitchFamily="66" charset="0"/>
                        </a:rPr>
                        <a:t>etc</a:t>
                      </a:r>
                      <a:endParaRPr lang="en-US" sz="1100" dirty="0">
                        <a:solidFill>
                          <a:srgbClr val="C00000"/>
                        </a:solidFill>
                        <a:latin typeface="NTPreCursive"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eCursive" panose="03000400000000000000" pitchFamily="66" charset="0"/>
                        </a:rPr>
                        <a:t>Reflect, adapt and improve.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dirty="0">
                        <a:latin typeface="NTPreCursive" panose="03000400000000000000" pitchFamily="66"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dk1"/>
                        </a:solidFill>
                        <a:effectLst/>
                        <a:latin typeface="NTPreCursive" panose="03000400000000000000" pitchFamily="66" charset="0"/>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100" dirty="0">
                        <a:latin typeface="NTPreCursive" panose="03000400000000000000" pitchFamily="66" charset="0"/>
                      </a:endParaRPr>
                    </a:p>
                    <a:p>
                      <a:pPr algn="ctr"/>
                      <a:endParaRPr lang="en-GB" sz="11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solidFill>
                            <a:srgbClr val="C00000"/>
                          </a:solidFill>
                          <a:latin typeface="NTPreCursive" panose="03000400000000000000" pitchFamily="66" charset="0"/>
                        </a:rPr>
                        <a:t>In Summer 2 children will</a:t>
                      </a:r>
                      <a:r>
                        <a:rPr lang="en-GB" sz="1100" dirty="0">
                          <a:solidFill>
                            <a:schemeClr val="tx1"/>
                          </a:solidFill>
                          <a:latin typeface="NTPreCursive" panose="03000400000000000000" pitchFamily="66" charset="0"/>
                        </a:rPr>
                        <a:t>:</a:t>
                      </a:r>
                    </a:p>
                    <a:p>
                      <a:pPr marL="171450" indent="-171450" algn="ctr">
                        <a:buFont typeface="Arial" panose="020B0604020202020204" pitchFamily="34" charset="0"/>
                        <a:buChar char="•"/>
                      </a:pPr>
                      <a:r>
                        <a:rPr lang="en-US" sz="1100" dirty="0">
                          <a:latin typeface="NTPreCursive" panose="03000400000000000000" pitchFamily="66" charset="0"/>
                        </a:rPr>
                        <a:t>Paint self portraits using: water </a:t>
                      </a:r>
                      <a:r>
                        <a:rPr lang="en-US" sz="1100" dirty="0" err="1">
                          <a:latin typeface="NTPreCursive" panose="03000400000000000000" pitchFamily="66" charset="0"/>
                        </a:rPr>
                        <a:t>colours</a:t>
                      </a:r>
                      <a:r>
                        <a:rPr lang="en-US" sz="1100" dirty="0">
                          <a:latin typeface="NTPreCursive" panose="03000400000000000000" pitchFamily="66" charset="0"/>
                        </a:rPr>
                        <a:t>/ shading by adding black or white</a:t>
                      </a:r>
                    </a:p>
                    <a:p>
                      <a:pPr marL="171450" indent="-171450" algn="ctr">
                        <a:buFont typeface="Arial" panose="020B0604020202020204" pitchFamily="34" charset="0"/>
                        <a:buChar char="•"/>
                      </a:pPr>
                      <a:r>
                        <a:rPr lang="en-US" sz="1100" dirty="0">
                          <a:latin typeface="NTPreCursive" panose="03000400000000000000" pitchFamily="66" charset="0"/>
                        </a:rPr>
                        <a:t>Explore </a:t>
                      </a:r>
                      <a:r>
                        <a:rPr lang="en-US" sz="1100" dirty="0" err="1">
                          <a:latin typeface="NTPreCursive" panose="03000400000000000000" pitchFamily="66" charset="0"/>
                        </a:rPr>
                        <a:t>colour</a:t>
                      </a:r>
                      <a:r>
                        <a:rPr lang="en-US" sz="1100" dirty="0">
                          <a:latin typeface="NTPreCursive" panose="03000400000000000000" pitchFamily="66" charset="0"/>
                        </a:rPr>
                        <a:t> mixing – Representing feelings through </a:t>
                      </a:r>
                      <a:r>
                        <a:rPr lang="en-US" sz="1100" dirty="0" err="1">
                          <a:latin typeface="NTPreCursive" panose="03000400000000000000" pitchFamily="66" charset="0"/>
                        </a:rPr>
                        <a:t>colour</a:t>
                      </a:r>
                      <a:endParaRPr lang="en-US" sz="1100" dirty="0">
                        <a:solidFill>
                          <a:schemeClr val="tx1"/>
                        </a:solidFill>
                        <a:latin typeface="NTPreCursive" panose="03000400000000000000" pitchFamily="66" charset="0"/>
                      </a:endParaRPr>
                    </a:p>
                    <a:p>
                      <a:pPr marL="171450" indent="-171450" algn="ctr">
                        <a:buFont typeface="Arial" panose="020B0604020202020204" pitchFamily="34" charset="0"/>
                        <a:buChar char="•"/>
                      </a:pPr>
                      <a:r>
                        <a:rPr lang="en-US" sz="1100" dirty="0">
                          <a:solidFill>
                            <a:schemeClr val="tx1"/>
                          </a:solidFill>
                          <a:latin typeface="NTPreCursive" panose="03000400000000000000" pitchFamily="66" charset="0"/>
                        </a:rPr>
                        <a:t>Use loose parts to create Self Portraits</a:t>
                      </a:r>
                      <a:endParaRPr lang="en-US" sz="1100" baseline="0" dirty="0">
                        <a:solidFill>
                          <a:schemeClr val="tx1"/>
                        </a:solidFill>
                        <a:latin typeface="NTPreCursive" panose="03000400000000000000" pitchFamily="66" charset="0"/>
                      </a:endParaRPr>
                    </a:p>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eCursive" panose="03000400000000000000" pitchFamily="66" charset="0"/>
                          <a:ea typeface="+mn-ea"/>
                          <a:cs typeface="+mn-cs"/>
                        </a:rPr>
                        <a:t>Explore how Music and Dance. make you feel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rgbClr val="0070C0"/>
                          </a:solidFill>
                          <a:latin typeface="NTPreCursive" panose="03000400000000000000" pitchFamily="66" charset="0"/>
                        </a:rPr>
                        <a:t>Study the artist John Constable –Cloud Studies How do we produce these effects / Textures</a:t>
                      </a:r>
                      <a:endParaRPr lang="en-GB" sz="1100" dirty="0">
                        <a:solidFill>
                          <a:srgbClr val="0070C0"/>
                        </a:solidFill>
                        <a:latin typeface="NTPreCursive" panose="03000400000000000000" pitchFamily="66"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a:solidFill>
                            <a:schemeClr val="dk1"/>
                          </a:solidFill>
                          <a:effectLst/>
                          <a:latin typeface="NTPreCursive" panose="03000400000000000000" pitchFamily="66" charset="0"/>
                          <a:ea typeface="+mn-ea"/>
                          <a:cs typeface="+mn-cs"/>
                        </a:rPr>
                        <a:t>Create Drama representing: Feelings: taking photos of children acting out emotions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rgbClr val="C00000"/>
                          </a:solidFill>
                          <a:effectLst/>
                          <a:latin typeface="NTPreCursive" panose="03000400000000000000" pitchFamily="66" charset="0"/>
                          <a:ea typeface="+mn-ea"/>
                          <a:cs typeface="+mn-cs"/>
                        </a:rPr>
                        <a:t>Skills: </a:t>
                      </a:r>
                      <a:r>
                        <a:rPr lang="en-GB" sz="1100" kern="1200" dirty="0">
                          <a:solidFill>
                            <a:srgbClr val="C00000"/>
                          </a:solidFill>
                          <a:effectLst/>
                          <a:latin typeface="NTPreCursive" panose="03000400000000000000" pitchFamily="66" charset="0"/>
                          <a:ea typeface="+mn-ea"/>
                          <a:cs typeface="+mn-cs"/>
                        </a:rPr>
                        <a:t>Colour Mixing – Light/dark/shadow etc</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rgbClr val="C00000"/>
                          </a:solidFill>
                          <a:effectLst/>
                          <a:latin typeface="NTPreCursive" panose="03000400000000000000" pitchFamily="66" charset="0"/>
                          <a:ea typeface="+mn-ea"/>
                          <a:cs typeface="+mn-cs"/>
                        </a:rPr>
                        <a:t>Painting: Portraits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b="1" dirty="0">
                          <a:solidFill>
                            <a:srgbClr val="C00000"/>
                          </a:solidFill>
                          <a:latin typeface="NTPreCursive" panose="03000400000000000000" pitchFamily="66" charset="0"/>
                        </a:rPr>
                        <a:t>Reflect, adapt and improve. </a:t>
                      </a:r>
                    </a:p>
                    <a:p>
                      <a:pPr algn="ctr"/>
                      <a:endParaRPr lang="en-GB" sz="11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30" y="5282535"/>
            <a:ext cx="1575465" cy="157546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016449" y="5674778"/>
            <a:ext cx="1093321" cy="115329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043793" y="10207"/>
            <a:ext cx="496384" cy="49638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849312" y="182988"/>
            <a:ext cx="423530" cy="423530"/>
          </a:xfrm>
          <a:prstGeom prst="rect">
            <a:avLst/>
          </a:prstGeom>
        </p:spPr>
      </p:pic>
      <p:pic>
        <p:nvPicPr>
          <p:cNvPr id="11" name="Picture 10">
            <a:extLst>
              <a:ext uri="{FF2B5EF4-FFF2-40B4-BE49-F238E27FC236}">
                <a16:creationId xmlns:a16="http://schemas.microsoft.com/office/drawing/2014/main" id="{12929BC2-34EA-4B55-BD87-E6BE2A022234}"/>
              </a:ext>
            </a:extLst>
          </p:cNvPr>
          <p:cNvPicPr>
            <a:picLocks noChangeAspect="1"/>
          </p:cNvPicPr>
          <p:nvPr/>
        </p:nvPicPr>
        <p:blipFill>
          <a:blip r:embed="rId7"/>
          <a:stretch>
            <a:fillRect/>
          </a:stretch>
        </p:blipFill>
        <p:spPr>
          <a:xfrm>
            <a:off x="970701" y="219324"/>
            <a:ext cx="869777" cy="780109"/>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2026-2027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772407802"/>
              </p:ext>
            </p:extLst>
          </p:nvPr>
        </p:nvGraphicFramePr>
        <p:xfrm>
          <a:off x="194134" y="574567"/>
          <a:ext cx="11803732" cy="6156430"/>
        </p:xfrm>
        <a:graphic>
          <a:graphicData uri="http://schemas.openxmlformats.org/drawingml/2006/table">
            <a:tbl>
              <a:tblPr firstRow="1" bandRow="1">
                <a:tableStyleId>{5C22544A-7EE6-4342-B048-85BDC9FD1C3A}</a:tableStyleId>
              </a:tblPr>
              <a:tblGrid>
                <a:gridCol w="1401725">
                  <a:extLst>
                    <a:ext uri="{9D8B030D-6E8A-4147-A177-3AD203B41FA5}">
                      <a16:colId xmlns:a16="http://schemas.microsoft.com/office/drawing/2014/main" val="385991600"/>
                    </a:ext>
                  </a:extLst>
                </a:gridCol>
                <a:gridCol w="1738247">
                  <a:extLst>
                    <a:ext uri="{9D8B030D-6E8A-4147-A177-3AD203B41FA5}">
                      <a16:colId xmlns:a16="http://schemas.microsoft.com/office/drawing/2014/main" val="2865123548"/>
                    </a:ext>
                  </a:extLst>
                </a:gridCol>
                <a:gridCol w="1690761">
                  <a:extLst>
                    <a:ext uri="{9D8B030D-6E8A-4147-A177-3AD203B41FA5}">
                      <a16:colId xmlns:a16="http://schemas.microsoft.com/office/drawing/2014/main" val="872926247"/>
                    </a:ext>
                  </a:extLst>
                </a:gridCol>
                <a:gridCol w="139815">
                  <a:extLst>
                    <a:ext uri="{9D8B030D-6E8A-4147-A177-3AD203B41FA5}">
                      <a16:colId xmlns:a16="http://schemas.microsoft.com/office/drawing/2014/main" val="1315738151"/>
                    </a:ext>
                  </a:extLst>
                </a:gridCol>
                <a:gridCol w="1566740">
                  <a:extLst>
                    <a:ext uri="{9D8B030D-6E8A-4147-A177-3AD203B41FA5}">
                      <a16:colId xmlns:a16="http://schemas.microsoft.com/office/drawing/2014/main" val="667285103"/>
                    </a:ext>
                  </a:extLst>
                </a:gridCol>
                <a:gridCol w="1740910">
                  <a:extLst>
                    <a:ext uri="{9D8B030D-6E8A-4147-A177-3AD203B41FA5}">
                      <a16:colId xmlns:a16="http://schemas.microsoft.com/office/drawing/2014/main" val="2709165749"/>
                    </a:ext>
                  </a:extLst>
                </a:gridCol>
                <a:gridCol w="1853780">
                  <a:extLst>
                    <a:ext uri="{9D8B030D-6E8A-4147-A177-3AD203B41FA5}">
                      <a16:colId xmlns:a16="http://schemas.microsoft.com/office/drawing/2014/main" val="788233820"/>
                    </a:ext>
                  </a:extLst>
                </a:gridCol>
                <a:gridCol w="1671754">
                  <a:extLst>
                    <a:ext uri="{9D8B030D-6E8A-4147-A177-3AD203B41FA5}">
                      <a16:colId xmlns:a16="http://schemas.microsoft.com/office/drawing/2014/main" val="4046203905"/>
                    </a:ext>
                  </a:extLst>
                </a:gridCol>
              </a:tblGrid>
              <a:tr h="421601">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65387">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2000" dirty="0">
                          <a:latin typeface="Amatic SC" panose="00000500000000000000" pitchFamily="2" charset="-79"/>
                          <a:cs typeface="Amatic SC" panose="00000500000000000000" pitchFamily="2" charset="-79"/>
                        </a:rPr>
                        <a:t>poetry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716722">
                <a:tc>
                  <a:txBody>
                    <a:bodyPr/>
                    <a:lstStyle/>
                    <a:p>
                      <a:pPr algn="ctr"/>
                      <a:r>
                        <a:rPr lang="en-US" sz="1400" b="1" dirty="0">
                          <a:latin typeface="Amatic SC" panose="00000500000000000000" pitchFamily="2" charset="-79"/>
                          <a:cs typeface="Amatic SC" panose="00000500000000000000" pitchFamily="2" charset="-79"/>
                        </a:rPr>
                        <a:t>Personal, Social and Emotional Development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US" sz="900" dirty="0">
                          <a:latin typeface="NTPreCursivefk" panose="03000400000000000000" pitchFamily="66" charset="0"/>
                        </a:rPr>
                        <a:t>Children’s personal, social and emotional development (PSED) is </a:t>
                      </a:r>
                      <a:r>
                        <a:rPr lang="en-US" sz="900" b="1" dirty="0">
                          <a:latin typeface="NTPreCursivefk" panose="03000400000000000000" pitchFamily="66" charset="0"/>
                        </a:rPr>
                        <a:t>crucial for children to lead healthy and happy lives</a:t>
                      </a:r>
                      <a:r>
                        <a:rPr lang="en-US" sz="900" dirty="0">
                          <a:latin typeface="NTPreCursivefk" panose="03000400000000000000" pitchFamily="66" charset="0"/>
                        </a:rPr>
                        <a:t>, and is fundamental to their cognitive development. Underpinning their personal development are the important attachments that </a:t>
                      </a:r>
                      <a:r>
                        <a:rPr lang="en-US" sz="900" b="1" dirty="0">
                          <a:latin typeface="NTPreCursivefk" panose="03000400000000000000" pitchFamily="66" charset="0"/>
                        </a:rPr>
                        <a:t>shape their social world</a:t>
                      </a:r>
                      <a:r>
                        <a:rPr lang="en-US" sz="900" dirty="0">
                          <a:latin typeface="NTPreCursivefk" panose="03000400000000000000" pitchFamily="66" charset="0"/>
                        </a:rPr>
                        <a:t>. Strong, warm and supportive  relationships with adults enable children to learn how to </a:t>
                      </a:r>
                      <a:r>
                        <a:rPr lang="en-US" sz="900" b="1" dirty="0">
                          <a:latin typeface="NTPreCursivefk" panose="03000400000000000000" pitchFamily="66" charset="0"/>
                        </a:rPr>
                        <a:t>understand their own feelings and those of others</a:t>
                      </a:r>
                      <a:r>
                        <a:rPr lang="en-US" sz="900" dirty="0">
                          <a:latin typeface="NTPreCursivefk" panose="03000400000000000000" pitchFamily="66" charset="0"/>
                        </a:rPr>
                        <a:t>. Children should be supported to </a:t>
                      </a:r>
                      <a:r>
                        <a:rPr lang="en-US" sz="900" b="1" dirty="0">
                          <a:latin typeface="NTPreCursivefk" panose="03000400000000000000" pitchFamily="66" charset="0"/>
                        </a:rPr>
                        <a:t>manage emotions, develop a positive sense of self, set themselves simple goals, have confidence in their own abilities, to persist</a:t>
                      </a:r>
                      <a:r>
                        <a:rPr lang="en-US" sz="900" dirty="0">
                          <a:latin typeface="NTPreCursivefk" panose="03000400000000000000" pitchFamily="66" charset="0"/>
                        </a:rPr>
                        <a:t> and wait for what they want and direct attention as necessary. Through adult modelling and guidance, they will learn </a:t>
                      </a:r>
                      <a:r>
                        <a:rPr lang="en-US" sz="900" b="1" dirty="0">
                          <a:latin typeface="NTPreCursivefk" panose="03000400000000000000" pitchFamily="66" charset="0"/>
                        </a:rPr>
                        <a:t>how to look after their bodies, including healthy eating</a:t>
                      </a:r>
                      <a:r>
                        <a:rPr lang="en-US" sz="900" dirty="0">
                          <a:latin typeface="NTPreCursivefk" panose="03000400000000000000" pitchFamily="66" charset="0"/>
                        </a:rPr>
                        <a:t>, and manage personal needs independently. Through supported interaction with other children, they learn how to make good friendships, co-operate and resolve conflicts peaceably. These attributes will provide a secure platform from which </a:t>
                      </a:r>
                      <a:r>
                        <a:rPr lang="en-US" sz="900" b="1" dirty="0">
                          <a:latin typeface="NTPreCursivefk" panose="03000400000000000000" pitchFamily="66" charset="0"/>
                        </a:rPr>
                        <a:t>children can achieve at school and in later life. At Lawns Park we use The Zones of Regulation to help our children understand and manage their thoughts, feelings and </a:t>
                      </a:r>
                      <a:r>
                        <a:rPr lang="en-US" sz="900" b="1" dirty="0" err="1">
                          <a:latin typeface="NTPreCursivefk" panose="03000400000000000000" pitchFamily="66" charset="0"/>
                        </a:rPr>
                        <a:t>behaviours</a:t>
                      </a:r>
                      <a:r>
                        <a:rPr lang="en-US" sz="900" b="1" dirty="0">
                          <a:latin typeface="NTPreCursivefk" panose="03000400000000000000" pitchFamily="66" charset="0"/>
                        </a:rPr>
                        <a:t>. </a:t>
                      </a:r>
                      <a:endParaRPr lang="en-GB" sz="900" b="1" dirty="0">
                        <a:solidFill>
                          <a:schemeClr val="bg1">
                            <a:lumMod val="50000"/>
                          </a:schemeClr>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3752248">
                <a:tc rowSpan="2">
                  <a:txBody>
                    <a:bodyPr/>
                    <a:lstStyle/>
                    <a:p>
                      <a:pPr algn="ctr"/>
                      <a:r>
                        <a:rPr lang="en-US" sz="1800" dirty="0">
                          <a:latin typeface="Amatic SC" panose="00000500000000000000" pitchFamily="2" charset="-79"/>
                          <a:cs typeface="Amatic SC" panose="00000500000000000000" pitchFamily="2" charset="-79"/>
                        </a:rPr>
                        <a:t>PSED</a:t>
                      </a:r>
                      <a:r>
                        <a:rPr lang="en-US" sz="1400" dirty="0">
                          <a:latin typeface="NTPreCursive" panose="03000400000000000000" pitchFamily="66" charset="0"/>
                        </a:rPr>
                        <a:t> </a:t>
                      </a:r>
                      <a:r>
                        <a:rPr lang="en-US" sz="1400" dirty="0">
                          <a:latin typeface="Amatic SC" panose="00000500000000000000" pitchFamily="2" charset="-79"/>
                          <a:cs typeface="Amatic SC" panose="00000500000000000000" pitchFamily="2" charset="-79"/>
                        </a:rPr>
                        <a:t>is developed throughout the year through high quality interactions, daily group discussions, circle time, PSHE times and nurture style interventions where appropriate.</a:t>
                      </a:r>
                      <a:endParaRPr lang="en-US" sz="1400" b="1" dirty="0">
                        <a:latin typeface="Amatic SC" panose="00000500000000000000" pitchFamily="2" charset="-79"/>
                        <a:cs typeface="Amatic SC" panose="00000500000000000000" pitchFamily="2" charset="-79"/>
                      </a:endParaRPr>
                    </a:p>
                    <a:p>
                      <a:pPr algn="ctr"/>
                      <a:r>
                        <a:rPr lang="en-US" sz="1400" b="1" dirty="0">
                          <a:latin typeface="Amatic SC" panose="00000500000000000000" pitchFamily="2" charset="-79"/>
                          <a:cs typeface="Amatic SC" panose="00000500000000000000" pitchFamily="2" charset="-79"/>
                        </a:rPr>
                        <a:t> </a:t>
                      </a:r>
                    </a:p>
                    <a:p>
                      <a:pPr algn="ctr"/>
                      <a:r>
                        <a:rPr lang="en-US" sz="1400" b="0" dirty="0">
                          <a:latin typeface="Amatic SC" panose="00000500000000000000" pitchFamily="2" charset="-79"/>
                          <a:cs typeface="Amatic SC" panose="00000500000000000000" pitchFamily="2" charset="-79"/>
                        </a:rPr>
                        <a:t>The three strands of PSED are:</a:t>
                      </a:r>
                    </a:p>
                    <a:p>
                      <a:pPr marL="171450" indent="-171450" algn="ctr">
                        <a:buFont typeface="Arial" panose="020B0604020202020204" pitchFamily="34" charset="0"/>
                        <a:buChar char="•"/>
                      </a:pPr>
                      <a:r>
                        <a:rPr lang="en-US" sz="1400" b="0" dirty="0">
                          <a:solidFill>
                            <a:srgbClr val="FF0000"/>
                          </a:solidFill>
                          <a:latin typeface="Amatic SC" panose="00000500000000000000" pitchFamily="2" charset="-79"/>
                          <a:cs typeface="Amatic SC" panose="00000500000000000000" pitchFamily="2" charset="-79"/>
                        </a:rPr>
                        <a:t>Managing Self </a:t>
                      </a:r>
                    </a:p>
                    <a:p>
                      <a:pPr marL="171450" indent="-171450" algn="ctr">
                        <a:buFont typeface="Arial" panose="020B0604020202020204" pitchFamily="34" charset="0"/>
                        <a:buChar char="•"/>
                      </a:pPr>
                      <a:r>
                        <a:rPr lang="en-US" sz="1400" b="0" dirty="0">
                          <a:solidFill>
                            <a:srgbClr val="00B050"/>
                          </a:solidFill>
                          <a:latin typeface="Amatic SC" panose="00000500000000000000" pitchFamily="2" charset="-79"/>
                          <a:cs typeface="Amatic SC" panose="00000500000000000000" pitchFamily="2" charset="-79"/>
                        </a:rPr>
                        <a:t>Self regulation</a:t>
                      </a:r>
                    </a:p>
                    <a:p>
                      <a:pPr marL="171450" indent="-171450" algn="ctr">
                        <a:buFont typeface="Arial" panose="020B0604020202020204" pitchFamily="34" charset="0"/>
                        <a:buChar char="•"/>
                      </a:pPr>
                      <a:r>
                        <a:rPr lang="en-US" sz="1400" b="0" dirty="0">
                          <a:solidFill>
                            <a:srgbClr val="7030A0"/>
                          </a:solidFill>
                          <a:latin typeface="Amatic SC" panose="00000500000000000000" pitchFamily="2" charset="-79"/>
                          <a:cs typeface="Amatic SC" panose="00000500000000000000" pitchFamily="2" charset="-79"/>
                        </a:rPr>
                        <a:t>Building relationships</a:t>
                      </a:r>
                    </a:p>
                    <a:p>
                      <a:pPr algn="ctr"/>
                      <a:endParaRPr lang="en-US" sz="1400" b="1" dirty="0">
                        <a:latin typeface="Amatic SC" panose="00000500000000000000" pitchFamily="2" charset="-79"/>
                        <a:cs typeface="Amatic SC" panose="00000500000000000000" pitchFamily="2" charset="-79"/>
                      </a:endParaRPr>
                    </a:p>
                    <a:p>
                      <a:pPr algn="ctr"/>
                      <a:endParaRPr lang="en-US" sz="1400" b="1" dirty="0">
                        <a:solidFill>
                          <a:srgbClr val="CC66FF"/>
                        </a:solidFill>
                        <a:latin typeface="Amatic SC" panose="00000500000000000000" pitchFamily="2" charset="-79"/>
                        <a:cs typeface="Amatic SC" panose="00000500000000000000" pitchFamily="2" charset="-79"/>
                      </a:endParaRPr>
                    </a:p>
                    <a:p>
                      <a:pPr algn="ctr"/>
                      <a:endParaRPr lang="en-GB" sz="14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algn="ctr"/>
                      <a:r>
                        <a:rPr lang="en-GB" sz="900" b="0" dirty="0">
                          <a:solidFill>
                            <a:srgbClr val="C00000"/>
                          </a:solidFill>
                          <a:latin typeface="+mn-lt"/>
                          <a:cs typeface="Amatic SC" panose="00000500000000000000" pitchFamily="2" charset="-79"/>
                        </a:rPr>
                        <a:t>In the  </a:t>
                      </a:r>
                      <a:r>
                        <a:rPr lang="en-GB" sz="900" b="0" dirty="0">
                          <a:solidFill>
                            <a:srgbClr val="C00000"/>
                          </a:solidFill>
                          <a:latin typeface="NTPreCursive" panose="03000400000000000000" pitchFamily="66" charset="0"/>
                          <a:cs typeface="Amatic SC" panose="00000500000000000000" pitchFamily="2" charset="-79"/>
                        </a:rPr>
                        <a:t>Autumn term children will:</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Share information about themselves and their family </a:t>
                      </a:r>
                      <a:r>
                        <a:rPr lang="en-GB" sz="900" b="0" dirty="0">
                          <a:solidFill>
                            <a:srgbClr val="7030A0"/>
                          </a:solidFill>
                          <a:latin typeface="NTPreCursive" panose="03000400000000000000" pitchFamily="66" charset="0"/>
                          <a:cs typeface="Amatic SC" panose="00000500000000000000" pitchFamily="2" charset="-79"/>
                        </a:rPr>
                        <a:t>(BR)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i="0" kern="1200" dirty="0">
                          <a:solidFill>
                            <a:schemeClr val="tx1"/>
                          </a:solidFill>
                          <a:effectLst/>
                          <a:latin typeface="NTPreCursive" panose="03000400000000000000" pitchFamily="66" charset="0"/>
                          <a:ea typeface="+mn-ea"/>
                          <a:cs typeface="+mn-cs"/>
                        </a:rPr>
                        <a:t>Begin to recognise and talk about similarities between people </a:t>
                      </a:r>
                      <a:r>
                        <a:rPr lang="en-GB" sz="900" i="0" kern="1200" dirty="0">
                          <a:solidFill>
                            <a:srgbClr val="7030A0"/>
                          </a:solidFill>
                          <a:effectLst/>
                          <a:latin typeface="NTPreCursive" panose="03000400000000000000" pitchFamily="66" charset="0"/>
                          <a:ea typeface="+mn-ea"/>
                          <a:cs typeface="+mn-cs"/>
                        </a:rPr>
                        <a:t>(BR)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i="1" kern="1200" dirty="0">
                          <a:solidFill>
                            <a:schemeClr val="tx1"/>
                          </a:solidFill>
                          <a:effectLst/>
                          <a:latin typeface="NTPreCursive" panose="03000400000000000000" pitchFamily="66" charset="0"/>
                          <a:ea typeface="+mn-ea"/>
                          <a:cs typeface="+mn-cs"/>
                        </a:rPr>
                        <a:t> </a:t>
                      </a:r>
                      <a:r>
                        <a:rPr lang="en-GB" sz="900" kern="1200" dirty="0">
                          <a:solidFill>
                            <a:schemeClr val="tx1"/>
                          </a:solidFill>
                          <a:effectLst/>
                          <a:latin typeface="NTPreCursive" panose="03000400000000000000" pitchFamily="66" charset="0"/>
                          <a:ea typeface="+mn-ea"/>
                          <a:cs typeface="+mn-cs"/>
                        </a:rPr>
                        <a:t>Have an understanding of what it means to be respectful and to be treated with respect </a:t>
                      </a:r>
                      <a:r>
                        <a:rPr lang="en-GB" sz="900" kern="1200" dirty="0">
                          <a:solidFill>
                            <a:srgbClr val="7030A0"/>
                          </a:solidFill>
                          <a:effectLst/>
                          <a:latin typeface="NTPreCursive" panose="03000400000000000000" pitchFamily="66" charset="0"/>
                          <a:ea typeface="+mn-ea"/>
                          <a:cs typeface="+mn-cs"/>
                        </a:rPr>
                        <a:t>(BR</a:t>
                      </a:r>
                      <a:r>
                        <a:rPr lang="en-GB" sz="900" kern="1200" dirty="0">
                          <a:solidFill>
                            <a:schemeClr val="tx1"/>
                          </a:solidFill>
                          <a:effectLst/>
                          <a:latin typeface="NTPreCursive" panose="03000400000000000000" pitchFamily="66" charset="0"/>
                          <a:ea typeface="+mn-ea"/>
                          <a:cs typeface="+mn-cs"/>
                        </a:rPr>
                        <a:t>)</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eCursive" panose="03000400000000000000" pitchFamily="66" charset="0"/>
                          <a:cs typeface="Amatic SC" panose="00000500000000000000" pitchFamily="2" charset="-79"/>
                        </a:rPr>
                        <a:t>Recognise and talk about how they celebrate events, noticing similarities and difference between other communities</a:t>
                      </a:r>
                      <a:r>
                        <a:rPr lang="en-GB" sz="900" b="0" dirty="0">
                          <a:solidFill>
                            <a:srgbClr val="7030A0"/>
                          </a:solidFill>
                          <a:latin typeface="NTPreCursive" panose="03000400000000000000" pitchFamily="66" charset="0"/>
                          <a:cs typeface="Amatic SC" panose="00000500000000000000" pitchFamily="2" charset="-79"/>
                        </a:rPr>
                        <a:t>. (BR)</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Know and understand that some actions and words can hurt others feelings. </a:t>
                      </a:r>
                      <a:r>
                        <a:rPr lang="en-GB" sz="900" b="0" dirty="0">
                          <a:solidFill>
                            <a:srgbClr val="7030A0"/>
                          </a:solidFill>
                          <a:latin typeface="NTPreCursive" panose="03000400000000000000" pitchFamily="66" charset="0"/>
                          <a:cs typeface="Amatic SC" panose="00000500000000000000" pitchFamily="2" charset="-79"/>
                        </a:rPr>
                        <a:t>(BR)</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Know about and use strategies to manage and resolve conflict </a:t>
                      </a:r>
                      <a:r>
                        <a:rPr lang="en-GB" sz="900" b="0" dirty="0">
                          <a:solidFill>
                            <a:srgbClr val="7030A0"/>
                          </a:solidFill>
                          <a:latin typeface="NTPreCursive" panose="03000400000000000000" pitchFamily="66" charset="0"/>
                          <a:cs typeface="Amatic SC" panose="00000500000000000000" pitchFamily="2" charset="-79"/>
                        </a:rPr>
                        <a:t>(BR)</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Develop strategies for making friends (</a:t>
                      </a:r>
                      <a:r>
                        <a:rPr lang="en-GB" sz="900" b="0" dirty="0">
                          <a:solidFill>
                            <a:srgbClr val="7030A0"/>
                          </a:solidFill>
                          <a:latin typeface="NTPreCursive" panose="03000400000000000000" pitchFamily="66" charset="0"/>
                          <a:cs typeface="Amatic SC" panose="00000500000000000000" pitchFamily="2" charset="-79"/>
                        </a:rPr>
                        <a:t>BR)</a:t>
                      </a:r>
                      <a:endParaRPr lang="en-GB" sz="900" kern="1200" dirty="0">
                        <a:solidFill>
                          <a:schemeClr val="tx1"/>
                        </a:solidFill>
                        <a:effectLst/>
                        <a:latin typeface="NTPreCursive" panose="03000400000000000000" pitchFamily="66"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eCursive" panose="03000400000000000000" pitchFamily="66" charset="0"/>
                          <a:cs typeface="Amatic SC" panose="00000500000000000000" pitchFamily="2" charset="-79"/>
                        </a:rPr>
                        <a:t>Recognise themselves as an individual and talk about the qualities that make them special </a:t>
                      </a:r>
                      <a:r>
                        <a:rPr lang="en-GB" sz="900" b="0" dirty="0">
                          <a:solidFill>
                            <a:srgbClr val="FF0000"/>
                          </a:solidFill>
                          <a:latin typeface="NTPreCursive" panose="03000400000000000000" pitchFamily="66" charset="0"/>
                          <a:cs typeface="Amatic SC" panose="00000500000000000000" pitchFamily="2" charset="-79"/>
                        </a:rPr>
                        <a:t>(MS)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eCursive" panose="03000400000000000000" pitchFamily="66" charset="0"/>
                          <a:cs typeface="Amatic SC" panose="00000500000000000000" pitchFamily="2" charset="-79"/>
                        </a:rPr>
                        <a:t>Begin to recognise themselves as a learner,  talking about and developing self help skills </a:t>
                      </a:r>
                      <a:r>
                        <a:rPr lang="en-GB" sz="900" b="0" dirty="0">
                          <a:solidFill>
                            <a:srgbClr val="FF0000"/>
                          </a:solidFill>
                          <a:latin typeface="NTPreCursive" panose="03000400000000000000" pitchFamily="66" charset="0"/>
                          <a:cs typeface="Amatic SC" panose="00000500000000000000" pitchFamily="2" charset="-79"/>
                        </a:rPr>
                        <a:t>(MS)</a:t>
                      </a:r>
                      <a:r>
                        <a:rPr lang="en-GB" sz="900" b="0" dirty="0">
                          <a:solidFill>
                            <a:schemeClr val="tx1"/>
                          </a:solidFill>
                          <a:latin typeface="NTPreCursive" panose="03000400000000000000" pitchFamily="66" charset="0"/>
                          <a:cs typeface="Amatic SC" panose="00000500000000000000" pitchFamily="2" charset="-79"/>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eCursive" panose="03000400000000000000" pitchFamily="66" charset="0"/>
                          <a:cs typeface="Amatic SC" panose="00000500000000000000" pitchFamily="2" charset="-79"/>
                        </a:rPr>
                        <a:t>Know how to manage personal hygiene and its importance ( Hand washing) </a:t>
                      </a:r>
                      <a:r>
                        <a:rPr lang="en-GB" sz="900" b="0" dirty="0">
                          <a:solidFill>
                            <a:srgbClr val="FF0000"/>
                          </a:solidFill>
                          <a:latin typeface="NTPreCursive" panose="03000400000000000000" pitchFamily="66" charset="0"/>
                          <a:cs typeface="Amatic SC" panose="00000500000000000000" pitchFamily="2" charset="-79"/>
                        </a:rPr>
                        <a:t>(MS)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eCursive" panose="03000400000000000000" pitchFamily="66" charset="0"/>
                          <a:cs typeface="Amatic SC" panose="00000500000000000000" pitchFamily="2" charset="-79"/>
                        </a:rPr>
                        <a:t>Begin to understand  and follow classroom rules and behaviour expectations</a:t>
                      </a:r>
                      <a:r>
                        <a:rPr lang="en-GB" sz="900" b="0" dirty="0">
                          <a:solidFill>
                            <a:srgbClr val="FF0000"/>
                          </a:solidFill>
                          <a:latin typeface="NTPreCursive" panose="03000400000000000000" pitchFamily="66" charset="0"/>
                          <a:cs typeface="Amatic SC" panose="00000500000000000000" pitchFamily="2" charset="-79"/>
                        </a:rPr>
                        <a:t>. (MS)</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Recognise and understand people who can help them at home and in school</a:t>
                      </a:r>
                      <a:r>
                        <a:rPr lang="en-GB" sz="900" b="0" dirty="0">
                          <a:solidFill>
                            <a:srgbClr val="00B050"/>
                          </a:solidFill>
                          <a:latin typeface="NTPreCursive" panose="03000400000000000000" pitchFamily="66" charset="0"/>
                          <a:cs typeface="Amatic SC" panose="00000500000000000000" pitchFamily="2" charset="-79"/>
                        </a:rPr>
                        <a:t>. (SR)</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Develop language related to feelings in response to new experiences (starting school) </a:t>
                      </a:r>
                      <a:r>
                        <a:rPr lang="en-GB" sz="900" b="0" dirty="0">
                          <a:solidFill>
                            <a:srgbClr val="00B050"/>
                          </a:solidFill>
                          <a:latin typeface="NTPreCursive" panose="03000400000000000000" pitchFamily="66" charset="0"/>
                          <a:cs typeface="Amatic SC" panose="00000500000000000000" pitchFamily="2" charset="-79"/>
                        </a:rPr>
                        <a:t>(SR)</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Begin to develop strategies for coping with 'not so good feelings’, knowing some self-care techniques) </a:t>
                      </a:r>
                      <a:r>
                        <a:rPr lang="en-GB" sz="900" b="0" dirty="0">
                          <a:solidFill>
                            <a:srgbClr val="00B050"/>
                          </a:solidFill>
                          <a:latin typeface="NTPreCursive" panose="03000400000000000000" pitchFamily="66" charset="0"/>
                          <a:cs typeface="Amatic SC" panose="00000500000000000000" pitchFamily="2" charset="-79"/>
                        </a:rPr>
                        <a:t>(SR)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i="0" kern="1200" dirty="0">
                          <a:solidFill>
                            <a:schemeClr val="tx1"/>
                          </a:solidFill>
                          <a:effectLst/>
                          <a:latin typeface="NTPreCursive" panose="03000400000000000000" pitchFamily="66" charset="0"/>
                          <a:ea typeface="+mn-ea"/>
                          <a:cs typeface="+mn-cs"/>
                        </a:rPr>
                        <a:t>Develop kindness, care and respect for the other members of the class </a:t>
                      </a:r>
                      <a:r>
                        <a:rPr lang="en-GB" sz="900" i="0" kern="1200" dirty="0">
                          <a:solidFill>
                            <a:srgbClr val="00B050"/>
                          </a:solidFill>
                          <a:effectLst/>
                          <a:latin typeface="NTPreCursive" panose="03000400000000000000" pitchFamily="66" charset="0"/>
                          <a:ea typeface="+mn-ea"/>
                          <a:cs typeface="+mn-cs"/>
                        </a:rPr>
                        <a:t>(SR)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NTPreCursive" panose="03000400000000000000" pitchFamily="66" charset="0"/>
                          <a:cs typeface="Amatic SC" panose="00000500000000000000" pitchFamily="2" charset="-79"/>
                        </a:rPr>
                        <a:t>Be independent in following classroom routines including bathroom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dirty="0">
                          <a:solidFill>
                            <a:schemeClr val="tx1"/>
                          </a:solidFill>
                          <a:latin typeface="NTPreCursive" panose="03000400000000000000" pitchFamily="66" charset="0"/>
                          <a:cs typeface="Amatic SC" panose="00000500000000000000" pitchFamily="2" charset="-79"/>
                        </a:rPr>
                        <a:t>and preparation for outdoor learning </a:t>
                      </a:r>
                      <a:r>
                        <a:rPr lang="en-GB" sz="900" b="0" dirty="0">
                          <a:solidFill>
                            <a:srgbClr val="00B050"/>
                          </a:solidFill>
                          <a:latin typeface="NTPreCursive" panose="03000400000000000000" pitchFamily="66" charset="0"/>
                          <a:cs typeface="Amatic SC" panose="00000500000000000000" pitchFamily="2" charset="-79"/>
                        </a:rPr>
                        <a:t>(SR)</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dirty="0">
                          <a:solidFill>
                            <a:srgbClr val="00B050"/>
                          </a:solidFill>
                          <a:latin typeface="NTPreCursive" panose="03000400000000000000" pitchFamily="66" charset="0"/>
                          <a:cs typeface="Amatic SC" panose="00000500000000000000" pitchFamily="2" charset="-79"/>
                        </a:rPr>
                        <a:t>Begin to understand DEMOCRACY </a:t>
                      </a:r>
                    </a:p>
                    <a:p>
                      <a:pPr algn="ctr"/>
                      <a:r>
                        <a:rPr lang="en-GB" sz="900" b="1" dirty="0" err="1">
                          <a:solidFill>
                            <a:srgbClr val="C00000"/>
                          </a:solidFill>
                          <a:latin typeface="NTPreCursive" panose="03000400000000000000" pitchFamily="66" charset="0"/>
                          <a:cs typeface="Amatic SC" panose="00000500000000000000" pitchFamily="2" charset="-79"/>
                        </a:rPr>
                        <a:t>KapowTheme</a:t>
                      </a:r>
                      <a:r>
                        <a:rPr lang="en-GB" sz="900" b="1" dirty="0">
                          <a:solidFill>
                            <a:srgbClr val="C00000"/>
                          </a:solidFill>
                          <a:latin typeface="NTPreCursive" panose="03000400000000000000" pitchFamily="66" charset="0"/>
                          <a:cs typeface="Amatic SC" panose="00000500000000000000" pitchFamily="2" charset="-79"/>
                        </a:rPr>
                        <a:t>: Special Relationships / My Feelings</a:t>
                      </a:r>
                    </a:p>
                    <a:p>
                      <a:pPr algn="ctr"/>
                      <a:r>
                        <a:rPr lang="en-GB" sz="900" b="1" dirty="0">
                          <a:solidFill>
                            <a:srgbClr val="C00000"/>
                          </a:solidFill>
                          <a:latin typeface="NTPreCursive" panose="03000400000000000000" pitchFamily="66" charset="0"/>
                          <a:cs typeface="Amatic SC" panose="00000500000000000000" pitchFamily="2" charset="-79"/>
                        </a:rPr>
                        <a:t>Introducing The Zones of Regulation</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dirty="0">
                          <a:solidFill>
                            <a:srgbClr val="C00000"/>
                          </a:solidFill>
                          <a:latin typeface="+mn-lt"/>
                          <a:cs typeface="Amatic SC" panose="00000500000000000000" pitchFamily="2" charset="-79"/>
                        </a:rPr>
                        <a:t>In </a:t>
                      </a:r>
                      <a:r>
                        <a:rPr lang="en-GB" sz="1050" b="0" dirty="0">
                          <a:solidFill>
                            <a:srgbClr val="C00000"/>
                          </a:solidFill>
                          <a:latin typeface="NTPreCursive" panose="03000400000000000000" pitchFamily="66" charset="0"/>
                          <a:cs typeface="Amatic SC" panose="00000500000000000000" pitchFamily="2" charset="-79"/>
                        </a:rPr>
                        <a:t>Spring term children will: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eCursive" panose="03000400000000000000" pitchFamily="66" charset="0"/>
                          <a:ea typeface="+mn-ea"/>
                          <a:cs typeface="+mn-cs"/>
                        </a:rPr>
                        <a:t>Recognise and talk about the things they are good at and the things they want to improve </a:t>
                      </a:r>
                      <a:r>
                        <a:rPr lang="en-GB" sz="1050" i="0" kern="1200" dirty="0">
                          <a:solidFill>
                            <a:srgbClr val="FF0000"/>
                          </a:solidFill>
                          <a:effectLst/>
                          <a:latin typeface="NTPreCursive" panose="03000400000000000000" pitchFamily="66" charset="0"/>
                          <a:ea typeface="+mn-ea"/>
                          <a:cs typeface="+mn-cs"/>
                        </a:rPr>
                        <a:t>(MS)</a:t>
                      </a:r>
                      <a:r>
                        <a:rPr lang="en-GB" sz="1050" i="0" kern="1200" dirty="0">
                          <a:solidFill>
                            <a:schemeClr val="tx1"/>
                          </a:solidFill>
                          <a:effectLst/>
                          <a:latin typeface="NTPreCursive" panose="03000400000000000000" pitchFamily="66" charset="0"/>
                          <a:ea typeface="+mn-ea"/>
                          <a:cs typeface="+mn-cs"/>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eCursive" panose="03000400000000000000" pitchFamily="66" charset="0"/>
                          <a:ea typeface="+mn-ea"/>
                          <a:cs typeface="+mn-cs"/>
                        </a:rPr>
                        <a:t>Develop confidence in trying new things/ learning new skills </a:t>
                      </a:r>
                      <a:r>
                        <a:rPr lang="en-GB" sz="1050" i="0" kern="1200" dirty="0">
                          <a:solidFill>
                            <a:srgbClr val="FF0000"/>
                          </a:solidFill>
                          <a:effectLst/>
                          <a:latin typeface="NTPreCursive" panose="03000400000000000000" pitchFamily="66" charset="0"/>
                          <a:ea typeface="+mn-ea"/>
                          <a:cs typeface="+mn-cs"/>
                        </a:rPr>
                        <a:t>(MS)</a:t>
                      </a:r>
                      <a:r>
                        <a:rPr lang="en-GB" sz="1050" i="0" kern="1200" dirty="0">
                          <a:solidFill>
                            <a:schemeClr val="tx1"/>
                          </a:solidFill>
                          <a:effectLst/>
                          <a:latin typeface="NTPreCursive" panose="03000400000000000000" pitchFamily="66" charset="0"/>
                          <a:ea typeface="+mn-ea"/>
                          <a:cs typeface="+mn-cs"/>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eCursive" panose="03000400000000000000" pitchFamily="66" charset="0"/>
                          <a:ea typeface="+mn-ea"/>
                          <a:cs typeface="+mn-cs"/>
                        </a:rPr>
                        <a:t>Take responsibility for classroom tasks and routines </a:t>
                      </a:r>
                      <a:r>
                        <a:rPr lang="en-GB" sz="1050" i="0" kern="1200" dirty="0">
                          <a:solidFill>
                            <a:srgbClr val="FF0000"/>
                          </a:solidFill>
                          <a:effectLst/>
                          <a:latin typeface="NTPreCursive" panose="03000400000000000000" pitchFamily="66" charset="0"/>
                          <a:ea typeface="+mn-ea"/>
                          <a:cs typeface="+mn-cs"/>
                        </a:rPr>
                        <a:t>(MS)</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Develop and understanding an awareness of resilience when things go wrong </a:t>
                      </a:r>
                      <a:r>
                        <a:rPr lang="en-GB" sz="1050" i="0" kern="1200" dirty="0">
                          <a:solidFill>
                            <a:srgbClr val="00B050"/>
                          </a:solidFill>
                          <a:effectLst/>
                          <a:latin typeface="NTPreCursive" panose="03000400000000000000" pitchFamily="66" charset="0"/>
                          <a:ea typeface="+mn-ea"/>
                          <a:cs typeface="+mn-cs"/>
                        </a:rPr>
                        <a:t>(SR)</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Recognise their personal feelings, developing strategies for dealing with positive and negative emotions. </a:t>
                      </a:r>
                      <a:r>
                        <a:rPr lang="en-GB" sz="1050" i="0" kern="1200" dirty="0">
                          <a:solidFill>
                            <a:srgbClr val="00B050"/>
                          </a:solidFill>
                          <a:effectLst/>
                          <a:latin typeface="NTPreCursive" panose="03000400000000000000" pitchFamily="66" charset="0"/>
                          <a:ea typeface="+mn-ea"/>
                          <a:cs typeface="+mn-cs"/>
                        </a:rPr>
                        <a:t>(SR)</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Recognise and empathise with the feelings of others </a:t>
                      </a:r>
                      <a:r>
                        <a:rPr lang="en-GB" sz="1050" i="0" kern="1200" dirty="0">
                          <a:solidFill>
                            <a:srgbClr val="7030A0"/>
                          </a:solidFill>
                          <a:effectLst/>
                          <a:latin typeface="NTPreCursive" panose="03000400000000000000" pitchFamily="66" charset="0"/>
                          <a:ea typeface="+mn-ea"/>
                          <a:cs typeface="+mn-cs"/>
                        </a:rPr>
                        <a:t>(BR)</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Know what makes a good friend, showing care and concern for others. </a:t>
                      </a:r>
                      <a:r>
                        <a:rPr lang="en-GB" sz="1050" i="0" kern="1200" dirty="0">
                          <a:solidFill>
                            <a:srgbClr val="7030A0"/>
                          </a:solidFill>
                          <a:effectLst/>
                          <a:latin typeface="NTPreCursive" panose="03000400000000000000" pitchFamily="66" charset="0"/>
                          <a:ea typeface="+mn-ea"/>
                          <a:cs typeface="+mn-cs"/>
                        </a:rPr>
                        <a:t>(BR)</a:t>
                      </a:r>
                      <a:endParaRPr lang="en-GB" sz="1050" kern="1200" dirty="0">
                        <a:solidFill>
                          <a:schemeClr val="dk1"/>
                        </a:solidFill>
                        <a:effectLst/>
                        <a:latin typeface="NTPreCursive" panose="03000400000000000000"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latin typeface="NTPreCursive" panose="03000400000000000000" pitchFamily="66"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err="1">
                          <a:solidFill>
                            <a:srgbClr val="C00000"/>
                          </a:solidFill>
                          <a:latin typeface="NTPreCursive" panose="03000400000000000000" pitchFamily="66" charset="0"/>
                          <a:cs typeface="Amatic SC" panose="00000500000000000000" pitchFamily="2" charset="-79"/>
                        </a:rPr>
                        <a:t>MindMate</a:t>
                      </a:r>
                      <a:r>
                        <a:rPr lang="en-GB" sz="1050" b="1" dirty="0">
                          <a:solidFill>
                            <a:srgbClr val="C00000"/>
                          </a:solidFill>
                          <a:latin typeface="NTPreCursive" panose="03000400000000000000" pitchFamily="66" charset="0"/>
                          <a:cs typeface="Amatic SC" panose="00000500000000000000" pitchFamily="2" charset="-79"/>
                        </a:rPr>
                        <a:t>: Setting Goals and Targets/ Recognising feelings ( mine and other people’s)and knowing how to respond</a:t>
                      </a:r>
                    </a:p>
                    <a:p>
                      <a:pPr algn="ctr"/>
                      <a:endParaRPr lang="en-GB" sz="900" dirty="0">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dirty="0">
                          <a:solidFill>
                            <a:srgbClr val="C00000"/>
                          </a:solidFill>
                          <a:latin typeface="+mn-lt"/>
                          <a:cs typeface="Amatic SC" panose="00000500000000000000" pitchFamily="2" charset="-79"/>
                        </a:rPr>
                        <a:t>In </a:t>
                      </a:r>
                      <a:r>
                        <a:rPr lang="en-GB" sz="1050" b="0" dirty="0">
                          <a:solidFill>
                            <a:srgbClr val="C00000"/>
                          </a:solidFill>
                          <a:latin typeface="NTPreCursive" panose="03000400000000000000" pitchFamily="66" charset="0"/>
                          <a:cs typeface="Amatic SC" panose="00000500000000000000" pitchFamily="2" charset="-79"/>
                        </a:rPr>
                        <a:t>Spring term children will: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eCursive" panose="03000400000000000000" pitchFamily="66" charset="0"/>
                          <a:ea typeface="+mn-ea"/>
                          <a:cs typeface="+mn-cs"/>
                        </a:rPr>
                        <a:t>Recognise and talk about the things they are good at and the things they want to improve </a:t>
                      </a:r>
                      <a:r>
                        <a:rPr lang="en-GB" sz="1050" i="0" kern="1200" dirty="0">
                          <a:solidFill>
                            <a:srgbClr val="FF0000"/>
                          </a:solidFill>
                          <a:effectLst/>
                          <a:latin typeface="NTPreCursive" panose="03000400000000000000" pitchFamily="66" charset="0"/>
                          <a:ea typeface="+mn-ea"/>
                          <a:cs typeface="+mn-cs"/>
                        </a:rPr>
                        <a:t>(MS)</a:t>
                      </a:r>
                      <a:r>
                        <a:rPr lang="en-GB" sz="1050" i="0" kern="1200" dirty="0">
                          <a:solidFill>
                            <a:schemeClr val="tx1"/>
                          </a:solidFill>
                          <a:effectLst/>
                          <a:latin typeface="NTPreCursive" panose="03000400000000000000" pitchFamily="66" charset="0"/>
                          <a:ea typeface="+mn-ea"/>
                          <a:cs typeface="+mn-cs"/>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eCursive" panose="03000400000000000000" pitchFamily="66" charset="0"/>
                          <a:ea typeface="+mn-ea"/>
                          <a:cs typeface="+mn-cs"/>
                        </a:rPr>
                        <a:t>Develop confidence in trying new things/ learning new skills </a:t>
                      </a:r>
                      <a:r>
                        <a:rPr lang="en-GB" sz="1050" i="0" kern="1200" dirty="0">
                          <a:solidFill>
                            <a:srgbClr val="FF0000"/>
                          </a:solidFill>
                          <a:effectLst/>
                          <a:latin typeface="NTPreCursive" panose="03000400000000000000" pitchFamily="66" charset="0"/>
                          <a:ea typeface="+mn-ea"/>
                          <a:cs typeface="+mn-cs"/>
                        </a:rPr>
                        <a:t>(MS)</a:t>
                      </a:r>
                      <a:r>
                        <a:rPr lang="en-GB" sz="1050" i="0" kern="1200" dirty="0">
                          <a:solidFill>
                            <a:schemeClr val="tx1"/>
                          </a:solidFill>
                          <a:effectLst/>
                          <a:latin typeface="NTPreCursive" panose="03000400000000000000" pitchFamily="66" charset="0"/>
                          <a:ea typeface="+mn-ea"/>
                          <a:cs typeface="+mn-cs"/>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i="0" kern="1200" dirty="0">
                          <a:solidFill>
                            <a:schemeClr val="tx1"/>
                          </a:solidFill>
                          <a:effectLst/>
                          <a:latin typeface="NTPreCursive" panose="03000400000000000000" pitchFamily="66" charset="0"/>
                          <a:ea typeface="+mn-ea"/>
                          <a:cs typeface="+mn-cs"/>
                        </a:rPr>
                        <a:t>Take responsibility for classroom tasks and routines </a:t>
                      </a:r>
                      <a:r>
                        <a:rPr lang="en-GB" sz="1050" i="0" kern="1200" dirty="0">
                          <a:solidFill>
                            <a:srgbClr val="FF0000"/>
                          </a:solidFill>
                          <a:effectLst/>
                          <a:latin typeface="NTPreCursive" panose="03000400000000000000" pitchFamily="66" charset="0"/>
                          <a:ea typeface="+mn-ea"/>
                          <a:cs typeface="+mn-cs"/>
                        </a:rPr>
                        <a:t>(MS)</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Develop and understanding an awareness of resilience when things go wrong </a:t>
                      </a:r>
                      <a:r>
                        <a:rPr lang="en-GB" sz="1050" i="0" kern="1200" dirty="0">
                          <a:solidFill>
                            <a:srgbClr val="00B050"/>
                          </a:solidFill>
                          <a:effectLst/>
                          <a:latin typeface="NTPreCursive" panose="03000400000000000000" pitchFamily="66" charset="0"/>
                          <a:ea typeface="+mn-ea"/>
                          <a:cs typeface="+mn-cs"/>
                        </a:rPr>
                        <a:t>(SR)</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Recognise their personal feelings, developing strategies for dealing with positive and negative emotions. </a:t>
                      </a:r>
                      <a:r>
                        <a:rPr lang="en-GB" sz="1050" i="0" kern="1200" dirty="0">
                          <a:solidFill>
                            <a:srgbClr val="00B050"/>
                          </a:solidFill>
                          <a:effectLst/>
                          <a:latin typeface="NTPreCursive" panose="03000400000000000000" pitchFamily="66" charset="0"/>
                          <a:ea typeface="+mn-ea"/>
                          <a:cs typeface="+mn-cs"/>
                        </a:rPr>
                        <a:t>(SR)</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Recognise and empathise with the feelings of others </a:t>
                      </a:r>
                      <a:r>
                        <a:rPr lang="en-GB" sz="1050" i="0" kern="1200" dirty="0">
                          <a:solidFill>
                            <a:srgbClr val="7030A0"/>
                          </a:solidFill>
                          <a:effectLst/>
                          <a:latin typeface="NTPreCursive" panose="03000400000000000000" pitchFamily="66" charset="0"/>
                          <a:ea typeface="+mn-ea"/>
                          <a:cs typeface="+mn-cs"/>
                        </a:rPr>
                        <a:t>(BR)</a:t>
                      </a:r>
                    </a:p>
                    <a:p>
                      <a:pPr marL="171450" indent="-171450" algn="ctr">
                        <a:buFont typeface="Arial" panose="020B0604020202020204" pitchFamily="34" charset="0"/>
                        <a:buChar char="•"/>
                      </a:pPr>
                      <a:r>
                        <a:rPr lang="en-GB" sz="1050" i="0" kern="1200" dirty="0">
                          <a:solidFill>
                            <a:schemeClr val="tx1"/>
                          </a:solidFill>
                          <a:effectLst/>
                          <a:latin typeface="NTPreCursive" panose="03000400000000000000" pitchFamily="66" charset="0"/>
                          <a:ea typeface="+mn-ea"/>
                          <a:cs typeface="+mn-cs"/>
                        </a:rPr>
                        <a:t>Know what makes a good friend, showing care and concern for others. </a:t>
                      </a:r>
                      <a:r>
                        <a:rPr lang="en-GB" sz="1050" i="0" kern="1200" dirty="0">
                          <a:solidFill>
                            <a:srgbClr val="7030A0"/>
                          </a:solidFill>
                          <a:effectLst/>
                          <a:latin typeface="NTPreCursive" panose="03000400000000000000" pitchFamily="66" charset="0"/>
                          <a:ea typeface="+mn-ea"/>
                          <a:cs typeface="+mn-cs"/>
                        </a:rPr>
                        <a:t>(BR)</a:t>
                      </a:r>
                      <a:endParaRPr lang="en-GB" sz="1050" kern="1200" dirty="0">
                        <a:solidFill>
                          <a:schemeClr val="dk1"/>
                        </a:solidFill>
                        <a:effectLst/>
                        <a:latin typeface="NTPreCursive" panose="03000400000000000000"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latin typeface="NTPreCursive" panose="03000400000000000000" pitchFamily="66"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err="1">
                          <a:solidFill>
                            <a:srgbClr val="C00000"/>
                          </a:solidFill>
                          <a:latin typeface="NTPreCursive" panose="03000400000000000000" pitchFamily="66" charset="0"/>
                          <a:cs typeface="Amatic SC" panose="00000500000000000000" pitchFamily="2" charset="-79"/>
                        </a:rPr>
                        <a:t>KapowTheme</a:t>
                      </a:r>
                      <a:r>
                        <a:rPr lang="en-GB" sz="1050" b="1" dirty="0">
                          <a:solidFill>
                            <a:srgbClr val="C00000"/>
                          </a:solidFill>
                          <a:latin typeface="NTPreCursive" panose="03000400000000000000" pitchFamily="66" charset="0"/>
                          <a:cs typeface="Amatic SC" panose="00000500000000000000" pitchFamily="2" charset="-79"/>
                        </a:rPr>
                        <a:t>: Listening and Following Instructions / My Family and Friends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Looking after my special people: I know that caring relationships are at the heart of happy families </a:t>
                      </a:r>
                    </a:p>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Looking after my friends: I know what makes a good friend </a:t>
                      </a:r>
                    </a:p>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Being helpful at home and caring for our classroom</a:t>
                      </a:r>
                    </a:p>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Caring for our world </a:t>
                      </a:r>
                    </a:p>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Looking after money</a:t>
                      </a:r>
                    </a:p>
                    <a:p>
                      <a:pPr algn="ctr">
                        <a:lnSpc>
                          <a:spcPct val="115000"/>
                        </a:lnSpc>
                        <a:spcAft>
                          <a:spcPts val="0"/>
                        </a:spcAft>
                      </a:pPr>
                      <a:r>
                        <a:rPr lang="en-GB" sz="900" i="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Looking after money (2)</a:t>
                      </a:r>
                    </a:p>
                    <a:p>
                      <a:pPr algn="ctr">
                        <a:lnSpc>
                          <a:spcPct val="115000"/>
                        </a:lnSpc>
                        <a:spcAft>
                          <a:spcPts val="0"/>
                        </a:spcAft>
                      </a:pP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15000"/>
                        </a:lnSpc>
                        <a:spcAft>
                          <a:spcPts val="0"/>
                        </a:spcAft>
                      </a:pPr>
                      <a:r>
                        <a:rPr lang="en-GB" sz="900" dirty="0">
                          <a:effectLst/>
                          <a:latin typeface="Calibri" panose="020F0502020204030204" pitchFamily="34" charset="0"/>
                          <a:ea typeface="Calibri" panose="020F0502020204030204" pitchFamily="34" charset="0"/>
                          <a:cs typeface="Calibri" panose="020F0502020204030204" pitchFamily="34" charset="0"/>
                        </a:rPr>
                        <a:t>Healthy eating: Fruit kebabs/making a fruit smoothie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gridSpan="2">
                  <a:txBody>
                    <a:bodyPr/>
                    <a:lstStyle/>
                    <a:p>
                      <a:pPr algn="ctr"/>
                      <a:r>
                        <a:rPr lang="en-GB" sz="900" b="0" dirty="0">
                          <a:solidFill>
                            <a:srgbClr val="C00000"/>
                          </a:solidFill>
                          <a:latin typeface="+mn-lt"/>
                          <a:cs typeface="Amatic SC" panose="00000500000000000000" pitchFamily="2" charset="-79"/>
                        </a:rPr>
                        <a:t>In </a:t>
                      </a:r>
                      <a:r>
                        <a:rPr lang="en-GB" sz="900" b="0" dirty="0">
                          <a:solidFill>
                            <a:srgbClr val="C00000"/>
                          </a:solidFill>
                          <a:latin typeface="NTPreCursive" panose="03000400000000000000" pitchFamily="66" charset="0"/>
                          <a:cs typeface="Amatic SC" panose="00000500000000000000" pitchFamily="2" charset="-79"/>
                        </a:rPr>
                        <a:t>Summer term children will:</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Recognise and understand the importance of diet, hygiene and exercise for a healthy lifestyle (MS)</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Have an understanding and awareness of lifecycles in relation to humans and animals </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Be kind to all living creatures</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Recognise and talk about how their bodies have grown and changed since being born. </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Recognise and talk about ways to keep themselves safe; inside/ outdoors and online</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Recognise and talk about people who help to keep me safe</a:t>
                      </a:r>
                    </a:p>
                    <a:p>
                      <a:pPr marL="171450" indent="-171450" algn="ctr">
                        <a:buFont typeface="Arial" panose="020B0604020202020204" pitchFamily="34" charset="0"/>
                        <a:buChar char="•"/>
                      </a:pPr>
                      <a:r>
                        <a:rPr lang="en-GB" sz="900" b="0" dirty="0">
                          <a:solidFill>
                            <a:schemeClr val="tx1"/>
                          </a:solidFill>
                          <a:latin typeface="NTPreCursive" panose="03000400000000000000" pitchFamily="66" charset="0"/>
                          <a:cs typeface="Amatic SC" panose="00000500000000000000" pitchFamily="2" charset="-79"/>
                        </a:rPr>
                        <a:t>Recognise and talk about right and wrong, understanding ways to deal with conflict (SR)</a:t>
                      </a:r>
                    </a:p>
                    <a:p>
                      <a:pPr algn="ctr"/>
                      <a:endParaRPr lang="en-US" sz="900" b="0" baseline="0" dirty="0">
                        <a:solidFill>
                          <a:srgbClr val="00B0F0"/>
                        </a:solidFill>
                      </a:endParaRPr>
                    </a:p>
                    <a:p>
                      <a:pPr algn="ctr"/>
                      <a:r>
                        <a:rPr lang="en-GB" sz="1000" b="1" dirty="0" err="1">
                          <a:solidFill>
                            <a:srgbClr val="C00000"/>
                          </a:solidFill>
                          <a:latin typeface="NTPreCursive" panose="03000400000000000000" pitchFamily="66" charset="0"/>
                          <a:cs typeface="Amatic SC" panose="00000500000000000000" pitchFamily="2" charset="-79"/>
                        </a:rPr>
                        <a:t>KapowTheme</a:t>
                      </a:r>
                      <a:r>
                        <a:rPr lang="en-GB" sz="1000" b="1" dirty="0">
                          <a:solidFill>
                            <a:srgbClr val="C00000"/>
                          </a:solidFill>
                          <a:latin typeface="NTPreCursive" panose="03000400000000000000" pitchFamily="66" charset="0"/>
                          <a:cs typeface="Amatic SC" panose="00000500000000000000" pitchFamily="2" charset="-79"/>
                        </a:rPr>
                        <a:t>: Taking on Challenges / My Wellbeing</a:t>
                      </a:r>
                    </a:p>
                    <a:p>
                      <a:pPr algn="ctr"/>
                      <a:endParaRPr lang="en-GB" sz="90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hMerge="1">
                  <a:txBody>
                    <a:bodyPr/>
                    <a:lstStyle/>
                    <a:p>
                      <a:pPr algn="ctr"/>
                      <a:r>
                        <a:rPr lang="en-GB" sz="900" dirty="0">
                          <a:solidFill>
                            <a:srgbClr val="00B0F0"/>
                          </a:solidFill>
                        </a:rPr>
                        <a:t>Seasons</a:t>
                      </a:r>
                    </a:p>
                    <a:p>
                      <a:pPr algn="ctr"/>
                      <a:r>
                        <a:rPr lang="en-GB" sz="900" dirty="0">
                          <a:solidFill>
                            <a:srgbClr val="00B0F0"/>
                          </a:solidFill>
                        </a:rPr>
                        <a:t>Life stages, plants, animals, humans</a:t>
                      </a:r>
                    </a:p>
                    <a:p>
                      <a:pPr algn="ctr"/>
                      <a:r>
                        <a:rPr lang="en-GB" sz="900" dirty="0">
                          <a:solidFill>
                            <a:srgbClr val="00B0F0"/>
                          </a:solidFill>
                        </a:rPr>
                        <a:t>Life</a:t>
                      </a:r>
                      <a:r>
                        <a:rPr lang="en-GB" sz="900" baseline="0" dirty="0">
                          <a:solidFill>
                            <a:srgbClr val="00B0F0"/>
                          </a:solidFill>
                        </a:rPr>
                        <a:t> stages, human life stage, who will I be?</a:t>
                      </a:r>
                    </a:p>
                    <a:p>
                      <a:pPr algn="ctr"/>
                      <a:r>
                        <a:rPr lang="en-GB" sz="900" baseline="0" dirty="0">
                          <a:solidFill>
                            <a:srgbClr val="00B0F0"/>
                          </a:solidFill>
                        </a:rPr>
                        <a:t>Where do babies come from?</a:t>
                      </a:r>
                    </a:p>
                    <a:p>
                      <a:pPr algn="ctr"/>
                      <a:r>
                        <a:rPr lang="en-GB" sz="900" baseline="0" dirty="0">
                          <a:solidFill>
                            <a:srgbClr val="00B0F0"/>
                          </a:solidFill>
                        </a:rPr>
                        <a:t>Getting bigger</a:t>
                      </a:r>
                    </a:p>
                    <a:p>
                      <a:pPr algn="ctr"/>
                      <a:r>
                        <a:rPr lang="en-GB" sz="900" baseline="0" dirty="0">
                          <a:solidFill>
                            <a:srgbClr val="00B0F0"/>
                          </a:solidFill>
                        </a:rPr>
                        <a:t>Me and my body, girls and boys</a:t>
                      </a:r>
                    </a:p>
                    <a:p>
                      <a:pPr algn="ctr"/>
                      <a:endParaRPr lang="en-GB" sz="900" baseline="0" dirty="0">
                        <a:solidFill>
                          <a:srgbClr val="00B0F0"/>
                        </a:solidFill>
                      </a:endParaRPr>
                    </a:p>
                    <a:p>
                      <a:pPr algn="ctr"/>
                      <a:r>
                        <a:rPr lang="en-GB" sz="900" baseline="0" dirty="0">
                          <a:solidFill>
                            <a:schemeClr val="tx1"/>
                          </a:solidFill>
                        </a:rPr>
                        <a:t>Transition into Year 1</a:t>
                      </a:r>
                    </a:p>
                    <a:p>
                      <a:pPr algn="ctr"/>
                      <a:r>
                        <a:rPr lang="en-GB" sz="900" baseline="0" dirty="0">
                          <a:solidFill>
                            <a:schemeClr val="tx1"/>
                          </a:solidFill>
                        </a:rPr>
                        <a:t>Year 1 readiness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730990">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marL="0" indent="0" algn="l">
                        <a:buFont typeface="Wingdings" panose="05000000000000000000" pitchFamily="2" charset="2"/>
                        <a:buNone/>
                      </a:pPr>
                      <a:r>
                        <a:rPr lang="en-US" sz="1000" b="1" dirty="0">
                          <a:solidFill>
                            <a:schemeClr val="tx1"/>
                          </a:solidFill>
                          <a:latin typeface="NTPreCursive" panose="03000400000000000000" pitchFamily="66" charset="0"/>
                          <a:cs typeface="RM Typerighter old" panose="00000400000000000000" pitchFamily="2" charset="-79"/>
                        </a:rPr>
                        <a:t>Early learning Goals</a:t>
                      </a:r>
                      <a:r>
                        <a:rPr lang="en-US" sz="1000" dirty="0">
                          <a:solidFill>
                            <a:schemeClr val="tx1"/>
                          </a:solidFill>
                          <a:latin typeface="NTPreCursive" panose="03000400000000000000" pitchFamily="66" charset="0"/>
                          <a:cs typeface="RM Typerighter old" panose="00000400000000000000" pitchFamily="2" charset="-79"/>
                        </a:rPr>
                        <a:t>:</a:t>
                      </a:r>
                      <a:r>
                        <a:rPr lang="en-US" sz="1000" baseline="0" dirty="0">
                          <a:solidFill>
                            <a:schemeClr val="tx1"/>
                          </a:solidFill>
                          <a:latin typeface="NTPreCursive" panose="03000400000000000000" pitchFamily="66" charset="0"/>
                          <a:cs typeface="RM Typerighter old" panose="00000400000000000000" pitchFamily="2" charset="-79"/>
                        </a:rPr>
                        <a:t> </a:t>
                      </a:r>
                      <a:r>
                        <a:rPr lang="en-US" sz="1000" dirty="0">
                          <a:solidFill>
                            <a:schemeClr val="tx1"/>
                          </a:solidFill>
                          <a:latin typeface="NTPreCursive" panose="03000400000000000000" pitchFamily="66" charset="0"/>
                          <a:cs typeface="RM Typerighter old" panose="00000400000000000000" pitchFamily="2" charset="-79"/>
                        </a:rPr>
                        <a:t>Show an understanding of their own feelings and those of others, and begin to </a:t>
                      </a:r>
                      <a:r>
                        <a:rPr lang="en-US" sz="1000" b="1" dirty="0">
                          <a:solidFill>
                            <a:schemeClr val="tx1"/>
                          </a:solidFill>
                          <a:latin typeface="NTPreCursive" panose="03000400000000000000" pitchFamily="66" charset="0"/>
                          <a:cs typeface="RM Typerighter old" panose="00000400000000000000" pitchFamily="2" charset="-79"/>
                        </a:rPr>
                        <a:t>regulate their </a:t>
                      </a:r>
                      <a:r>
                        <a:rPr lang="en-US" sz="1000" b="1" dirty="0" err="1">
                          <a:solidFill>
                            <a:schemeClr val="tx1"/>
                          </a:solidFill>
                          <a:latin typeface="NTPreCursive" panose="03000400000000000000" pitchFamily="66" charset="0"/>
                          <a:cs typeface="RM Typerighter old" panose="00000400000000000000" pitchFamily="2" charset="-79"/>
                        </a:rPr>
                        <a:t>behaviour</a:t>
                      </a:r>
                      <a:r>
                        <a:rPr lang="en-US" sz="1000" b="1" dirty="0">
                          <a:solidFill>
                            <a:schemeClr val="tx1"/>
                          </a:solidFill>
                          <a:latin typeface="NTPreCursive" panose="03000400000000000000" pitchFamily="66" charset="0"/>
                          <a:cs typeface="RM Typerighter old" panose="00000400000000000000" pitchFamily="2" charset="-79"/>
                        </a:rPr>
                        <a:t> accordingly</a:t>
                      </a:r>
                      <a:r>
                        <a:rPr lang="en-US" sz="1000" dirty="0">
                          <a:solidFill>
                            <a:schemeClr val="tx1"/>
                          </a:solidFill>
                          <a:latin typeface="NTPreCursive" panose="03000400000000000000" pitchFamily="66" charset="0"/>
                          <a:cs typeface="RM Typerighter old" panose="00000400000000000000" pitchFamily="2" charset="-79"/>
                        </a:rPr>
                        <a:t>. Set and work towards simple goals, being able to wait for what they want and </a:t>
                      </a:r>
                      <a:r>
                        <a:rPr lang="en-US" sz="1000" b="1" dirty="0">
                          <a:solidFill>
                            <a:schemeClr val="tx1"/>
                          </a:solidFill>
                          <a:latin typeface="NTPreCursive" panose="03000400000000000000" pitchFamily="66" charset="0"/>
                          <a:cs typeface="RM Typerighter old" panose="00000400000000000000" pitchFamily="2" charset="-79"/>
                        </a:rPr>
                        <a:t>control their immediate impulses when appropriate</a:t>
                      </a:r>
                      <a:r>
                        <a:rPr lang="en-US" sz="1000" dirty="0">
                          <a:solidFill>
                            <a:schemeClr val="tx1"/>
                          </a:solidFill>
                          <a:latin typeface="NTPreCursive" panose="03000400000000000000" pitchFamily="66" charset="0"/>
                          <a:cs typeface="RM Typerighter old" panose="00000400000000000000" pitchFamily="2" charset="-79"/>
                        </a:rPr>
                        <a:t>. Give </a:t>
                      </a:r>
                      <a:r>
                        <a:rPr lang="en-US" sz="1000" b="1" dirty="0">
                          <a:solidFill>
                            <a:schemeClr val="tx1"/>
                          </a:solidFill>
                          <a:latin typeface="NTPreCursive" panose="03000400000000000000" pitchFamily="66" charset="0"/>
                          <a:cs typeface="RM Typerighter old" panose="00000400000000000000" pitchFamily="2" charset="-79"/>
                        </a:rPr>
                        <a:t>focused attention to what the teacher says</a:t>
                      </a:r>
                      <a:r>
                        <a:rPr lang="en-US" sz="1000" dirty="0">
                          <a:solidFill>
                            <a:schemeClr val="tx1"/>
                          </a:solidFill>
                          <a:latin typeface="NTPreCursive" panose="03000400000000000000" pitchFamily="66" charset="0"/>
                          <a:cs typeface="RM Typerighter old" panose="00000400000000000000" pitchFamily="2" charset="-79"/>
                        </a:rPr>
                        <a:t>, responding appropriately even when engaged in activity, and show an ability to follow instructions involving several ideas or actions.</a:t>
                      </a:r>
                    </a:p>
                    <a:p>
                      <a:pPr marL="0" indent="0" algn="l">
                        <a:buFont typeface="Wingdings" panose="05000000000000000000" pitchFamily="2" charset="2"/>
                        <a:buNone/>
                      </a:pPr>
                      <a:r>
                        <a:rPr lang="en-US" sz="1000" b="1" i="0" kern="1200" dirty="0">
                          <a:solidFill>
                            <a:schemeClr val="bg1">
                              <a:lumMod val="50000"/>
                            </a:schemeClr>
                          </a:solidFill>
                          <a:effectLst/>
                          <a:latin typeface="NTPreCursive" panose="03000400000000000000" pitchFamily="66" charset="0"/>
                          <a:ea typeface="+mn-ea"/>
                          <a:cs typeface="+mn-cs"/>
                        </a:rPr>
                        <a:t>* Controlling own feelings and </a:t>
                      </a:r>
                      <a:r>
                        <a:rPr lang="en-US" sz="1000" b="1" i="0" kern="1200" dirty="0" err="1">
                          <a:solidFill>
                            <a:schemeClr val="bg1">
                              <a:lumMod val="50000"/>
                            </a:schemeClr>
                          </a:solidFill>
                          <a:effectLst/>
                          <a:latin typeface="NTPreCursive" panose="03000400000000000000" pitchFamily="66" charset="0"/>
                          <a:ea typeface="+mn-ea"/>
                          <a:cs typeface="+mn-cs"/>
                        </a:rPr>
                        <a:t>behaviours</a:t>
                      </a:r>
                      <a:r>
                        <a:rPr lang="en-US" sz="1000" b="1" i="0" kern="1200" dirty="0">
                          <a:solidFill>
                            <a:schemeClr val="bg1">
                              <a:lumMod val="50000"/>
                            </a:schemeClr>
                          </a:solidFill>
                          <a:effectLst/>
                          <a:latin typeface="NTPreCursive" panose="03000400000000000000" pitchFamily="66" charset="0"/>
                          <a:ea typeface="+mn-ea"/>
                          <a:cs typeface="+mn-cs"/>
                        </a:rPr>
                        <a:t> </a:t>
                      </a:r>
                      <a:r>
                        <a:rPr lang="en-US" sz="1000" b="1" i="0" kern="1200" baseline="0" dirty="0">
                          <a:solidFill>
                            <a:schemeClr val="bg1">
                              <a:lumMod val="50000"/>
                            </a:schemeClr>
                          </a:solidFill>
                          <a:effectLst/>
                          <a:latin typeface="NTPreCursive" panose="03000400000000000000" pitchFamily="66" charset="0"/>
                          <a:ea typeface="+mn-ea"/>
                          <a:cs typeface="+mn-cs"/>
                        </a:rPr>
                        <a:t> *</a:t>
                      </a:r>
                      <a:r>
                        <a:rPr lang="en-US" sz="1000" b="1" i="0" kern="1200" dirty="0">
                          <a:solidFill>
                            <a:schemeClr val="bg1">
                              <a:lumMod val="50000"/>
                            </a:schemeClr>
                          </a:solidFill>
                          <a:effectLst/>
                          <a:latin typeface="NTPreCursive" panose="03000400000000000000" pitchFamily="66" charset="0"/>
                          <a:ea typeface="+mn-ea"/>
                          <a:cs typeface="+mn-cs"/>
                        </a:rPr>
                        <a:t>Applying </a:t>
                      </a:r>
                      <a:r>
                        <a:rPr lang="en-US" sz="1000" b="1" i="0" kern="1200" dirty="0" err="1">
                          <a:solidFill>
                            <a:schemeClr val="bg1">
                              <a:lumMod val="50000"/>
                            </a:schemeClr>
                          </a:solidFill>
                          <a:effectLst/>
                          <a:latin typeface="NTPreCursive" panose="03000400000000000000" pitchFamily="66" charset="0"/>
                          <a:ea typeface="+mn-ea"/>
                          <a:cs typeface="+mn-cs"/>
                        </a:rPr>
                        <a:t>personalised</a:t>
                      </a:r>
                      <a:r>
                        <a:rPr lang="en-US" sz="1000" b="1" i="0" kern="1200" dirty="0">
                          <a:solidFill>
                            <a:schemeClr val="bg1">
                              <a:lumMod val="50000"/>
                            </a:schemeClr>
                          </a:solidFill>
                          <a:effectLst/>
                          <a:latin typeface="NTPreCursive" panose="03000400000000000000" pitchFamily="66" charset="0"/>
                          <a:ea typeface="+mn-ea"/>
                          <a:cs typeface="+mn-cs"/>
                        </a:rPr>
                        <a:t> strategies to return to a state of calm  *Being able to curb impulsive </a:t>
                      </a:r>
                      <a:r>
                        <a:rPr lang="en-US" sz="1000" b="1" i="0" kern="1200" dirty="0" err="1">
                          <a:solidFill>
                            <a:schemeClr val="bg1">
                              <a:lumMod val="50000"/>
                            </a:schemeClr>
                          </a:solidFill>
                          <a:effectLst/>
                          <a:latin typeface="NTPreCursive" panose="03000400000000000000" pitchFamily="66" charset="0"/>
                          <a:ea typeface="+mn-ea"/>
                          <a:cs typeface="+mn-cs"/>
                        </a:rPr>
                        <a:t>behaviours</a:t>
                      </a:r>
                      <a:r>
                        <a:rPr lang="en-US" sz="1000" b="1" i="0" kern="1200" dirty="0">
                          <a:solidFill>
                            <a:schemeClr val="bg1">
                              <a:lumMod val="50000"/>
                            </a:schemeClr>
                          </a:solidFill>
                          <a:effectLst/>
                          <a:latin typeface="NTPreCursive" panose="03000400000000000000" pitchFamily="66" charset="0"/>
                          <a:ea typeface="+mn-ea"/>
                          <a:cs typeface="+mn-cs"/>
                        </a:rPr>
                        <a:t> *Being able to concentrate on a task</a:t>
                      </a:r>
                    </a:p>
                    <a:p>
                      <a:pPr marL="0" indent="0" algn="l">
                        <a:buFont typeface="Wingdings" panose="05000000000000000000" pitchFamily="2" charset="2"/>
                        <a:buNone/>
                      </a:pPr>
                      <a:r>
                        <a:rPr lang="en-US" sz="1000" b="1" i="0" kern="1200" dirty="0">
                          <a:solidFill>
                            <a:schemeClr val="bg1">
                              <a:lumMod val="50000"/>
                            </a:schemeClr>
                          </a:solidFill>
                          <a:effectLst/>
                          <a:latin typeface="NTPreCursive" panose="03000400000000000000" pitchFamily="66" charset="0"/>
                          <a:ea typeface="+mn-ea"/>
                          <a:cs typeface="+mn-cs"/>
                        </a:rPr>
                        <a:t>*Being able to ignore distractions  *Behaving in ways that are pro-social *Planning *Thinking before acting *Delaying gratification * 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555112" y="49995"/>
            <a:ext cx="417124" cy="417124"/>
          </a:xfrm>
          <a:prstGeom prst="rect">
            <a:avLst/>
          </a:prstGeom>
        </p:spPr>
      </p:pic>
      <p:pic>
        <p:nvPicPr>
          <p:cNvPr id="6" name="Picture 5">
            <a:extLst>
              <a:ext uri="{FF2B5EF4-FFF2-40B4-BE49-F238E27FC236}">
                <a16:creationId xmlns:a16="http://schemas.microsoft.com/office/drawing/2014/main" id="{6794B710-84B3-4AB0-A25A-4B4F7D3EEA89}"/>
              </a:ext>
            </a:extLst>
          </p:cNvPr>
          <p:cNvPicPr>
            <a:picLocks noChangeAspect="1"/>
          </p:cNvPicPr>
          <p:nvPr/>
        </p:nvPicPr>
        <p:blipFill>
          <a:blip r:embed="rId4"/>
          <a:stretch>
            <a:fillRect/>
          </a:stretch>
        </p:blipFill>
        <p:spPr>
          <a:xfrm>
            <a:off x="536359" y="130789"/>
            <a:ext cx="869777" cy="780109"/>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4726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a:t>
            </a:r>
            <a:r>
              <a:rPr lang="en-US" sz="3200" dirty="0">
                <a:latin typeface="Amatic SC" panose="00000500000000000000" pitchFamily="2" charset="-79"/>
                <a:cs typeface="Amatic SC" panose="00000500000000000000" pitchFamily="2" charset="-79"/>
              </a:rPr>
              <a:t>2026-2027</a:t>
            </a:r>
            <a:endParaRPr lang="en-GB" sz="32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673259052"/>
              </p:ext>
            </p:extLst>
          </p:nvPr>
        </p:nvGraphicFramePr>
        <p:xfrm>
          <a:off x="472644" y="500600"/>
          <a:ext cx="11459371" cy="6236721"/>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45925">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9634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poetry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858556">
                <a:tc rowSpan="3">
                  <a:txBody>
                    <a:bodyPr/>
                    <a:lstStyle/>
                    <a:p>
                      <a:pPr algn="ctr"/>
                      <a:r>
                        <a:rPr lang="en-US" sz="20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Fine motor </a:t>
                      </a:r>
                    </a:p>
                    <a:p>
                      <a:pPr algn="ctr"/>
                      <a:r>
                        <a:rPr lang="en-US" sz="1200" dirty="0">
                          <a:latin typeface="Amatic SC" panose="00000500000000000000" pitchFamily="2" charset="-79"/>
                          <a:cs typeface="Amatic SC" panose="00000500000000000000" pitchFamily="2" charset="-79"/>
                        </a:rPr>
                        <a:t>Continuously check the process of children’s handwriting (pencil grip and letter formation, including directionality). Provide extra help and guidance when needed.</a:t>
                      </a:r>
                    </a:p>
                    <a:p>
                      <a:pPr algn="ctr"/>
                      <a:endParaRPr lang="en-US" sz="800" dirty="0"/>
                    </a:p>
                    <a:p>
                      <a:pPr algn="ctr"/>
                      <a:r>
                        <a:rPr lang="en-US" sz="1400" b="1" dirty="0">
                          <a:solidFill>
                            <a:srgbClr val="CC66FF"/>
                          </a:solidFill>
                          <a:latin typeface="Amatic SC" panose="00000500000000000000" pitchFamily="2" charset="-79"/>
                          <a:cs typeface="Amatic SC" panose="00000500000000000000" pitchFamily="2" charset="-79"/>
                        </a:rPr>
                        <a:t>Daily opportunities for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a:latin typeface="Amatic SC" panose="00000500000000000000" pitchFamily="2" charset="-79"/>
                          <a:cs typeface="Amatic SC" panose="00000500000000000000" pitchFamily="2" charset="-79"/>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Weekly Brain breaks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Dough disco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CC66FF"/>
                          </a:solidFill>
                          <a:latin typeface="Amatic SC" panose="00000500000000000000" pitchFamily="2" charset="-79"/>
                          <a:cs typeface="Amatic SC" panose="00000500000000000000" pitchFamily="2" charset="-79"/>
                        </a:rPr>
                        <a:t>squiggle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900" dirty="0">
                          <a:latin typeface="NTPreCursive" panose="03000400000000000000" pitchFamily="66" charset="0"/>
                        </a:rPr>
                        <a:t>Physical activity is </a:t>
                      </a:r>
                      <a:r>
                        <a:rPr lang="en-US" sz="900" b="1" dirty="0">
                          <a:latin typeface="NTPreCursive" panose="03000400000000000000" pitchFamily="66" charset="0"/>
                        </a:rPr>
                        <a:t>vital</a:t>
                      </a:r>
                      <a:r>
                        <a:rPr lang="en-US" sz="900" dirty="0">
                          <a:latin typeface="NTPreCursive" panose="03000400000000000000" pitchFamily="66" charset="0"/>
                        </a:rPr>
                        <a:t> in children’s all-round development, enabling them to </a:t>
                      </a:r>
                      <a:r>
                        <a:rPr lang="en-US" sz="900" b="1" dirty="0">
                          <a:latin typeface="NTPreCursive" panose="03000400000000000000" pitchFamily="66" charset="0"/>
                        </a:rPr>
                        <a:t>pursue happy, healthy and active lives</a:t>
                      </a:r>
                      <a:r>
                        <a:rPr lang="en-US" sz="900" dirty="0">
                          <a:latin typeface="NTPreCursive" panose="03000400000000000000" pitchFamily="66" charset="0"/>
                        </a:rPr>
                        <a:t>. Gross and fine motor experiences develop incrementally throughout early childhood, starting with </a:t>
                      </a:r>
                      <a:r>
                        <a:rPr lang="en-US" sz="900" b="1" dirty="0">
                          <a:latin typeface="NTPreCursive" panose="03000400000000000000" pitchFamily="66" charset="0"/>
                        </a:rPr>
                        <a:t>sensory explorations </a:t>
                      </a:r>
                      <a:r>
                        <a:rPr lang="en-US" sz="900" dirty="0">
                          <a:latin typeface="NTPreCursive" panose="03000400000000000000" pitchFamily="66" charset="0"/>
                        </a:rPr>
                        <a:t>and the development of a </a:t>
                      </a:r>
                      <a:r>
                        <a:rPr lang="en-US" sz="900" b="1" dirty="0">
                          <a:latin typeface="NTPreCursive" panose="03000400000000000000" pitchFamily="66" charset="0"/>
                        </a:rPr>
                        <a:t>child’s strength, co-ordination and positional awareness </a:t>
                      </a:r>
                      <a:r>
                        <a:rPr lang="en-US" sz="900" dirty="0">
                          <a:latin typeface="NTPreCursive" panose="03000400000000000000" pitchFamily="66" charset="0"/>
                        </a:rPr>
                        <a:t>through tummy time, crawling and play movement with both objects and adults. By creating games and providing opportunities for play both indoors and outdoors, adults can support children to develop their </a:t>
                      </a:r>
                      <a:r>
                        <a:rPr lang="en-US" sz="900" b="1" dirty="0">
                          <a:latin typeface="NTPreCursive" panose="03000400000000000000" pitchFamily="66" charset="0"/>
                        </a:rPr>
                        <a:t>core strength, stability, balance, spatial awareness</a:t>
                      </a:r>
                      <a:r>
                        <a:rPr lang="en-US" sz="900" dirty="0">
                          <a:latin typeface="NTPreCursive" panose="03000400000000000000" pitchFamily="66" charset="0"/>
                        </a:rPr>
                        <a:t>, co-ordination and agility. Gross motor skills provide the foundation for developing healthy bodies and social and emotional well-being. </a:t>
                      </a:r>
                      <a:r>
                        <a:rPr lang="en-US" sz="900" b="1" dirty="0">
                          <a:latin typeface="NTPreCursive" panose="03000400000000000000" pitchFamily="66" charset="0"/>
                        </a:rPr>
                        <a:t>Fine motor control and precision helps with hand-eye co-ordination</a:t>
                      </a:r>
                      <a:r>
                        <a:rPr lang="en-US" sz="900" dirty="0">
                          <a:latin typeface="NTPreCursive" panose="03000400000000000000" pitchFamily="66" charset="0"/>
                        </a:rPr>
                        <a:t>, which is later linked to </a:t>
                      </a:r>
                      <a:r>
                        <a:rPr lang="en-US" sz="900" b="1" dirty="0">
                          <a:latin typeface="NTPreCursive" panose="03000400000000000000" pitchFamily="66" charset="0"/>
                        </a:rPr>
                        <a:t>early literacy</a:t>
                      </a:r>
                      <a:r>
                        <a:rPr lang="en-US" sz="900" dirty="0">
                          <a:latin typeface="NTPreCursive" panose="03000400000000000000" pitchFamily="66" charset="0"/>
                        </a:rPr>
                        <a:t>. Repeated and varied opportunities to explore and play with small world activities, puzzles, arts and crafts and the practice of using small tools, with feedback and support from adults, allow children to develop </a:t>
                      </a:r>
                      <a:r>
                        <a:rPr lang="en-US" sz="900" b="1" dirty="0">
                          <a:latin typeface="NTPreCursive" panose="03000400000000000000" pitchFamily="66" charset="0"/>
                        </a:rPr>
                        <a:t>proficiency, control and confidence.</a:t>
                      </a:r>
                      <a:endParaRPr lang="en-US" sz="900" b="1" dirty="0">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3032290">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dirty="0">
                          <a:solidFill>
                            <a:srgbClr val="C00000"/>
                          </a:solidFill>
                          <a:latin typeface="NTPreCursivefk" panose="03000400000000000000" pitchFamily="66" charset="0"/>
                          <a:cs typeface="Amatic SC" panose="00000500000000000000" pitchFamily="2" charset="-79"/>
                        </a:rPr>
                        <a:t>In the Autumn term children will:</a:t>
                      </a:r>
                    </a:p>
                    <a:p>
                      <a:pPr marL="171450" indent="-171450" algn="ctr">
                        <a:buFont typeface="Arial" panose="020B0604020202020204" pitchFamily="34" charset="0"/>
                        <a:buChar char="•"/>
                      </a:pPr>
                      <a:r>
                        <a:rPr lang="en-US" sz="1100" dirty="0">
                          <a:solidFill>
                            <a:schemeClr val="tx1"/>
                          </a:solidFill>
                          <a:latin typeface="NTPreCursivefk" panose="03000400000000000000" pitchFamily="66" charset="0"/>
                          <a:cs typeface="Amatic SC" panose="00000500000000000000" pitchFamily="2" charset="-79"/>
                        </a:rPr>
                        <a:t>Thread and weave using a fine pincer grasp</a:t>
                      </a:r>
                    </a:p>
                    <a:p>
                      <a:pPr marL="171450" indent="-171450" algn="ctr">
                        <a:buFont typeface="Arial" panose="020B0604020202020204" pitchFamily="34" charset="0"/>
                        <a:buChar char="•"/>
                      </a:pPr>
                      <a:r>
                        <a:rPr lang="en-US" sz="1100" dirty="0">
                          <a:solidFill>
                            <a:schemeClr val="tx1"/>
                          </a:solidFill>
                          <a:latin typeface="NTPreCursivefk" panose="03000400000000000000" pitchFamily="66" charset="0"/>
                          <a:cs typeface="Amatic SC" panose="00000500000000000000" pitchFamily="2" charset="-79"/>
                        </a:rPr>
                        <a:t>Snip and cut paper</a:t>
                      </a:r>
                    </a:p>
                    <a:p>
                      <a:pPr marL="171450" indent="-171450" algn="ctr">
                        <a:buFont typeface="Arial" panose="020B0604020202020204" pitchFamily="34" charset="0"/>
                        <a:buChar char="•"/>
                      </a:pPr>
                      <a:r>
                        <a:rPr lang="en-US" sz="1100" dirty="0">
                          <a:solidFill>
                            <a:schemeClr val="tx1"/>
                          </a:solidFill>
                          <a:latin typeface="NTPreCursivefk" panose="03000400000000000000" pitchFamily="66" charset="0"/>
                          <a:cs typeface="Amatic SC" panose="00000500000000000000" pitchFamily="2" charset="-79"/>
                        </a:rPr>
                        <a:t>Squash, squeeze, roll, pinch, press  modelling materials to change their shape.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fk" panose="03000400000000000000" pitchFamily="66" charset="0"/>
                        </a:rPr>
                        <a:t>Draw lines and circles using anticlockwise movements, retracing vertical lines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fk" panose="03000400000000000000" pitchFamily="66" charset="0"/>
                        </a:rPr>
                        <a:t>Begin to form familiar and  taught letters correctly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fk" panose="03000400000000000000" pitchFamily="66" charset="0"/>
                          <a:cs typeface="Amatic SC" panose="00000500000000000000" pitchFamily="2" charset="-79"/>
                        </a:rPr>
                        <a:t>Dress and undress managing simple fastening independently.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fk" panose="03000400000000000000" pitchFamily="66" charset="0"/>
                          <a:cs typeface="Amatic SC" panose="00000500000000000000" pitchFamily="2" charset="-79"/>
                        </a:rPr>
                        <a:t>Explore with a range of mark- making tools. Using them with purpose and intention</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fk" panose="03000400000000000000" pitchFamily="66" charset="0"/>
                          <a:cs typeface="Amatic SC" panose="00000500000000000000" pitchFamily="2" charset="-79"/>
                        </a:rPr>
                        <a:t>Draw simple representations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fk" panose="03000400000000000000" pitchFamily="66" charset="0"/>
                          <a:cs typeface="Amatic SC" panose="00000500000000000000" pitchFamily="2" charset="-79"/>
                        </a:rPr>
                        <a:t>Use emergent letter shapes in their independent writing.</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fk" panose="03000400000000000000" pitchFamily="66" charset="0"/>
                          <a:cs typeface="Amatic SC" panose="00000500000000000000" pitchFamily="2" charset="-79"/>
                        </a:rPr>
                        <a:t>Show preference for a dominant hand.</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fk" panose="03000400000000000000" pitchFamily="66" charset="0"/>
                          <a:cs typeface="Amatic SC" panose="00000500000000000000" pitchFamily="2" charset="-79"/>
                        </a:rPr>
                        <a:t>Build and balance with large blocks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rgbClr val="C00000"/>
                          </a:solidFill>
                          <a:latin typeface="NTPreCursive" panose="03000400000000000000" pitchFamily="66" charset="0"/>
                          <a:cs typeface="Amatic SC" panose="00000500000000000000" pitchFamily="2" charset="-79"/>
                        </a:rPr>
                        <a:t>In the Spring term children will: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 panose="03000400000000000000" pitchFamily="66" charset="0"/>
                          <a:cs typeface="Amatic SC" panose="00000500000000000000" pitchFamily="2" charset="-79"/>
                        </a:rPr>
                        <a:t>Cut and shape paper, cutting along a straight, curved, pointy line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 panose="03000400000000000000" pitchFamily="66" charset="0"/>
                          <a:cs typeface="Amatic SC" panose="00000500000000000000" pitchFamily="2" charset="-79"/>
                        </a:rPr>
                        <a:t>Shape and </a:t>
                      </a:r>
                      <a:r>
                        <a:rPr lang="en-US" sz="1100" dirty="0" err="1">
                          <a:solidFill>
                            <a:schemeClr val="tx1"/>
                          </a:solidFill>
                          <a:latin typeface="NTPreCursive" panose="03000400000000000000" pitchFamily="66" charset="0"/>
                          <a:cs typeface="Amatic SC" panose="00000500000000000000" pitchFamily="2" charset="-79"/>
                        </a:rPr>
                        <a:t>mould</a:t>
                      </a:r>
                      <a:r>
                        <a:rPr lang="en-US" sz="1100" dirty="0">
                          <a:solidFill>
                            <a:schemeClr val="tx1"/>
                          </a:solidFill>
                          <a:latin typeface="NTPreCursive" panose="03000400000000000000" pitchFamily="66" charset="0"/>
                          <a:cs typeface="Amatic SC" panose="00000500000000000000" pitchFamily="2" charset="-79"/>
                        </a:rPr>
                        <a:t> modelling materials to change its form</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 panose="03000400000000000000" pitchFamily="66" charset="0"/>
                          <a:cs typeface="Amatic SC" panose="00000500000000000000" pitchFamily="2" charset="-79"/>
                        </a:rPr>
                        <a:t>Use a fine pincer grasp when tearing paper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 panose="03000400000000000000" pitchFamily="66" charset="0"/>
                          <a:cs typeface="Amatic SC" panose="00000500000000000000" pitchFamily="2" charset="-79"/>
                        </a:rPr>
                        <a:t>Use  a fine pincer grasp to transfer small objects from one vessel to another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 panose="03000400000000000000" pitchFamily="66" charset="0"/>
                          <a:cs typeface="Amatic SC" panose="00000500000000000000" pitchFamily="2" charset="-79"/>
                        </a:rPr>
                        <a:t>Use a range of one-handed tools- hole punch, stapler, tweezers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 panose="03000400000000000000" pitchFamily="66" charset="0"/>
                          <a:cs typeface="Amatic SC" panose="00000500000000000000" pitchFamily="2" charset="-79"/>
                        </a:rPr>
                        <a:t>Consolidate and refine taught letter formation, , beginning  to sit writing on a line.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 panose="03000400000000000000" pitchFamily="66" charset="0"/>
                          <a:cs typeface="Amatic SC" panose="00000500000000000000" pitchFamily="2" charset="-79"/>
                        </a:rPr>
                        <a:t>Hold pencils with a comfortable grip forming recognizable letters, most being correctly formed.</a:t>
                      </a:r>
                    </a:p>
                    <a:p>
                      <a:pPr marL="171450" indent="-171450" algn="ctr">
                        <a:buFont typeface="Arial" panose="020B0604020202020204" pitchFamily="34" charset="0"/>
                        <a:buChar char="•"/>
                      </a:pPr>
                      <a:r>
                        <a:rPr lang="en-US" sz="1100" dirty="0">
                          <a:latin typeface="NTPreCursive" panose="03000400000000000000" pitchFamily="66" charset="0"/>
                        </a:rPr>
                        <a:t>Draw detailed images including finer facial details/ body parts when drawing people/ animals.</a:t>
                      </a:r>
                    </a:p>
                    <a:p>
                      <a:pPr marL="171450" indent="-171450" algn="ctr">
                        <a:buFont typeface="Arial" panose="020B0604020202020204" pitchFamily="34" charset="0"/>
                        <a:buChar char="•"/>
                      </a:pPr>
                      <a:r>
                        <a:rPr lang="en-US" sz="1100" b="0" i="0" kern="1200" dirty="0">
                          <a:solidFill>
                            <a:schemeClr val="dk1"/>
                          </a:solidFill>
                          <a:effectLst/>
                          <a:latin typeface="NTPreCursive" panose="03000400000000000000" pitchFamily="66" charset="0"/>
                          <a:ea typeface="+mn-ea"/>
                          <a:cs typeface="+mn-cs"/>
                        </a:rPr>
                        <a:t>Manage fastenings such as zips and buttons when dressing and undressing</a:t>
                      </a:r>
                    </a:p>
                    <a:p>
                      <a:pPr marL="171450" indent="-171450" algn="ctr">
                        <a:buFont typeface="Arial" panose="020B0604020202020204" pitchFamily="34" charset="0"/>
                        <a:buChar char="•"/>
                      </a:pPr>
                      <a:r>
                        <a:rPr lang="en-US" sz="1100" b="0" i="0" kern="1200" dirty="0">
                          <a:solidFill>
                            <a:schemeClr val="dk1"/>
                          </a:solidFill>
                          <a:effectLst/>
                          <a:latin typeface="NTPreCursive" panose="03000400000000000000" pitchFamily="66" charset="0"/>
                          <a:ea typeface="+mn-ea"/>
                          <a:cs typeface="+mn-cs"/>
                        </a:rPr>
                        <a:t>Build and balance with small  blocks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NTPreCursive" panose="03000400000000000000"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rgbClr val="C00000"/>
                          </a:solidFill>
                          <a:latin typeface="NTPreCursive" panose="03000400000000000000" pitchFamily="66" charset="0"/>
                          <a:cs typeface="Amatic SC" panose="00000500000000000000" pitchFamily="2" charset="-79"/>
                        </a:rPr>
                        <a:t>In the summer term children will</a:t>
                      </a:r>
                      <a:endParaRPr lang="en-US" sz="1100" dirty="0">
                        <a:solidFill>
                          <a:schemeClr val="tx1"/>
                        </a:solidFill>
                        <a:latin typeface="NTPreCursive" panose="03000400000000000000" pitchFamily="66" charset="0"/>
                        <a:cs typeface="Amatic SC" panose="00000500000000000000" pitchFamily="2" charset="-79"/>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solidFill>
                          <a:latin typeface="NTPreCursive" panose="03000400000000000000" pitchFamily="66" charset="0"/>
                          <a:cs typeface="Amatic SC" panose="00000500000000000000" pitchFamily="2" charset="-79"/>
                        </a:rPr>
                        <a:t>Tear, snip, cut and shape paper using scissors</a:t>
                      </a:r>
                    </a:p>
                    <a:p>
                      <a:pPr marL="171450" indent="-171450" algn="ctr">
                        <a:buFont typeface="Arial" panose="020B0604020202020204" pitchFamily="34" charset="0"/>
                        <a:buChar char="•"/>
                      </a:pPr>
                      <a:r>
                        <a:rPr lang="en-US" sz="1100" dirty="0">
                          <a:solidFill>
                            <a:schemeClr val="tx1"/>
                          </a:solidFill>
                          <a:latin typeface="NTPreCursive" panose="03000400000000000000" pitchFamily="66" charset="0"/>
                        </a:rPr>
                        <a:t>Use and hold pencils in a secure tripod grip, forming letters correctly , sitting them on a line.</a:t>
                      </a:r>
                    </a:p>
                    <a:p>
                      <a:pPr marL="171450" indent="-171450" algn="ctr" fontAlgn="base">
                        <a:buFont typeface="Arial" panose="020B0604020202020204" pitchFamily="34" charset="0"/>
                        <a:buChar char="•"/>
                      </a:pPr>
                      <a:r>
                        <a:rPr lang="en-US" sz="1100" b="0" i="0" kern="1200" dirty="0">
                          <a:solidFill>
                            <a:schemeClr val="dk1"/>
                          </a:solidFill>
                          <a:effectLst/>
                          <a:latin typeface="NTPreCursive" panose="03000400000000000000" pitchFamily="66" charset="0"/>
                          <a:ea typeface="+mn-ea"/>
                          <a:cs typeface="+mn-cs"/>
                        </a:rPr>
                        <a:t>Use one hand consistently and independently for fine motor tasks</a:t>
                      </a:r>
                    </a:p>
                    <a:p>
                      <a:pPr marL="171450" indent="-171450" algn="ctr" fontAlgn="base">
                        <a:buFont typeface="Arial" panose="020B0604020202020204" pitchFamily="34" charset="0"/>
                        <a:buChar char="•"/>
                      </a:pPr>
                      <a:r>
                        <a:rPr lang="en-US" sz="1100" b="0" i="0" kern="1200" dirty="0">
                          <a:solidFill>
                            <a:schemeClr val="dk1"/>
                          </a:solidFill>
                          <a:effectLst/>
                          <a:latin typeface="NTPreCursive" panose="03000400000000000000" pitchFamily="66" charset="0"/>
                          <a:ea typeface="+mn-ea"/>
                          <a:cs typeface="+mn-cs"/>
                        </a:rPr>
                        <a:t>Draw detailed images, </a:t>
                      </a:r>
                      <a:r>
                        <a:rPr lang="en-US" sz="1100" b="0" i="0" kern="1200" dirty="0" err="1">
                          <a:solidFill>
                            <a:schemeClr val="dk1"/>
                          </a:solidFill>
                          <a:effectLst/>
                          <a:latin typeface="NTPreCursive" panose="03000400000000000000" pitchFamily="66" charset="0"/>
                          <a:ea typeface="+mn-ea"/>
                          <a:cs typeface="+mn-cs"/>
                        </a:rPr>
                        <a:t>colouring</a:t>
                      </a:r>
                      <a:r>
                        <a:rPr lang="en-US" sz="1100" b="0" i="0" kern="1200" dirty="0">
                          <a:solidFill>
                            <a:schemeClr val="dk1"/>
                          </a:solidFill>
                          <a:effectLst/>
                          <a:latin typeface="NTPreCursive" panose="03000400000000000000" pitchFamily="66" charset="0"/>
                          <a:ea typeface="+mn-ea"/>
                          <a:cs typeface="+mn-cs"/>
                        </a:rPr>
                        <a:t> within the lines</a:t>
                      </a:r>
                    </a:p>
                    <a:p>
                      <a:pPr marL="171450" indent="-171450" algn="ctr" fontAlgn="base">
                        <a:buFont typeface="Arial" panose="020B0604020202020204" pitchFamily="34" charset="0"/>
                        <a:buChar char="•"/>
                      </a:pPr>
                      <a:r>
                        <a:rPr lang="en-US" sz="1100" b="0" i="0" kern="1200" dirty="0">
                          <a:solidFill>
                            <a:schemeClr val="dk1"/>
                          </a:solidFill>
                          <a:effectLst/>
                          <a:latin typeface="NTPreCursive" panose="03000400000000000000" pitchFamily="66" charset="0"/>
                          <a:ea typeface="+mn-ea"/>
                          <a:cs typeface="+mn-cs"/>
                        </a:rPr>
                        <a:t>Draw shapes</a:t>
                      </a:r>
                    </a:p>
                    <a:p>
                      <a:pPr marL="171450" indent="-171450" algn="ctr" fontAlgn="base">
                        <a:buFont typeface="Arial" panose="020B0604020202020204" pitchFamily="34" charset="0"/>
                        <a:buChar char="•"/>
                      </a:pPr>
                      <a:r>
                        <a:rPr lang="en-US" sz="1100" b="0" i="0" kern="1200" dirty="0">
                          <a:solidFill>
                            <a:schemeClr val="dk1"/>
                          </a:solidFill>
                          <a:effectLst/>
                          <a:latin typeface="NTPreCursive" panose="03000400000000000000" pitchFamily="66" charset="0"/>
                          <a:ea typeface="+mn-ea"/>
                          <a:cs typeface="+mn-cs"/>
                        </a:rPr>
                        <a:t>Build and construct with smaller construction kits such as Lego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b="0" i="0" kern="1200" dirty="0">
                        <a:solidFill>
                          <a:schemeClr val="dk1"/>
                        </a:solidFill>
                        <a:effectLst/>
                        <a:latin typeface="NTPreCursive"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i="0" kern="1200" dirty="0">
                        <a:solidFill>
                          <a:schemeClr val="dk1"/>
                        </a:solidFill>
                        <a:effectLst/>
                        <a:latin typeface="NTPreCursive" panose="03000400000000000000"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415662">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900" b="1" dirty="0">
                          <a:solidFill>
                            <a:schemeClr val="tx1"/>
                          </a:solidFill>
                          <a:latin typeface="NTPreCursivefk" panose="03000400000000000000" pitchFamily="66" charset="0"/>
                          <a:cs typeface="Amatic SC" panose="00000500000000000000" pitchFamily="2" charset="-79"/>
                        </a:rPr>
                        <a:t>CONTINUOUS</a:t>
                      </a:r>
                      <a:r>
                        <a:rPr lang="en-US" sz="900" b="1" baseline="0" dirty="0">
                          <a:solidFill>
                            <a:schemeClr val="tx1"/>
                          </a:solidFill>
                          <a:latin typeface="NTPreCursivefk" panose="03000400000000000000" pitchFamily="66" charset="0"/>
                          <a:cs typeface="Amatic SC" panose="00000500000000000000" pitchFamily="2" charset="-79"/>
                        </a:rPr>
                        <a:t> PROVISION; </a:t>
                      </a:r>
                      <a:r>
                        <a:rPr lang="en-US" sz="900" dirty="0">
                          <a:solidFill>
                            <a:schemeClr val="tx1"/>
                          </a:solidFill>
                          <a:latin typeface="NTPreCursivefk" panose="03000400000000000000" pitchFamily="66" charset="0"/>
                          <a:cs typeface="Amatic SC" panose="00000500000000000000" pitchFamily="2" charset="-79"/>
                        </a:rPr>
                        <a:t>Cooperation games i.e. parachute games,</a:t>
                      </a:r>
                      <a:r>
                        <a:rPr lang="en-US" sz="900" baseline="0" dirty="0">
                          <a:solidFill>
                            <a:schemeClr val="tx1"/>
                          </a:solidFill>
                          <a:latin typeface="NTPreCursivefk" panose="03000400000000000000" pitchFamily="66" charset="0"/>
                          <a:cs typeface="Amatic SC" panose="00000500000000000000" pitchFamily="2" charset="-79"/>
                        </a:rPr>
                        <a:t>  </a:t>
                      </a:r>
                      <a:r>
                        <a:rPr lang="en-US" sz="900" dirty="0">
                          <a:solidFill>
                            <a:schemeClr val="tx1"/>
                          </a:solidFill>
                          <a:latin typeface="NTPreCursivefk" panose="03000400000000000000" pitchFamily="66" charset="0"/>
                          <a:cs typeface="Amatic SC" panose="00000500000000000000" pitchFamily="2" charset="-79"/>
                        </a:rPr>
                        <a:t>Climbing – outdoor equipment., </a:t>
                      </a:r>
                      <a:r>
                        <a:rPr lang="en-US" sz="900" dirty="0">
                          <a:latin typeface="NTPreCursivefk" panose="03000400000000000000" pitchFamily="66" charset="0"/>
                        </a:rPr>
                        <a:t>Help individual children to develop good personal hygiene,</a:t>
                      </a:r>
                      <a:r>
                        <a:rPr lang="en-US" sz="900" baseline="0" dirty="0">
                          <a:latin typeface="NTPreCursivefk" panose="03000400000000000000" pitchFamily="66" charset="0"/>
                        </a:rPr>
                        <a:t> </a:t>
                      </a:r>
                      <a:r>
                        <a:rPr lang="en-US" sz="900" dirty="0">
                          <a:latin typeface="NTPreCursivefk" panose="03000400000000000000" pitchFamily="66" charset="0"/>
                        </a:rPr>
                        <a:t>. Provide regular reminders about thorough handwashing and toileting. </a:t>
                      </a:r>
                      <a:r>
                        <a:rPr lang="en-US" sz="900" dirty="0">
                          <a:solidFill>
                            <a:schemeClr val="tx1"/>
                          </a:solidFill>
                          <a:latin typeface="NTPreCursivefk" panose="03000400000000000000" pitchFamily="66" charset="0"/>
                          <a:cs typeface="Amatic SC" panose="00000500000000000000" pitchFamily="2" charset="-79"/>
                        </a:rPr>
                        <a:t>Crates play- climbing,  </a:t>
                      </a:r>
                      <a:r>
                        <a:rPr lang="en-US" sz="900" dirty="0">
                          <a:latin typeface="NTPreCursivefk" panose="03000400000000000000" pitchFamily="66" charset="0"/>
                        </a:rPr>
                        <a:t>Provide a range of wheeled resources for children to balance, sit or ride on, or pull and push. Two-wheeled balance bikes and, skateboards, wheelbarrows, prams and carts are all good </a:t>
                      </a:r>
                      <a:r>
                        <a:rPr lang="en-US" sz="900" dirty="0" err="1">
                          <a:latin typeface="NTPreCursivefk" panose="03000400000000000000" pitchFamily="66" charset="0"/>
                        </a:rPr>
                        <a:t>options</a:t>
                      </a:r>
                      <a:r>
                        <a:rPr lang="en-US" sz="900" b="1" dirty="0" err="1">
                          <a:latin typeface="NTPreCursivefk" panose="03000400000000000000" pitchFamily="66" charset="0"/>
                        </a:rPr>
                        <a:t>From</a:t>
                      </a:r>
                      <a:r>
                        <a:rPr lang="en-US" sz="900" b="1" dirty="0">
                          <a:latin typeface="NTPreCursivefk" panose="03000400000000000000" pitchFamily="66" charset="0"/>
                        </a:rPr>
                        <a:t> Development Matters 21:</a:t>
                      </a:r>
                    </a:p>
                    <a:p>
                      <a:pPr algn="ctr"/>
                      <a:r>
                        <a:rPr lang="en-US" sz="900" dirty="0">
                          <a:latin typeface="NTPreCursivefk" panose="03000400000000000000" pitchFamily="66" charset="0"/>
                        </a:rPr>
                        <a:t>Revise and refine the fundamental movement skills they have already acquired: - rolling - crawling - walking - jumping - running - hopping - skipping – climbing</a:t>
                      </a:r>
                    </a:p>
                    <a:p>
                      <a:pPr algn="ctr"/>
                      <a:r>
                        <a:rPr lang="en-US" sz="900" dirty="0">
                          <a:latin typeface="NTPreCursivefk" panose="03000400000000000000" pitchFamily="66" charset="0"/>
                        </a:rPr>
                        <a:t>Progress towards a more fluent style of moving, with developing control and grace.</a:t>
                      </a:r>
                    </a:p>
                    <a:p>
                      <a:pPr algn="ctr"/>
                      <a:r>
                        <a:rPr lang="en-US" sz="900" dirty="0">
                          <a:latin typeface="NTPreCursivefk" panose="03000400000000000000" pitchFamily="66" charset="0"/>
                        </a:rPr>
                        <a:t>Develop the overall body strength, co-ordination, balance and agility needed to engage successfully with future physical education sessions and other physical disciplines including dance, gymnastics, sport and swimming.</a:t>
                      </a:r>
                    </a:p>
                    <a:p>
                      <a:pPr algn="ctr"/>
                      <a:r>
                        <a:rPr lang="en-US" sz="900" dirty="0">
                          <a:latin typeface="NTPreCursivefk" panose="03000400000000000000" pitchFamily="66" charset="0"/>
                        </a:rPr>
                        <a:t>Develop their small motor skills so that they can use a range of tools competently, safely and confidently. Suggested tools: pencils for drawing and writing, paintbrushes, scissors, knives, forks and spoons. </a:t>
                      </a:r>
                    </a:p>
                    <a:p>
                      <a:pPr algn="ctr"/>
                      <a:r>
                        <a:rPr lang="en-US" sz="900" dirty="0">
                          <a:latin typeface="NTPreCursivefk" panose="03000400000000000000" pitchFamily="66" charset="0"/>
                        </a:rPr>
                        <a:t>Use their core muscle strength to achieve a good posture when sitting at a table or sitting on the floor.</a:t>
                      </a:r>
                    </a:p>
                    <a:p>
                      <a:pPr algn="ctr"/>
                      <a:r>
                        <a:rPr lang="en-US" sz="900" dirty="0">
                          <a:latin typeface="NTPreCursivefk" panose="03000400000000000000" pitchFamily="66" charset="0"/>
                        </a:rPr>
                        <a:t>Confidently and safely use a range of large and small apparatus indoors and outside, alone and in a group. Develop overall body-strength, balance, co-ordination and agility.</a:t>
                      </a:r>
                    </a:p>
                    <a:p>
                      <a:pPr algn="ctr"/>
                      <a:r>
                        <a:rPr lang="en-US" sz="900" dirty="0">
                          <a:latin typeface="NTPreCursivefk" panose="03000400000000000000" pitchFamily="66" charset="0"/>
                        </a:rPr>
                        <a:t>Further develop and refine a range of ball skills including: throwing, catching, kicking, passing, batting, and aiming. Develop confidence, competence, precision and accuracy when engaging in activities that involve a ball.</a:t>
                      </a:r>
                      <a:endParaRPr lang="en-GB" sz="900" dirty="0">
                        <a:solidFill>
                          <a:schemeClr val="tx1"/>
                        </a:solidFill>
                        <a:latin typeface="NTPreCursivefk"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203024" y="79157"/>
            <a:ext cx="557093" cy="557093"/>
          </a:xfrm>
          <a:prstGeom prst="rect">
            <a:avLst/>
          </a:prstGeom>
        </p:spPr>
      </p:pic>
      <p:pic>
        <p:nvPicPr>
          <p:cNvPr id="6" name="Picture 5">
            <a:extLst>
              <a:ext uri="{FF2B5EF4-FFF2-40B4-BE49-F238E27FC236}">
                <a16:creationId xmlns:a16="http://schemas.microsoft.com/office/drawing/2014/main" id="{A2184CEF-89EC-4D83-AD10-76672969737F}"/>
              </a:ext>
            </a:extLst>
          </p:cNvPr>
          <p:cNvPicPr>
            <a:picLocks noChangeAspect="1"/>
          </p:cNvPicPr>
          <p:nvPr/>
        </p:nvPicPr>
        <p:blipFill>
          <a:blip r:embed="rId4"/>
          <a:stretch>
            <a:fillRect/>
          </a:stretch>
        </p:blipFill>
        <p:spPr>
          <a:xfrm>
            <a:off x="1061643" y="110545"/>
            <a:ext cx="869777" cy="780109"/>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2026-2027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602190336"/>
              </p:ext>
            </p:extLst>
          </p:nvPr>
        </p:nvGraphicFramePr>
        <p:xfrm>
          <a:off x="332786" y="471742"/>
          <a:ext cx="11467224" cy="6498050"/>
        </p:xfrm>
        <a:graphic>
          <a:graphicData uri="http://schemas.openxmlformats.org/drawingml/2006/table">
            <a:tbl>
              <a:tblPr firstRow="1" bandRow="1">
                <a:tableStyleId>{5C22544A-7EE6-4342-B048-85BDC9FD1C3A}</a:tableStyleId>
              </a:tblPr>
              <a:tblGrid>
                <a:gridCol w="1189709">
                  <a:extLst>
                    <a:ext uri="{9D8B030D-6E8A-4147-A177-3AD203B41FA5}">
                      <a16:colId xmlns:a16="http://schemas.microsoft.com/office/drawing/2014/main" val="385991600"/>
                    </a:ext>
                  </a:extLst>
                </a:gridCol>
                <a:gridCol w="2092255">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450440">
                  <a:extLst>
                    <a:ext uri="{9D8B030D-6E8A-4147-A177-3AD203B41FA5}">
                      <a16:colId xmlns:a16="http://schemas.microsoft.com/office/drawing/2014/main" val="1315738151"/>
                    </a:ext>
                  </a:extLst>
                </a:gridCol>
                <a:gridCol w="1703170">
                  <a:extLst>
                    <a:ext uri="{9D8B030D-6E8A-4147-A177-3AD203B41FA5}">
                      <a16:colId xmlns:a16="http://schemas.microsoft.com/office/drawing/2014/main" val="2573491699"/>
                    </a:ext>
                  </a:extLst>
                </a:gridCol>
                <a:gridCol w="120494">
                  <a:extLst>
                    <a:ext uri="{9D8B030D-6E8A-4147-A177-3AD203B41FA5}">
                      <a16:colId xmlns:a16="http://schemas.microsoft.com/office/drawing/2014/main" val="345752596"/>
                    </a:ext>
                  </a:extLst>
                </a:gridCol>
                <a:gridCol w="1637052">
                  <a:extLst>
                    <a:ext uri="{9D8B030D-6E8A-4147-A177-3AD203B41FA5}">
                      <a16:colId xmlns:a16="http://schemas.microsoft.com/office/drawing/2014/main" val="2335150482"/>
                    </a:ext>
                  </a:extLst>
                </a:gridCol>
                <a:gridCol w="213297">
                  <a:extLst>
                    <a:ext uri="{9D8B030D-6E8A-4147-A177-3AD203B41FA5}">
                      <a16:colId xmlns:a16="http://schemas.microsoft.com/office/drawing/2014/main" val="4046203905"/>
                    </a:ext>
                  </a:extLst>
                </a:gridCol>
                <a:gridCol w="1423755">
                  <a:extLst>
                    <a:ext uri="{9D8B030D-6E8A-4147-A177-3AD203B41FA5}">
                      <a16:colId xmlns:a16="http://schemas.microsoft.com/office/drawing/2014/main" val="3958640114"/>
                    </a:ext>
                  </a:extLst>
                </a:gridCol>
              </a:tblGrid>
              <a:tr h="4948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80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09670">
                <a:tc>
                  <a:txBody>
                    <a:bodyPr/>
                    <a:lstStyle/>
                    <a:p>
                      <a:pPr algn="ctr"/>
                      <a:r>
                        <a:rPr lang="en-US" sz="1800" b="0" dirty="0">
                          <a:latin typeface="Amatic SC" panose="00000500000000000000" pitchFamily="2" charset="-79"/>
                          <a:cs typeface="Amatic SC" panose="00000500000000000000" pitchFamily="2" charset="-79"/>
                        </a:rPr>
                        <a:t>General Themes </a:t>
                      </a:r>
                      <a:endParaRPr lang="en-GB" sz="1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Super Lawns parkers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celebrations!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poetry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800" dirty="0">
                          <a:latin typeface="Amatic SC" panose="00000500000000000000" pitchFamily="2" charset="-79"/>
                          <a:cs typeface="Amatic SC" panose="00000500000000000000" pitchFamily="2" charset="-79"/>
                        </a:rPr>
                        <a:t>Where in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What’s growing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Wonderful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53106">
                <a:tc rowSpan="3">
                  <a:txBody>
                    <a:bodyPr/>
                    <a:lstStyle/>
                    <a:p>
                      <a:pPr algn="ctr"/>
                      <a:r>
                        <a:rPr lang="en-US" sz="1400" b="1" dirty="0">
                          <a:latin typeface="Amatic SC" panose="00000500000000000000" pitchFamily="2" charset="-79"/>
                          <a:cs typeface="Amatic SC" panose="00000500000000000000" pitchFamily="2" charset="-79"/>
                        </a:rPr>
                        <a:t>Understanding the world</a:t>
                      </a:r>
                    </a:p>
                    <a:p>
                      <a:pPr algn="ctr"/>
                      <a:r>
                        <a:rPr lang="en-US" sz="1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endParaRPr lang="en-US" sz="1200" dirty="0">
                        <a:latin typeface="Amatic SC" panose="00000500000000000000" pitchFamily="2" charset="-79"/>
                        <a:cs typeface="Amatic SC" panose="00000500000000000000" pitchFamily="2" charset="-79"/>
                      </a:endParaRPr>
                    </a:p>
                    <a:p>
                      <a:pPr algn="ctr"/>
                      <a:r>
                        <a:rPr lang="en-US" sz="900" dirty="0">
                          <a:latin typeface="Amatic SC" panose="00000500000000000000" pitchFamily="2" charset="-79"/>
                          <a:cs typeface="Amatic SC" panose="00000500000000000000" pitchFamily="2" charset="-79"/>
                        </a:rPr>
                        <a:t>We enable children to develop a positive sense of themselves and others and learn how to form positive and respectful relationships. </a:t>
                      </a:r>
                    </a:p>
                    <a:p>
                      <a:pPr algn="ctr"/>
                      <a:endParaRPr lang="en-US" sz="900" dirty="0">
                        <a:latin typeface="Amatic SC" panose="00000500000000000000" pitchFamily="2" charset="-79"/>
                        <a:cs typeface="Amatic SC" panose="00000500000000000000" pitchFamily="2" charset="-79"/>
                      </a:endParaRPr>
                    </a:p>
                    <a:p>
                      <a:pPr algn="ctr"/>
                      <a:r>
                        <a:rPr lang="en-US" sz="900" dirty="0">
                          <a:latin typeface="Amatic SC" panose="00000500000000000000" pitchFamily="2" charset="-79"/>
                          <a:cs typeface="Amatic SC" panose="00000500000000000000" pitchFamily="2" charset="-79"/>
                        </a:rPr>
                        <a:t> They will begin to understand and value the differences of individuals and groups within their own community. </a:t>
                      </a:r>
                    </a:p>
                    <a:p>
                      <a:pPr algn="ctr"/>
                      <a:endParaRPr lang="en-US" sz="900" dirty="0">
                        <a:latin typeface="Amatic SC" panose="00000500000000000000" pitchFamily="2" charset="-79"/>
                        <a:cs typeface="Amatic SC" panose="00000500000000000000" pitchFamily="2" charset="-79"/>
                      </a:endParaRPr>
                    </a:p>
                    <a:p>
                      <a:pPr algn="ctr"/>
                      <a:r>
                        <a:rPr lang="en-US" sz="900" dirty="0">
                          <a:latin typeface="Amatic SC" panose="00000500000000000000" pitchFamily="2" charset="-79"/>
                          <a:cs typeface="Amatic SC" panose="00000500000000000000" pitchFamily="2" charset="-79"/>
                        </a:rPr>
                        <a:t>Children will have opportunity to develop their emerging moral and cultural awareness.</a:t>
                      </a:r>
                      <a:endParaRPr lang="en-GB" sz="900" b="0" dirty="0">
                        <a:solidFill>
                          <a:schemeClr val="tx1"/>
                        </a:solidFill>
                        <a:effectLst/>
                        <a:latin typeface="Amatic SC" panose="00000500000000000000" pitchFamily="2" charset="-79"/>
                        <a:ea typeface="Calibri" panose="020F0502020204030204" pitchFamily="34" charset="0"/>
                        <a:cs typeface="Amatic SC" panose="00000500000000000000" pitchFamily="2" charset="-79"/>
                      </a:endParaRPr>
                    </a:p>
                    <a:p>
                      <a:pPr algn="ct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8">
                  <a:txBody>
                    <a:bodyPr/>
                    <a:lstStyle/>
                    <a:p>
                      <a:pPr algn="ctr"/>
                      <a:r>
                        <a:rPr lang="en-US" sz="1000" dirty="0">
                          <a:latin typeface="NTPreCursive" panose="03000400000000000000" pitchFamily="66" charset="0"/>
                        </a:rPr>
                        <a:t>Understanding the world involves guiding children to </a:t>
                      </a:r>
                      <a:r>
                        <a:rPr lang="en-US" sz="1000" b="1" dirty="0">
                          <a:latin typeface="NTPreCursive" panose="03000400000000000000" pitchFamily="66" charset="0"/>
                        </a:rPr>
                        <a:t>make sense of their physical world and their community</a:t>
                      </a:r>
                      <a:r>
                        <a:rPr lang="en-US" sz="1000" dirty="0">
                          <a:latin typeface="NTPreCursive" panose="03000400000000000000" pitchFamily="66" charset="0"/>
                        </a:rPr>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1000" dirty="0">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879381019"/>
                  </a:ext>
                </a:extLst>
              </a:tr>
              <a:tr h="2752373">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GB" sz="1200" b="1" kern="1200" dirty="0">
                          <a:solidFill>
                            <a:srgbClr val="C00000"/>
                          </a:solidFill>
                          <a:effectLst/>
                          <a:latin typeface="NTPreCursive" panose="03000400000000000000" pitchFamily="66" charset="0"/>
                          <a:ea typeface="+mn-ea"/>
                          <a:cs typeface="+mn-cs"/>
                        </a:rPr>
                        <a:t>In Autumn Term Children will:</a:t>
                      </a:r>
                    </a:p>
                    <a:p>
                      <a:pPr algn="ctr"/>
                      <a:r>
                        <a:rPr lang="en-GB" sz="1200" b="0" kern="1200" dirty="0">
                          <a:solidFill>
                            <a:srgbClr val="FF0000"/>
                          </a:solidFill>
                          <a:effectLst/>
                          <a:latin typeface="NTPreCursive" panose="03000400000000000000" pitchFamily="66" charset="0"/>
                          <a:ea typeface="+mn-ea"/>
                          <a:cs typeface="+mn-cs"/>
                        </a:rPr>
                        <a:t>People and Communities</a:t>
                      </a:r>
                    </a:p>
                    <a:p>
                      <a:pPr marL="171450" lvl="0" indent="-171450" algn="ctr">
                        <a:buFont typeface="Arial" panose="020B0604020202020204" pitchFamily="34" charset="0"/>
                        <a:buChar char="•"/>
                      </a:pPr>
                      <a:r>
                        <a:rPr lang="en-GB" sz="1200" kern="1200" dirty="0">
                          <a:solidFill>
                            <a:schemeClr val="dk1"/>
                          </a:solidFill>
                          <a:effectLst/>
                          <a:latin typeface="NTPreCursive" panose="03000400000000000000" pitchFamily="66" charset="0"/>
                          <a:ea typeface="+mn-ea"/>
                          <a:cs typeface="+mn-cs"/>
                        </a:rPr>
                        <a:t>Show understanding of family by imitating scenes in play</a:t>
                      </a:r>
                    </a:p>
                    <a:p>
                      <a:pPr marL="171450" lvl="0" indent="-171450" algn="ctr">
                        <a:buFont typeface="Arial" panose="020B0604020202020204" pitchFamily="34" charset="0"/>
                        <a:buChar char="•"/>
                      </a:pPr>
                      <a:r>
                        <a:rPr lang="en-GB" sz="1200" kern="1200" dirty="0">
                          <a:solidFill>
                            <a:schemeClr val="dk1"/>
                          </a:solidFill>
                          <a:effectLst/>
                          <a:latin typeface="NTPreCursive" panose="03000400000000000000" pitchFamily="66" charset="0"/>
                          <a:ea typeface="+mn-ea"/>
                          <a:cs typeface="+mn-cs"/>
                        </a:rPr>
                        <a:t>Begin to explore and develop friendships</a:t>
                      </a:r>
                    </a:p>
                    <a:p>
                      <a:pPr marL="171450" lvl="0" indent="-171450" algn="ctr">
                        <a:buFont typeface="Arial" panose="020B0604020202020204" pitchFamily="34" charset="0"/>
                        <a:buChar char="•"/>
                      </a:pPr>
                      <a:r>
                        <a:rPr lang="en-GB" sz="1200" kern="1200" dirty="0">
                          <a:solidFill>
                            <a:schemeClr val="dk1"/>
                          </a:solidFill>
                          <a:effectLst/>
                          <a:latin typeface="NTPreCursive" panose="03000400000000000000" pitchFamily="66" charset="0"/>
                          <a:ea typeface="+mn-ea"/>
                          <a:cs typeface="+mn-cs"/>
                        </a:rPr>
                        <a:t>Explore celebrations, traditions and cultures – sharing their own</a:t>
                      </a:r>
                    </a:p>
                    <a:p>
                      <a:pPr algn="ctr"/>
                      <a:r>
                        <a:rPr lang="en-GB" sz="1200" b="0" kern="1200" dirty="0">
                          <a:solidFill>
                            <a:srgbClr val="FF0000"/>
                          </a:solidFill>
                          <a:effectLst/>
                          <a:latin typeface="NTPreCursive" panose="03000400000000000000" pitchFamily="66" charset="0"/>
                          <a:ea typeface="+mn-ea"/>
                          <a:cs typeface="+mn-cs"/>
                        </a:rPr>
                        <a:t>The World</a:t>
                      </a:r>
                    </a:p>
                    <a:p>
                      <a:pPr marL="171450" lvl="0" indent="-171450" algn="ctr">
                        <a:buFont typeface="Arial" panose="020B0604020202020204" pitchFamily="34" charset="0"/>
                        <a:buChar char="•"/>
                      </a:pPr>
                      <a:r>
                        <a:rPr lang="en-GB" sz="1200" kern="1200" dirty="0">
                          <a:solidFill>
                            <a:schemeClr val="dk1"/>
                          </a:solidFill>
                          <a:effectLst/>
                          <a:latin typeface="NTPreCursive" panose="03000400000000000000" pitchFamily="66" charset="0"/>
                          <a:ea typeface="+mn-ea"/>
                          <a:cs typeface="+mn-cs"/>
                        </a:rPr>
                        <a:t>Explore with small world equipment, showing interest in animals, plants and places</a:t>
                      </a:r>
                    </a:p>
                    <a:p>
                      <a:pPr marL="171450" lvl="0" indent="-171450" algn="ctr">
                        <a:buFont typeface="Arial" panose="020B0604020202020204" pitchFamily="34" charset="0"/>
                        <a:buChar char="•"/>
                      </a:pPr>
                      <a:r>
                        <a:rPr lang="en-GB" sz="1200" kern="1200" dirty="0">
                          <a:solidFill>
                            <a:schemeClr val="dk1"/>
                          </a:solidFill>
                          <a:effectLst/>
                          <a:latin typeface="NTPreCursive" panose="03000400000000000000" pitchFamily="66" charset="0"/>
                          <a:ea typeface="+mn-ea"/>
                          <a:cs typeface="+mn-cs"/>
                        </a:rPr>
                        <a:t>Notice differences and changes in the world around them – Seasonal change</a:t>
                      </a:r>
                    </a:p>
                    <a:p>
                      <a:pPr marL="171450" lvl="0" indent="-171450" algn="ctr">
                        <a:buFont typeface="Arial" panose="020B0604020202020204" pitchFamily="34" charset="0"/>
                        <a:buChar char="•"/>
                      </a:pPr>
                      <a:r>
                        <a:rPr lang="en-GB" sz="1200" kern="1200" dirty="0">
                          <a:solidFill>
                            <a:schemeClr val="dk1"/>
                          </a:solidFill>
                          <a:effectLst/>
                          <a:latin typeface="NTPreCursive" panose="03000400000000000000" pitchFamily="66" charset="0"/>
                          <a:ea typeface="+mn-ea"/>
                          <a:cs typeface="+mn-cs"/>
                        </a:rPr>
                        <a:t>Notice and name things in the places they live and play</a:t>
                      </a:r>
                    </a:p>
                    <a:p>
                      <a:pPr algn="ctr"/>
                      <a:r>
                        <a:rPr lang="en-GB" sz="1200" b="0" kern="1200" dirty="0">
                          <a:solidFill>
                            <a:srgbClr val="FF0000"/>
                          </a:solidFill>
                          <a:effectLst/>
                          <a:latin typeface="NTPreCursive" panose="03000400000000000000" pitchFamily="66" charset="0"/>
                          <a:ea typeface="+mn-ea"/>
                          <a:cs typeface="+mn-cs"/>
                        </a:rPr>
                        <a:t>Technology</a:t>
                      </a:r>
                    </a:p>
                    <a:p>
                      <a:pPr marL="171450" indent="-171450" algn="ctr">
                        <a:buFont typeface="Arial" panose="020B0604020202020204" pitchFamily="34" charset="0"/>
                        <a:buChar char="•"/>
                      </a:pPr>
                      <a:r>
                        <a:rPr lang="en-GB" sz="1200" kern="1200" dirty="0">
                          <a:solidFill>
                            <a:schemeClr val="dk1"/>
                          </a:solidFill>
                          <a:effectLst/>
                          <a:latin typeface="NTPreCursive" panose="03000400000000000000" pitchFamily="66" charset="0"/>
                          <a:ea typeface="+mn-ea"/>
                          <a:cs typeface="+mn-cs"/>
                        </a:rPr>
                        <a:t>Show interest in technology and show a desire to acquire skills- looking for switches, asking how something works</a:t>
                      </a:r>
                      <a:endParaRPr lang="en-GB" sz="1200" b="0" dirty="0">
                        <a:solidFill>
                          <a:schemeClr val="tx1"/>
                        </a:solidFill>
                        <a:effectLst/>
                        <a:latin typeface="NTPreCursive" panose="03000400000000000000" pitchFamily="66" charset="0"/>
                        <a:cs typeface="Amatic SC" panose="00000500000000000000" pitchFamily="2" charset="-79"/>
                      </a:endParaRPr>
                    </a:p>
                    <a:p>
                      <a:pPr marL="0" marR="0" lvl="0" indent="0" algn="ctr"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1200" b="1" dirty="0">
                          <a:solidFill>
                            <a:schemeClr val="tx1"/>
                          </a:solidFill>
                          <a:latin typeface="NTPreCursive" panose="03000400000000000000" pitchFamily="66" charset="0"/>
                        </a:rPr>
                        <a:t>REFLECTION</a:t>
                      </a:r>
                      <a:r>
                        <a:rPr lang="en-GB" sz="1200" b="1" baseline="0" dirty="0">
                          <a:solidFill>
                            <a:schemeClr val="tx1"/>
                          </a:solidFill>
                          <a:latin typeface="NTPreCursive" panose="03000400000000000000" pitchFamily="66" charset="0"/>
                        </a:rPr>
                        <a:t> TIME DAILY</a:t>
                      </a:r>
                      <a:endParaRPr lang="en-GB" sz="1200" b="1" dirty="0">
                        <a:solidFill>
                          <a:schemeClr val="tx1"/>
                        </a:solidFill>
                        <a:latin typeface="NTPreCursive" panose="03000400000000000000" pitchFamily="66" charset="0"/>
                      </a:endParaRP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endParaRPr lang="en-GB" sz="1200" b="0" dirty="0">
                        <a:solidFill>
                          <a:schemeClr val="tx1"/>
                        </a:solidFill>
                        <a:effectLst/>
                        <a:latin typeface="NTPreCursive" panose="03000400000000000000"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Guy Fawkes: compare and contrast character from stories, including figures from the past: looking at clothes</a:t>
                      </a:r>
                    </a:p>
                    <a:p>
                      <a:pPr algn="ctr"/>
                      <a:endParaRPr lang="en-GB" sz="700" kern="1200" dirty="0">
                        <a:solidFill>
                          <a:schemeClr val="dk1"/>
                        </a:solidFill>
                        <a:effectLst/>
                        <a:latin typeface="+mn-lt"/>
                        <a:ea typeface="+mn-ea"/>
                        <a:cs typeface="+mn-cs"/>
                      </a:endParaRPr>
                    </a:p>
                    <a:p>
                      <a:pPr marL="171450" indent="-171450" algn="l">
                        <a:buFont typeface="Courier New" panose="02070309020205020404" pitchFamily="49" charset="0"/>
                        <a:buChar char="o"/>
                      </a:pPr>
                      <a:r>
                        <a:rPr lang="en-GB" sz="700" kern="1200" dirty="0">
                          <a:solidFill>
                            <a:schemeClr val="dk1"/>
                          </a:solidFill>
                          <a:effectLst/>
                          <a:latin typeface="+mn-lt"/>
                          <a:ea typeface="+mn-ea"/>
                          <a:cs typeface="+mn-cs"/>
                        </a:rPr>
                        <a:t>I can talk about significant</a:t>
                      </a:r>
                      <a:r>
                        <a:rPr lang="en-GB" sz="700" kern="1200" baseline="0" dirty="0">
                          <a:solidFill>
                            <a:schemeClr val="dk1"/>
                          </a:solidFill>
                          <a:effectLst/>
                          <a:latin typeface="+mn-lt"/>
                          <a:ea typeface="+mn-ea"/>
                          <a:cs typeface="+mn-cs"/>
                        </a:rPr>
                        <a:t> events in my own experience</a:t>
                      </a:r>
                      <a:endParaRPr lang="en-GB" sz="700" kern="1200" dirty="0">
                        <a:solidFill>
                          <a:schemeClr val="dk1"/>
                        </a:solidFill>
                        <a:effectLst/>
                        <a:latin typeface="+mn-lt"/>
                        <a:ea typeface="+mn-ea"/>
                        <a:cs typeface="+mn-cs"/>
                      </a:endParaRPr>
                    </a:p>
                    <a:p>
                      <a:pPr algn="ctr"/>
                      <a:endParaRPr lang="en-GB" sz="700" kern="1200" dirty="0">
                        <a:solidFill>
                          <a:schemeClr val="dk1"/>
                        </a:solidFill>
                        <a:effectLst/>
                        <a:latin typeface="+mn-lt"/>
                        <a:ea typeface="+mn-ea"/>
                        <a:cs typeface="+mn-cs"/>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kern="1200" dirty="0">
                          <a:solidFill>
                            <a:schemeClr val="dk1"/>
                          </a:solidFill>
                          <a:effectLst/>
                          <a:latin typeface="+mn-lt"/>
                          <a:ea typeface="+mn-ea"/>
                          <a:cs typeface="+mn-cs"/>
                        </a:rPr>
                        <a:t>I can talk about why things happen: making bread</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kern="1200" dirty="0">
                          <a:solidFill>
                            <a:schemeClr val="dk1"/>
                          </a:solidFill>
                          <a:effectLst/>
                          <a:latin typeface="+mn-lt"/>
                          <a:ea typeface="+mn-ea"/>
                          <a:cs typeface="+mn-cs"/>
                        </a:rPr>
                        <a:t>I can recognise and describe special times</a:t>
                      </a:r>
                      <a:r>
                        <a:rPr lang="en-GB" sz="700" kern="1200" baseline="0" dirty="0">
                          <a:solidFill>
                            <a:schemeClr val="dk1"/>
                          </a:solidFill>
                          <a:effectLst/>
                          <a:latin typeface="+mn-lt"/>
                          <a:ea typeface="+mn-ea"/>
                          <a:cs typeface="+mn-cs"/>
                        </a:rPr>
                        <a:t> or events for family or friends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700" dirty="0">
                          <a:solidFill>
                            <a:schemeClr val="tx1"/>
                          </a:solidFill>
                          <a:latin typeface="+mn-lt"/>
                        </a:rPr>
                        <a:t>REFELCTION</a:t>
                      </a:r>
                      <a:r>
                        <a:rPr lang="en-GB" sz="700" baseline="0" dirty="0">
                          <a:solidFill>
                            <a:schemeClr val="tx1"/>
                          </a:solidFill>
                          <a:latin typeface="+mn-lt"/>
                        </a:rPr>
                        <a:t> TIME DAILY</a:t>
                      </a:r>
                      <a:endParaRPr lang="en-GB" sz="700" dirty="0">
                        <a:solidFill>
                          <a:schemeClr val="tx1"/>
                        </a:solidFill>
                        <a:latin typeface="+mn-lt"/>
                      </a:endParaRPr>
                    </a:p>
                    <a:p>
                      <a:pPr marL="0" marR="0" lvl="0" indent="0" algn="l"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GB" sz="1200" b="1" kern="1200" dirty="0">
                          <a:solidFill>
                            <a:srgbClr val="C00000"/>
                          </a:solidFill>
                          <a:effectLst/>
                          <a:latin typeface="NTPreCursive" panose="03000400000000000000" pitchFamily="66" charset="0"/>
                          <a:ea typeface="+mn-ea"/>
                          <a:cs typeface="+mn-cs"/>
                        </a:rPr>
                        <a:t>In Spring Term Children will:</a:t>
                      </a:r>
                    </a:p>
                    <a:p>
                      <a:pPr algn="ctr"/>
                      <a:r>
                        <a:rPr lang="en-GB" sz="1200" b="0" kern="1200" dirty="0">
                          <a:solidFill>
                            <a:srgbClr val="FF0000"/>
                          </a:solidFill>
                          <a:effectLst/>
                          <a:latin typeface="NTPreCursive" panose="03000400000000000000" pitchFamily="66" charset="0"/>
                          <a:ea typeface="+mn-ea"/>
                          <a:cs typeface="+mn-cs"/>
                        </a:rPr>
                        <a:t>People and Communities</a:t>
                      </a:r>
                    </a:p>
                    <a:p>
                      <a:pPr lvl="0" algn="ctr"/>
                      <a:r>
                        <a:rPr lang="en-GB" sz="1200" kern="1200" dirty="0">
                          <a:solidFill>
                            <a:schemeClr val="dk1"/>
                          </a:solidFill>
                          <a:effectLst/>
                          <a:latin typeface="NTPreCursive" panose="03000400000000000000" pitchFamily="66" charset="0"/>
                          <a:ea typeface="+mn-ea"/>
                          <a:cs typeface="+mn-cs"/>
                        </a:rPr>
                        <a:t>Talk about significant things in their life (present/past)</a:t>
                      </a:r>
                    </a:p>
                    <a:p>
                      <a:pPr lvl="0" algn="ctr"/>
                      <a:r>
                        <a:rPr lang="en-GB" sz="1200" kern="1200" dirty="0">
                          <a:solidFill>
                            <a:schemeClr val="dk1"/>
                          </a:solidFill>
                          <a:effectLst/>
                          <a:latin typeface="NTPreCursive" panose="03000400000000000000" pitchFamily="66" charset="0"/>
                          <a:ea typeface="+mn-ea"/>
                          <a:cs typeface="+mn-cs"/>
                        </a:rPr>
                        <a:t>Show interest in the things people do (jobs)</a:t>
                      </a:r>
                    </a:p>
                    <a:p>
                      <a:pPr algn="ctr"/>
                      <a:r>
                        <a:rPr lang="en-GB" sz="1200" kern="1200" dirty="0">
                          <a:solidFill>
                            <a:srgbClr val="C00000"/>
                          </a:solidFill>
                          <a:effectLst/>
                          <a:latin typeface="NTPreCursive" panose="03000400000000000000" pitchFamily="66" charset="0"/>
                          <a:ea typeface="+mn-ea"/>
                          <a:cs typeface="+mn-cs"/>
                        </a:rPr>
                        <a:t> </a:t>
                      </a:r>
                      <a:r>
                        <a:rPr lang="en-GB" sz="1200" b="0" kern="1200" dirty="0">
                          <a:solidFill>
                            <a:srgbClr val="FF0000"/>
                          </a:solidFill>
                          <a:effectLst/>
                          <a:latin typeface="NTPreCursive" panose="03000400000000000000" pitchFamily="66" charset="0"/>
                          <a:ea typeface="+mn-ea"/>
                          <a:cs typeface="+mn-cs"/>
                        </a:rPr>
                        <a:t>The World</a:t>
                      </a:r>
                    </a:p>
                    <a:p>
                      <a:pPr lvl="0" algn="ctr"/>
                      <a:r>
                        <a:rPr lang="en-GB" sz="1200" kern="1200" dirty="0">
                          <a:solidFill>
                            <a:schemeClr val="dk1"/>
                          </a:solidFill>
                          <a:effectLst/>
                          <a:latin typeface="NTPreCursive" panose="03000400000000000000" pitchFamily="66" charset="0"/>
                          <a:ea typeface="+mn-ea"/>
                          <a:cs typeface="+mn-cs"/>
                        </a:rPr>
                        <a:t>Make observations/describe and name British garden birds as they participate in the Big Schools Birdwatch.</a:t>
                      </a:r>
                    </a:p>
                    <a:p>
                      <a:pPr lvl="0" algn="ctr"/>
                      <a:r>
                        <a:rPr lang="en-GB" sz="1200" kern="1200" dirty="0">
                          <a:solidFill>
                            <a:schemeClr val="dk1"/>
                          </a:solidFill>
                          <a:effectLst/>
                          <a:latin typeface="NTPreCursive" panose="03000400000000000000" pitchFamily="66" charset="0"/>
                          <a:ea typeface="+mn-ea"/>
                          <a:cs typeface="+mn-cs"/>
                        </a:rPr>
                        <a:t>Make comments about the place where they live and play</a:t>
                      </a:r>
                    </a:p>
                    <a:p>
                      <a:pPr lvl="0" algn="ctr"/>
                      <a:r>
                        <a:rPr lang="en-GB" sz="1200" kern="1200" dirty="0">
                          <a:solidFill>
                            <a:schemeClr val="dk1"/>
                          </a:solidFill>
                          <a:effectLst/>
                          <a:latin typeface="NTPreCursive" panose="03000400000000000000" pitchFamily="66" charset="0"/>
                          <a:ea typeface="+mn-ea"/>
                          <a:cs typeface="+mn-cs"/>
                        </a:rPr>
                        <a:t>Talk about things they have seen and experienced – Make comparisons with other parts of the world.</a:t>
                      </a:r>
                    </a:p>
                    <a:p>
                      <a:pPr lvl="0" algn="ctr"/>
                      <a:r>
                        <a:rPr lang="en-GB" sz="1200" kern="1200" dirty="0">
                          <a:solidFill>
                            <a:schemeClr val="dk1"/>
                          </a:solidFill>
                          <a:effectLst/>
                          <a:latin typeface="NTPreCursive" panose="03000400000000000000" pitchFamily="66" charset="0"/>
                          <a:ea typeface="+mn-ea"/>
                          <a:cs typeface="+mn-cs"/>
                        </a:rPr>
                        <a:t> </a:t>
                      </a:r>
                      <a:r>
                        <a:rPr lang="en-GB" sz="1200" b="0" kern="1200" dirty="0">
                          <a:solidFill>
                            <a:srgbClr val="FF0000"/>
                          </a:solidFill>
                          <a:effectLst/>
                          <a:latin typeface="NTPreCursive" panose="03000400000000000000" pitchFamily="66" charset="0"/>
                          <a:ea typeface="+mn-ea"/>
                          <a:cs typeface="+mn-cs"/>
                        </a:rPr>
                        <a:t>Technology</a:t>
                      </a:r>
                    </a:p>
                    <a:p>
                      <a:pPr lvl="0" algn="ctr"/>
                      <a:r>
                        <a:rPr lang="en-GB" sz="1200" kern="1200" dirty="0">
                          <a:solidFill>
                            <a:schemeClr val="dk1"/>
                          </a:solidFill>
                          <a:effectLst/>
                          <a:latin typeface="NTPreCursive" panose="03000400000000000000" pitchFamily="66" charset="0"/>
                          <a:ea typeface="+mn-ea"/>
                          <a:cs typeface="+mn-cs"/>
                        </a:rPr>
                        <a:t>Know how to operate simple equipment </a:t>
                      </a:r>
                      <a:r>
                        <a:rPr lang="en-GB" sz="1200" kern="1200" dirty="0" err="1">
                          <a:solidFill>
                            <a:schemeClr val="dk1"/>
                          </a:solidFill>
                          <a:effectLst/>
                          <a:latin typeface="NTPreCursive" panose="03000400000000000000" pitchFamily="66" charset="0"/>
                          <a:ea typeface="+mn-ea"/>
                          <a:cs typeface="+mn-cs"/>
                        </a:rPr>
                        <a:t>Eg</a:t>
                      </a:r>
                      <a:r>
                        <a:rPr lang="en-GB" sz="1200" kern="1200" dirty="0">
                          <a:solidFill>
                            <a:schemeClr val="dk1"/>
                          </a:solidFill>
                          <a:effectLst/>
                          <a:latin typeface="NTPreCursive" panose="03000400000000000000" pitchFamily="66" charset="0"/>
                          <a:ea typeface="+mn-ea"/>
                          <a:cs typeface="+mn-cs"/>
                        </a:rPr>
                        <a:t> CD player, take a photograph</a:t>
                      </a:r>
                    </a:p>
                    <a:p>
                      <a:pPr algn="ctr"/>
                      <a:r>
                        <a:rPr lang="en-GB" sz="1200" kern="1200" dirty="0">
                          <a:solidFill>
                            <a:schemeClr val="dk1"/>
                          </a:solidFill>
                          <a:effectLst/>
                          <a:latin typeface="NTPreCursive" panose="03000400000000000000" pitchFamily="66" charset="0"/>
                          <a:ea typeface="+mn-ea"/>
                          <a:cs typeface="+mn-cs"/>
                        </a:rPr>
                        <a:t>Explore with remote controls, buttons, knobs and pulleys to make things work</a:t>
                      </a:r>
                    </a:p>
                    <a:p>
                      <a:pPr marL="0" marR="0" lvl="0" indent="0" algn="ctr"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1200" b="1" dirty="0">
                          <a:solidFill>
                            <a:schemeClr val="tx1"/>
                          </a:solidFill>
                          <a:latin typeface="NTPreCursive" panose="03000400000000000000" pitchFamily="66" charset="0"/>
                        </a:rPr>
                        <a:t>REFLECTION</a:t>
                      </a:r>
                      <a:r>
                        <a:rPr lang="en-GB" sz="1200" b="1" baseline="0" dirty="0">
                          <a:solidFill>
                            <a:schemeClr val="tx1"/>
                          </a:solidFill>
                          <a:latin typeface="NTPreCursive" panose="03000400000000000000" pitchFamily="66" charset="0"/>
                        </a:rPr>
                        <a:t> TIME DAILY</a:t>
                      </a:r>
                      <a:endParaRPr lang="en-GB" sz="1200" b="1" dirty="0">
                        <a:solidFill>
                          <a:schemeClr val="tx1"/>
                        </a:solidFill>
                        <a:latin typeface="NTPreCursive" panose="03000400000000000000" pitchFamily="66" charset="0"/>
                      </a:endParaRPr>
                    </a:p>
                    <a:p>
                      <a:pPr algn="ctr"/>
                      <a:endParaRPr lang="en-US" sz="1200" b="0" dirty="0">
                        <a:solidFill>
                          <a:schemeClr val="tx1"/>
                        </a:solidFill>
                        <a:effectLst/>
                        <a:latin typeface="NTPreCursive" panose="03000400000000000000"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Similarities and differences between countries/environments/Africa/Animals using </a:t>
                      </a:r>
                      <a:r>
                        <a:rPr lang="en-GB" sz="700" kern="1200" dirty="0" err="1">
                          <a:solidFill>
                            <a:schemeClr val="dk1"/>
                          </a:solidFill>
                          <a:effectLst/>
                          <a:latin typeface="+mn-lt"/>
                          <a:ea typeface="+mn-ea"/>
                          <a:cs typeface="+mn-cs"/>
                        </a:rPr>
                        <a:t>Handa’s</a:t>
                      </a:r>
                      <a:r>
                        <a:rPr lang="en-GB" sz="700" kern="1200" dirty="0">
                          <a:solidFill>
                            <a:schemeClr val="dk1"/>
                          </a:solidFill>
                          <a:effectLst/>
                          <a:latin typeface="+mn-lt"/>
                          <a:ea typeface="+mn-ea"/>
                          <a:cs typeface="+mn-cs"/>
                        </a:rPr>
                        <a:t> Hen</a:t>
                      </a: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Maps of our journey to school/looking on Google Earth:</a:t>
                      </a:r>
                      <a:r>
                        <a:rPr lang="en-GB" sz="700" kern="1200" baseline="0" dirty="0">
                          <a:solidFill>
                            <a:schemeClr val="dk1"/>
                          </a:solidFill>
                          <a:effectLst/>
                          <a:latin typeface="+mn-lt"/>
                          <a:ea typeface="+mn-ea"/>
                          <a:cs typeface="+mn-cs"/>
                        </a:rPr>
                        <a:t> features of local environment, maps of local area comparing places on Google Earth: how are they similar/different?</a:t>
                      </a:r>
                      <a:endParaRPr lang="en-GB" sz="700" kern="1200" dirty="0">
                        <a:solidFill>
                          <a:schemeClr val="dk1"/>
                        </a:solidFill>
                        <a:effectLst/>
                        <a:latin typeface="+mn-lt"/>
                        <a:ea typeface="+mn-ea"/>
                        <a:cs typeface="+mn-cs"/>
                      </a:endParaRP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I can describe special events (Easter)</a:t>
                      </a: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Growth &amp; Change: chick life cycle</a:t>
                      </a: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Environment: care can concern: chicks </a:t>
                      </a: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I can tell you what a plant needs to grow (growing the beanstalk)</a:t>
                      </a: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I can understand the key features of the life cycle</a:t>
                      </a:r>
                      <a:r>
                        <a:rPr lang="en-GB" sz="700" kern="1200" baseline="0" dirty="0">
                          <a:solidFill>
                            <a:schemeClr val="dk1"/>
                          </a:solidFill>
                          <a:effectLst/>
                          <a:latin typeface="+mn-lt"/>
                          <a:ea typeface="+mn-ea"/>
                          <a:cs typeface="+mn-cs"/>
                        </a:rPr>
                        <a:t> of a plant and animal</a:t>
                      </a:r>
                      <a:endParaRPr lang="en-GB" sz="700" kern="1200" dirty="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US" sz="700" b="0" dirty="0">
                        <a:solidFill>
                          <a:schemeClr val="tx1"/>
                        </a:solidFill>
                        <a:effectLst/>
                        <a:latin typeface="+mn-lt"/>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700" dirty="0">
                          <a:solidFill>
                            <a:schemeClr val="tx1"/>
                          </a:solidFill>
                          <a:latin typeface="+mn-lt"/>
                        </a:rPr>
                        <a:t>REFELCTION</a:t>
                      </a:r>
                      <a:r>
                        <a:rPr lang="en-GB" sz="700" baseline="0" dirty="0">
                          <a:solidFill>
                            <a:schemeClr val="tx1"/>
                          </a:solidFill>
                          <a:latin typeface="+mn-lt"/>
                        </a:rPr>
                        <a:t> TIME DAILY</a:t>
                      </a:r>
                      <a:endParaRPr lang="en-GB" sz="700" dirty="0">
                        <a:solidFill>
                          <a:schemeClr val="tx1"/>
                        </a:solidFill>
                        <a:latin typeface="+mn-lt"/>
                      </a:endParaRPr>
                    </a:p>
                    <a:p>
                      <a:pPr marL="171450" indent="-171450">
                        <a:buFont typeface="Courier New" panose="02070309020205020404" pitchFamily="49" charset="0"/>
                        <a:buChar char="o"/>
                      </a:pPr>
                      <a:endParaRPr lang="en-US"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4">
                  <a:txBody>
                    <a:bodyPr/>
                    <a:lstStyle/>
                    <a:p>
                      <a:pPr algn="ctr">
                        <a:spcBef>
                          <a:spcPts val="0"/>
                        </a:spcBef>
                        <a:spcAft>
                          <a:spcPts val="0"/>
                        </a:spcAft>
                      </a:pPr>
                      <a:r>
                        <a:rPr lang="en-GB" sz="1200" b="1" kern="1200" dirty="0">
                          <a:solidFill>
                            <a:srgbClr val="C00000"/>
                          </a:solidFill>
                          <a:effectLst/>
                          <a:latin typeface="NTPreCursive" panose="03000400000000000000" pitchFamily="66" charset="0"/>
                          <a:ea typeface="+mn-ea"/>
                          <a:cs typeface="+mn-cs"/>
                        </a:rPr>
                        <a:t>In </a:t>
                      </a:r>
                      <a:r>
                        <a:rPr lang="en-GB" sz="1200" b="1" kern="1200" dirty="0" err="1">
                          <a:solidFill>
                            <a:srgbClr val="C00000"/>
                          </a:solidFill>
                          <a:effectLst/>
                          <a:latin typeface="NTPreCursive" panose="03000400000000000000" pitchFamily="66" charset="0"/>
                          <a:ea typeface="+mn-ea"/>
                          <a:cs typeface="+mn-cs"/>
                        </a:rPr>
                        <a:t>SummerTerm</a:t>
                      </a:r>
                      <a:r>
                        <a:rPr lang="en-GB" sz="1200" b="1" kern="1200" dirty="0">
                          <a:solidFill>
                            <a:srgbClr val="C00000"/>
                          </a:solidFill>
                          <a:effectLst/>
                          <a:latin typeface="NTPreCursive" panose="03000400000000000000" pitchFamily="66" charset="0"/>
                          <a:ea typeface="+mn-ea"/>
                          <a:cs typeface="+mn-cs"/>
                        </a:rPr>
                        <a:t> Children will:</a:t>
                      </a:r>
                    </a:p>
                    <a:p>
                      <a:pPr algn="ctr">
                        <a:spcBef>
                          <a:spcPts val="0"/>
                        </a:spcBef>
                        <a:spcAft>
                          <a:spcPts val="0"/>
                        </a:spcAft>
                      </a:pPr>
                      <a:r>
                        <a:rPr lang="en-GB" sz="1200" b="0" kern="1200" dirty="0">
                          <a:solidFill>
                            <a:srgbClr val="FF0000"/>
                          </a:solidFill>
                          <a:effectLst/>
                          <a:latin typeface="NTPreCursive" panose="03000400000000000000" pitchFamily="66" charset="0"/>
                          <a:ea typeface="+mn-ea"/>
                          <a:cs typeface="+mn-cs"/>
                        </a:rPr>
                        <a:t>People and Communities</a:t>
                      </a:r>
                    </a:p>
                    <a:p>
                      <a:pPr lvl="0" algn="ctr">
                        <a:spcBef>
                          <a:spcPts val="0"/>
                        </a:spcBef>
                        <a:spcAft>
                          <a:spcPts val="0"/>
                        </a:spcAft>
                      </a:pPr>
                      <a:r>
                        <a:rPr lang="en-GB" sz="1200" kern="1200" dirty="0">
                          <a:solidFill>
                            <a:schemeClr val="dk1"/>
                          </a:solidFill>
                          <a:effectLst/>
                          <a:latin typeface="NTPreCursive" panose="03000400000000000000" pitchFamily="66" charset="0"/>
                          <a:ea typeface="+mn-ea"/>
                          <a:cs typeface="+mn-cs"/>
                        </a:rPr>
                        <a:t>Begin to know some of the things that make them unique</a:t>
                      </a:r>
                    </a:p>
                    <a:p>
                      <a:pPr lvl="0" algn="ctr">
                        <a:spcBef>
                          <a:spcPts val="0"/>
                        </a:spcBef>
                        <a:spcAft>
                          <a:spcPts val="0"/>
                        </a:spcAft>
                      </a:pPr>
                      <a:r>
                        <a:rPr lang="en-GB" sz="1200" kern="1200" dirty="0">
                          <a:solidFill>
                            <a:schemeClr val="dk1"/>
                          </a:solidFill>
                          <a:effectLst/>
                          <a:latin typeface="NTPreCursive" panose="03000400000000000000" pitchFamily="66" charset="0"/>
                          <a:ea typeface="+mn-ea"/>
                          <a:cs typeface="+mn-cs"/>
                        </a:rPr>
                        <a:t>Begin to share and talk about times and people that are special to them</a:t>
                      </a:r>
                    </a:p>
                    <a:p>
                      <a:pPr lvl="0" algn="ctr">
                        <a:spcBef>
                          <a:spcPts val="0"/>
                        </a:spcBef>
                        <a:spcAft>
                          <a:spcPts val="0"/>
                        </a:spcAft>
                      </a:pPr>
                      <a:r>
                        <a:rPr lang="en-GB" sz="1200" kern="1200" dirty="0">
                          <a:solidFill>
                            <a:schemeClr val="dk1"/>
                          </a:solidFill>
                          <a:effectLst/>
                          <a:latin typeface="NTPreCursive" panose="03000400000000000000" pitchFamily="66" charset="0"/>
                          <a:ea typeface="+mn-ea"/>
                          <a:cs typeface="+mn-cs"/>
                        </a:rPr>
                        <a:t>Begin to recognise similarities and differences in the ways they and others celebrate and live. </a:t>
                      </a:r>
                    </a:p>
                    <a:p>
                      <a:pPr algn="ctr">
                        <a:spcBef>
                          <a:spcPts val="0"/>
                        </a:spcBef>
                        <a:spcAft>
                          <a:spcPts val="0"/>
                        </a:spcAft>
                      </a:pPr>
                      <a:r>
                        <a:rPr lang="en-GB" sz="1200" b="0" kern="1200" dirty="0">
                          <a:solidFill>
                            <a:srgbClr val="FF0000"/>
                          </a:solidFill>
                          <a:effectLst/>
                          <a:latin typeface="NTPreCursive" panose="03000400000000000000" pitchFamily="66" charset="0"/>
                          <a:ea typeface="+mn-ea"/>
                          <a:cs typeface="+mn-cs"/>
                        </a:rPr>
                        <a:t>The World</a:t>
                      </a:r>
                    </a:p>
                    <a:p>
                      <a:pPr lvl="0" algn="ctr">
                        <a:spcBef>
                          <a:spcPts val="0"/>
                        </a:spcBef>
                        <a:spcAft>
                          <a:spcPts val="0"/>
                        </a:spcAft>
                      </a:pPr>
                      <a:r>
                        <a:rPr lang="en-GB" sz="1200" kern="1200" dirty="0">
                          <a:solidFill>
                            <a:schemeClr val="dk1"/>
                          </a:solidFill>
                          <a:effectLst/>
                          <a:latin typeface="NTPreCursive" panose="03000400000000000000" pitchFamily="66" charset="0"/>
                          <a:ea typeface="+mn-ea"/>
                          <a:cs typeface="+mn-cs"/>
                        </a:rPr>
                        <a:t>Begin to talk about why things happen and how things work. (Sc)</a:t>
                      </a:r>
                    </a:p>
                    <a:p>
                      <a:pPr lvl="0" algn="ctr">
                        <a:spcBef>
                          <a:spcPts val="0"/>
                        </a:spcBef>
                        <a:spcAft>
                          <a:spcPts val="0"/>
                        </a:spcAft>
                      </a:pPr>
                      <a:r>
                        <a:rPr lang="en-GB" sz="1200" kern="1200" dirty="0">
                          <a:solidFill>
                            <a:schemeClr val="dk1"/>
                          </a:solidFill>
                          <a:effectLst/>
                          <a:latin typeface="NTPreCursive" panose="03000400000000000000" pitchFamily="66" charset="0"/>
                          <a:ea typeface="+mn-ea"/>
                          <a:cs typeface="+mn-cs"/>
                        </a:rPr>
                        <a:t>Begin to talk about where they live, its features and the things they do/ don’t like (</a:t>
                      </a:r>
                      <a:r>
                        <a:rPr lang="en-GB" sz="1200" kern="1200" dirty="0" err="1">
                          <a:solidFill>
                            <a:schemeClr val="dk1"/>
                          </a:solidFill>
                          <a:effectLst/>
                          <a:latin typeface="NTPreCursive" panose="03000400000000000000" pitchFamily="66" charset="0"/>
                          <a:ea typeface="+mn-ea"/>
                          <a:cs typeface="+mn-cs"/>
                        </a:rPr>
                        <a:t>Geog</a:t>
                      </a:r>
                      <a:r>
                        <a:rPr lang="en-GB" sz="1200" kern="1200" dirty="0">
                          <a:solidFill>
                            <a:schemeClr val="dk1"/>
                          </a:solidFill>
                          <a:effectLst/>
                          <a:latin typeface="NTPreCursive" panose="03000400000000000000" pitchFamily="66" charset="0"/>
                          <a:ea typeface="+mn-ea"/>
                          <a:cs typeface="+mn-cs"/>
                        </a:rPr>
                        <a:t>) </a:t>
                      </a:r>
                      <a:r>
                        <a:rPr lang="en-GB" sz="1200" kern="1200" dirty="0" err="1">
                          <a:solidFill>
                            <a:schemeClr val="dk1"/>
                          </a:solidFill>
                          <a:effectLst/>
                          <a:latin typeface="NTPreCursive" panose="03000400000000000000" pitchFamily="66" charset="0"/>
                          <a:ea typeface="+mn-ea"/>
                          <a:cs typeface="+mn-cs"/>
                        </a:rPr>
                        <a:t>Nautural</a:t>
                      </a:r>
                      <a:r>
                        <a:rPr lang="en-GB" sz="1200" kern="1200" dirty="0">
                          <a:solidFill>
                            <a:schemeClr val="dk1"/>
                          </a:solidFill>
                          <a:effectLst/>
                          <a:latin typeface="NTPreCursive" panose="03000400000000000000" pitchFamily="66" charset="0"/>
                          <a:ea typeface="+mn-ea"/>
                          <a:cs typeface="+mn-cs"/>
                        </a:rPr>
                        <a:t> or man-made</a:t>
                      </a:r>
                    </a:p>
                    <a:p>
                      <a:pPr algn="ctr">
                        <a:spcBef>
                          <a:spcPts val="0"/>
                        </a:spcBef>
                        <a:spcAft>
                          <a:spcPts val="0"/>
                        </a:spcAft>
                      </a:pPr>
                      <a:r>
                        <a:rPr lang="en-GB" sz="1200" b="0" kern="1200" dirty="0">
                          <a:solidFill>
                            <a:srgbClr val="FF0000"/>
                          </a:solidFill>
                          <a:effectLst/>
                          <a:latin typeface="NTPreCursive" panose="03000400000000000000" pitchFamily="66" charset="0"/>
                          <a:ea typeface="+mn-ea"/>
                          <a:cs typeface="+mn-cs"/>
                        </a:rPr>
                        <a:t>Technology</a:t>
                      </a:r>
                    </a:p>
                    <a:p>
                      <a:pPr lvl="0" algn="ctr">
                        <a:spcBef>
                          <a:spcPts val="0"/>
                        </a:spcBef>
                        <a:spcAft>
                          <a:spcPts val="0"/>
                        </a:spcAft>
                      </a:pPr>
                      <a:r>
                        <a:rPr lang="en-GB" sz="1200" kern="1200" dirty="0">
                          <a:solidFill>
                            <a:schemeClr val="dk1"/>
                          </a:solidFill>
                          <a:effectLst/>
                          <a:latin typeface="NTPreCursive" panose="03000400000000000000" pitchFamily="66" charset="0"/>
                          <a:ea typeface="+mn-ea"/>
                          <a:cs typeface="+mn-cs"/>
                        </a:rPr>
                        <a:t>Use ICT hardware- </a:t>
                      </a:r>
                      <a:r>
                        <a:rPr lang="en-GB" sz="1200" kern="1200" dirty="0" err="1">
                          <a:solidFill>
                            <a:schemeClr val="dk1"/>
                          </a:solidFill>
                          <a:effectLst/>
                          <a:latin typeface="NTPreCursive" panose="03000400000000000000" pitchFamily="66" charset="0"/>
                          <a:ea typeface="+mn-ea"/>
                          <a:cs typeface="+mn-cs"/>
                        </a:rPr>
                        <a:t>ipads</a:t>
                      </a:r>
                      <a:r>
                        <a:rPr lang="en-GB" sz="1200" kern="1200" dirty="0">
                          <a:solidFill>
                            <a:schemeClr val="dk1"/>
                          </a:solidFill>
                          <a:effectLst/>
                          <a:latin typeface="NTPreCursive" panose="03000400000000000000" pitchFamily="66" charset="0"/>
                          <a:ea typeface="+mn-ea"/>
                          <a:cs typeface="+mn-cs"/>
                        </a:rPr>
                        <a:t> for photographs</a:t>
                      </a:r>
                    </a:p>
                    <a:p>
                      <a:pPr algn="ctr">
                        <a:spcBef>
                          <a:spcPts val="0"/>
                        </a:spcBef>
                        <a:spcAft>
                          <a:spcPts val="0"/>
                        </a:spcAft>
                      </a:pPr>
                      <a:r>
                        <a:rPr lang="en-GB" sz="1200" kern="1200" dirty="0">
                          <a:solidFill>
                            <a:schemeClr val="dk1"/>
                          </a:solidFill>
                          <a:effectLst/>
                          <a:latin typeface="NTPreCursive" panose="03000400000000000000" pitchFamily="66" charset="0"/>
                          <a:ea typeface="+mn-ea"/>
                          <a:cs typeface="+mn-cs"/>
                        </a:rPr>
                        <a:t>Use art software on Smart to create images and artwork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NTPreCursive" panose="03000400000000000000" pitchFamily="66" charset="0"/>
                        </a:rPr>
                        <a:t>REFLECTION</a:t>
                      </a:r>
                      <a:r>
                        <a:rPr lang="en-GB" sz="1200" b="1" baseline="0" dirty="0">
                          <a:solidFill>
                            <a:schemeClr val="tx1"/>
                          </a:solidFill>
                          <a:latin typeface="NTPreCursive" panose="03000400000000000000" pitchFamily="66" charset="0"/>
                        </a:rPr>
                        <a:t> TIME DAILY</a:t>
                      </a:r>
                      <a:endParaRPr lang="en-GB" sz="1200" b="1"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a:t>
                      </a:r>
                      <a:r>
                        <a:rPr lang="en-GB" sz="700" b="0" dirty="0" err="1">
                          <a:solidFill>
                            <a:schemeClr val="tx1"/>
                          </a:solidFill>
                          <a:effectLst/>
                          <a:latin typeface="+mn-lt"/>
                          <a:ea typeface="Calibri" panose="020F0502020204030204" pitchFamily="34" charset="0"/>
                          <a:cs typeface="Amatic SC" panose="00000500000000000000" pitchFamily="2" charset="-79"/>
                        </a:rPr>
                        <a:t>Handa’s</a:t>
                      </a:r>
                      <a:r>
                        <a:rPr lang="en-GB" sz="700" b="0" dirty="0">
                          <a:solidFill>
                            <a:schemeClr val="tx1"/>
                          </a:solidFill>
                          <a:effectLst/>
                          <a:latin typeface="+mn-lt"/>
                          <a:ea typeface="Calibri" panose="020F0502020204030204" pitchFamily="34" charset="0"/>
                          <a:cs typeface="Amatic SC" panose="00000500000000000000" pitchFamily="2" charset="-79"/>
                        </a:rPr>
                        <a:t> Surprise to explore a different country.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a:lnSpc>
                          <a:spcPct val="107000"/>
                        </a:lnSpc>
                        <a:spcAft>
                          <a:spcPts val="800"/>
                        </a:spcAft>
                      </a:pP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dirty="0">
                          <a:latin typeface="+mn-lt"/>
                        </a:rPr>
                        <a:t>Materials: Floating / Sinking – boat building Metallic / non-metallic objects</a:t>
                      </a:r>
                    </a:p>
                    <a:p>
                      <a:pPr>
                        <a:lnSpc>
                          <a:spcPct val="107000"/>
                        </a:lnSpc>
                        <a:spcAft>
                          <a:spcPts val="800"/>
                        </a:spcAft>
                      </a:pPr>
                      <a:endParaRPr lang="en-US"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 </a:t>
                      </a:r>
                    </a:p>
                    <a:p>
                      <a:r>
                        <a:rPr lang="en-GB" sz="700" b="0" dirty="0">
                          <a:solidFill>
                            <a:schemeClr val="tx1"/>
                          </a:solidFill>
                          <a:effectLst/>
                          <a:latin typeface="+mn-lt"/>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US" sz="700" dirty="0">
                          <a:latin typeface="+mn-lt"/>
                        </a:rPr>
                        <a:t>Materials: Floating / Sinking – boat building Metallic / non-metallic objects</a:t>
                      </a: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marR="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r>
                        <a:rPr lang="en-GB" sz="700" kern="1200" dirty="0">
                          <a:solidFill>
                            <a:schemeClr val="dk1"/>
                          </a:solidFill>
                          <a:effectLst/>
                          <a:latin typeface="+mn-lt"/>
                          <a:ea typeface="+mn-ea"/>
                          <a:cs typeface="+mn-cs"/>
                        </a:rPr>
                        <a:t>compare and contrast past and present </a:t>
                      </a: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US" sz="700" dirty="0"/>
                        <a:t>Share non-fiction texts that offer an insight into contrasting environments.</a:t>
                      </a:r>
                    </a:p>
                    <a:p>
                      <a:pPr marL="171450" indent="-171450">
                        <a:lnSpc>
                          <a:spcPct val="100000"/>
                        </a:lnSpc>
                        <a:spcBef>
                          <a:spcPts val="100"/>
                        </a:spcBef>
                        <a:spcAft>
                          <a:spcPts val="800"/>
                        </a:spcAft>
                        <a:buFont typeface="Courier New" panose="02070309020205020404" pitchFamily="49" charset="0"/>
                        <a:buChar char="o"/>
                      </a:pPr>
                      <a:r>
                        <a:rPr lang="en-US" sz="700" dirty="0"/>
                        <a:t>Listen to how children communicate their understanding of their own environment and contrasting environments through conversation and in play.</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kern="1200" dirty="0">
                          <a:solidFill>
                            <a:schemeClr val="dk1"/>
                          </a:solidFill>
                          <a:effectLst/>
                          <a:latin typeface="+mn-lt"/>
                          <a:ea typeface="+mn-ea"/>
                          <a:cs typeface="+mn-cs"/>
                        </a:rPr>
                        <a:t>I can draw information from a simple</a:t>
                      </a:r>
                      <a:r>
                        <a:rPr lang="en-GB" sz="700" kern="1200" baseline="0" dirty="0">
                          <a:solidFill>
                            <a:schemeClr val="dk1"/>
                          </a:solidFill>
                          <a:effectLst/>
                          <a:latin typeface="+mn-lt"/>
                          <a:ea typeface="+mn-ea"/>
                          <a:cs typeface="+mn-cs"/>
                        </a:rPr>
                        <a:t> map</a:t>
                      </a:r>
                    </a:p>
                    <a:p>
                      <a:pPr marL="171450" marR="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kern="1200" baseline="0" dirty="0">
                          <a:solidFill>
                            <a:schemeClr val="dk1"/>
                          </a:solidFill>
                          <a:effectLst/>
                          <a:latin typeface="+mn-lt"/>
                          <a:ea typeface="+mn-ea"/>
                          <a:cs typeface="+mn-cs"/>
                        </a:rPr>
                        <a:t>I can talk about ways in which I can look after the environment </a:t>
                      </a:r>
                      <a:endParaRPr lang="en-GB" sz="700" kern="1200" dirty="0">
                        <a:solidFill>
                          <a:schemeClr val="dk1"/>
                        </a:solidFill>
                        <a:effectLst/>
                        <a:latin typeface="+mn-lt"/>
                        <a:ea typeface="+mn-ea"/>
                        <a:cs typeface="+mn-cs"/>
                      </a:endParaRPr>
                    </a:p>
                    <a:p>
                      <a:pPr marL="171450" indent="-171450">
                        <a:buFont typeface="Courier New" panose="02070309020205020404" pitchFamily="49" charset="0"/>
                        <a:buChar char="o"/>
                      </a:pPr>
                      <a:r>
                        <a:rPr lang="en-GB" sz="700" kern="1200" dirty="0">
                          <a:solidFill>
                            <a:schemeClr val="dk1"/>
                          </a:solidFill>
                          <a:effectLst/>
                          <a:latin typeface="+mn-lt"/>
                          <a:ea typeface="+mn-ea"/>
                          <a:cs typeface="+mn-cs"/>
                        </a:rPr>
                        <a:t>Pirate maps (maps of school to find treasure)</a:t>
                      </a:r>
                    </a:p>
                    <a:p>
                      <a:pPr marL="171450" indent="-171450">
                        <a:buFont typeface="Courier New" panose="02070309020205020404" pitchFamily="49" charset="0"/>
                        <a:buChar char="o"/>
                      </a:pPr>
                      <a:endParaRPr lang="en-GB" sz="700" kern="1200" dirty="0">
                        <a:solidFill>
                          <a:schemeClr val="dk1"/>
                        </a:solidFill>
                        <a:effectLst/>
                        <a:latin typeface="+mn-lt"/>
                        <a:ea typeface="+mn-ea"/>
                        <a:cs typeface="+mn-cs"/>
                      </a:endParaRPr>
                    </a:p>
                    <a:p>
                      <a:pPr marL="0" marR="0" indent="0" algn="ctr" defTabSz="914400" rtl="0" eaLnBrk="1" fontAlgn="auto" latinLnBrk="0" hangingPunct="1">
                        <a:lnSpc>
                          <a:spcPct val="100000"/>
                        </a:lnSpc>
                        <a:spcBef>
                          <a:spcPts val="100"/>
                        </a:spcBef>
                        <a:spcAft>
                          <a:spcPts val="800"/>
                        </a:spcAft>
                        <a:buClrTx/>
                        <a:buSzTx/>
                        <a:buFont typeface="Courier New" panose="02070309020205020404" pitchFamily="49" charset="0"/>
                        <a:buNone/>
                        <a:tabLst/>
                        <a:defRPr/>
                      </a:pPr>
                      <a:r>
                        <a:rPr lang="en-GB" sz="700" dirty="0">
                          <a:solidFill>
                            <a:schemeClr val="tx1"/>
                          </a:solidFill>
                          <a:latin typeface="+mn-lt"/>
                        </a:rPr>
                        <a:t>REFELCTION</a:t>
                      </a:r>
                      <a:r>
                        <a:rPr lang="en-GB" sz="700" baseline="0" dirty="0">
                          <a:solidFill>
                            <a:schemeClr val="tx1"/>
                          </a:solidFill>
                          <a:latin typeface="+mn-lt"/>
                        </a:rPr>
                        <a:t> TIME DAILY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03441">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Tell us all about you…Which people are special to you, why?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Being special: where do we belong?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solidFill>
                            <a:schemeClr val="bg1">
                              <a:lumMod val="50000"/>
                            </a:schemeClr>
                          </a:solidFill>
                          <a:effectLst/>
                          <a:latin typeface="NTPreCursive" panose="03000400000000000000" pitchFamily="66" charset="0"/>
                          <a:ea typeface="Calibri" panose="020F0502020204030204" pitchFamily="34" charset="0"/>
                          <a:cs typeface="Amatic SC" panose="00000500000000000000" pitchFamily="2" charset="-79"/>
                        </a:rPr>
                        <a:t>Family – past and present – Family trees.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solidFill>
                            <a:schemeClr val="bg1">
                              <a:lumMod val="50000"/>
                            </a:schemeClr>
                          </a:solidFill>
                          <a:effectLst/>
                          <a:latin typeface="NTPreCursive" panose="03000400000000000000" pitchFamily="66" charset="0"/>
                          <a:ea typeface="Calibri" panose="020F0502020204030204" pitchFamily="34" charset="0"/>
                          <a:cs typeface="Amatic SC" panose="00000500000000000000" pitchFamily="2" charset="-79"/>
                        </a:rPr>
                        <a:t>Being part of the Lawns Park family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Which stories are special, why?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0" dirty="0">
                        <a:solidFill>
                          <a:schemeClr val="bg1">
                            <a:lumMod val="50000"/>
                          </a:schemeClr>
                        </a:solidFill>
                        <a:effectLst/>
                        <a:latin typeface="NTPreCursive" panose="03000400000000000000" pitchFamily="66"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Autumn (seasonal change) / Christmas </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200" b="0" dirty="0">
                          <a:solidFill>
                            <a:schemeClr val="bg1">
                              <a:lumMod val="50000"/>
                            </a:schemeClr>
                          </a:solidFill>
                          <a:latin typeface="NTPreCursive" panose="03000400000000000000" pitchFamily="66" charset="0"/>
                        </a:rPr>
                        <a:t>/Diwali /Weather/Consider the history behind some celebrations:</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200" b="0" dirty="0">
                          <a:solidFill>
                            <a:schemeClr val="bg1">
                              <a:lumMod val="50000"/>
                            </a:schemeClr>
                          </a:solidFill>
                          <a:latin typeface="NTPreCursive" panose="03000400000000000000" pitchFamily="66" charset="0"/>
                        </a:rPr>
                        <a:t>History – Toys. What did your parents/ grandparents get for Christmas? </a:t>
                      </a:r>
                      <a:r>
                        <a:rPr lang="en-US" sz="1000" b="1" dirty="0">
                          <a:solidFill>
                            <a:srgbClr val="C00000"/>
                          </a:solidFill>
                          <a:latin typeface="NTPreCursive" panose="03000400000000000000" pitchFamily="66" charset="0"/>
                        </a:rPr>
                        <a:t>(KS! Prep)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Chinese new year</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Science: </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200" b="0" dirty="0">
                          <a:solidFill>
                            <a:schemeClr val="bg1">
                              <a:lumMod val="50000"/>
                            </a:schemeClr>
                          </a:solidFill>
                          <a:latin typeface="NTPreCursive" panose="03000400000000000000" pitchFamily="66" charset="0"/>
                        </a:rPr>
                        <a:t>  Changes in materials – Baking</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200" b="0" dirty="0">
                          <a:solidFill>
                            <a:schemeClr val="bg1">
                              <a:lumMod val="50000"/>
                            </a:schemeClr>
                          </a:solidFill>
                          <a:latin typeface="NTPreCursive" panose="03000400000000000000" pitchFamily="66" charset="0"/>
                        </a:rPr>
                        <a:t>Describing and naming birds</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200" b="0" dirty="0">
                          <a:solidFill>
                            <a:schemeClr val="bg1">
                              <a:lumMod val="50000"/>
                            </a:schemeClr>
                          </a:solidFill>
                          <a:latin typeface="NTPreCursive" panose="03000400000000000000" pitchFamily="66" charset="0"/>
                        </a:rPr>
                        <a:t>History: Castles/Kings &amp; Queens  </a:t>
                      </a:r>
                      <a:r>
                        <a:rPr lang="en-US" sz="1200" b="1" dirty="0">
                          <a:solidFill>
                            <a:srgbClr val="C00000"/>
                          </a:solidFill>
                          <a:latin typeface="NTPreCursive" panose="03000400000000000000" pitchFamily="66" charset="0"/>
                        </a:rPr>
                        <a:t>(KS1 prep)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Easter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Seasonal Change</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Where in the world does our food come from</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Comparing countries/cultures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What is special about our world?</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lumMod val="50000"/>
                            </a:schemeClr>
                          </a:solidFill>
                          <a:latin typeface="NTPreCursive" panose="03000400000000000000" pitchFamily="66" charset="0"/>
                        </a:rPr>
                        <a:t>Awe and wonder: growth</a:t>
                      </a:r>
                      <a:r>
                        <a:rPr lang="en-US" sz="1200" b="0" baseline="0" dirty="0">
                          <a:solidFill>
                            <a:schemeClr val="bg1">
                              <a:lumMod val="50000"/>
                            </a:schemeClr>
                          </a:solidFill>
                          <a:latin typeface="NTPreCursive" panose="03000400000000000000" pitchFamily="66" charset="0"/>
                        </a:rPr>
                        <a:t> and change of animals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baseline="0" dirty="0">
                          <a:solidFill>
                            <a:schemeClr val="bg1">
                              <a:lumMod val="50000"/>
                            </a:schemeClr>
                          </a:solidFill>
                          <a:latin typeface="NTPreCursive" panose="03000400000000000000" pitchFamily="66" charset="0"/>
                        </a:rPr>
                        <a:t>Life Cycles </a:t>
                      </a:r>
                      <a:r>
                        <a:rPr lang="en-US" sz="1200" b="1" baseline="0" dirty="0">
                          <a:solidFill>
                            <a:srgbClr val="C00000"/>
                          </a:solidFill>
                          <a:latin typeface="NTPreCursive" panose="03000400000000000000" pitchFamily="66" charset="0"/>
                        </a:rPr>
                        <a:t>(KS1 prep)</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baseline="0" dirty="0">
                          <a:solidFill>
                            <a:schemeClr val="bg1">
                              <a:lumMod val="50000"/>
                            </a:schemeClr>
                          </a:solidFill>
                          <a:latin typeface="NTPreCursive" panose="03000400000000000000" pitchFamily="66" charset="0"/>
                        </a:rPr>
                        <a:t>Whose Baby - Animals</a:t>
                      </a:r>
                      <a:endParaRPr lang="en-US" sz="1200" b="0" dirty="0">
                        <a:solidFill>
                          <a:schemeClr val="bg1">
                            <a:lumMod val="50000"/>
                          </a:schemeClr>
                        </a:solidFill>
                        <a:latin typeface="NTPreCursive" panose="03000400000000000000"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0" dirty="0">
                        <a:solidFill>
                          <a:schemeClr val="bg1">
                            <a:lumMod val="50000"/>
                          </a:schemeClr>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err="1">
                          <a:solidFill>
                            <a:schemeClr val="bg1">
                              <a:lumMod val="50000"/>
                            </a:schemeClr>
                          </a:solidFill>
                          <a:effectLst/>
                          <a:latin typeface="+mn-lt"/>
                          <a:ea typeface="Calibri" panose="020F0502020204030204" pitchFamily="34" charset="0"/>
                          <a:cs typeface="Amatic SC" panose="00000500000000000000" pitchFamily="2" charset="-79"/>
                        </a:rPr>
                        <a:t>Shavouot</a:t>
                      </a:r>
                      <a:r>
                        <a:rPr lang="en-US" sz="1000" b="1"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000" b="1" dirty="0">
                          <a:solidFill>
                            <a:schemeClr val="bg1">
                              <a:lumMod val="50000"/>
                            </a:schemeClr>
                          </a:solidFill>
                        </a:rPr>
                        <a:t>What is special about our world?</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gn="ctr">
                        <a:buFont typeface="Arial" panose="020B0604020202020204" pitchFamily="34" charset="0"/>
                        <a:buChar char="•"/>
                      </a:pPr>
                      <a:r>
                        <a:rPr lang="en-US" sz="1200" b="0" dirty="0">
                          <a:solidFill>
                            <a:schemeClr val="bg1">
                              <a:lumMod val="50000"/>
                            </a:schemeClr>
                          </a:solidFill>
                          <a:latin typeface="NTPreCursive" panose="03000400000000000000" pitchFamily="66" charset="0"/>
                        </a:rPr>
                        <a:t>What is special about our world?</a:t>
                      </a:r>
                    </a:p>
                    <a:p>
                      <a:pPr marL="171450" indent="-171450" algn="ctr">
                        <a:buFont typeface="Arial" panose="020B0604020202020204" pitchFamily="34" charset="0"/>
                        <a:buChar char="•"/>
                      </a:pPr>
                      <a:r>
                        <a:rPr lang="en-US" sz="1200" b="0" dirty="0">
                          <a:solidFill>
                            <a:schemeClr val="bg1">
                              <a:lumMod val="50000"/>
                            </a:schemeClr>
                          </a:solidFill>
                          <a:effectLst/>
                          <a:latin typeface="NTPreCursive" panose="03000400000000000000" pitchFamily="66" charset="0"/>
                          <a:ea typeface="Calibri" panose="020F0502020204030204" pitchFamily="34" charset="0"/>
                          <a:cs typeface="Amatic SC" panose="00000500000000000000" pitchFamily="2" charset="-79"/>
                        </a:rPr>
                        <a:t>Weather – </a:t>
                      </a:r>
                      <a:r>
                        <a:rPr lang="en-US" sz="1200" b="0" dirty="0" err="1">
                          <a:solidFill>
                            <a:schemeClr val="bg1">
                              <a:lumMod val="50000"/>
                            </a:schemeClr>
                          </a:solidFill>
                          <a:effectLst/>
                          <a:latin typeface="NTPreCursive" panose="03000400000000000000" pitchFamily="66" charset="0"/>
                          <a:ea typeface="Calibri" panose="020F0502020204030204" pitchFamily="34" charset="0"/>
                          <a:cs typeface="Amatic SC" panose="00000500000000000000" pitchFamily="2" charset="-79"/>
                        </a:rPr>
                        <a:t>seasides</a:t>
                      </a:r>
                      <a:r>
                        <a:rPr lang="en-US" sz="1200" b="0" dirty="0">
                          <a:solidFill>
                            <a:schemeClr val="bg1">
                              <a:lumMod val="50000"/>
                            </a:schemeClr>
                          </a:solidFill>
                          <a:effectLst/>
                          <a:latin typeface="NTPreCursive" panose="03000400000000000000" pitchFamily="66" charset="0"/>
                          <a:ea typeface="Calibri" panose="020F0502020204030204" pitchFamily="34" charset="0"/>
                          <a:cs typeface="Amatic SC" panose="00000500000000000000" pitchFamily="2" charset="-79"/>
                        </a:rPr>
                        <a:t> </a:t>
                      </a:r>
                      <a:r>
                        <a:rPr lang="en-US" sz="1200" b="1" dirty="0">
                          <a:solidFill>
                            <a:srgbClr val="C00000"/>
                          </a:solidFill>
                          <a:effectLst/>
                          <a:latin typeface="NTPreCursive" panose="03000400000000000000" pitchFamily="66" charset="0"/>
                          <a:ea typeface="Calibri" panose="020F0502020204030204" pitchFamily="34" charset="0"/>
                          <a:cs typeface="Amatic SC" panose="00000500000000000000" pitchFamily="2" charset="-79"/>
                        </a:rPr>
                        <a:t>(KS1 Prep)</a:t>
                      </a:r>
                    </a:p>
                    <a:p>
                      <a:pPr marL="171450" indent="-171450" algn="ctr">
                        <a:buFont typeface="Arial" panose="020B0604020202020204" pitchFamily="34" charset="0"/>
                        <a:buChar char="•"/>
                      </a:pPr>
                      <a:r>
                        <a:rPr lang="en-US" sz="1200" b="0" dirty="0">
                          <a:solidFill>
                            <a:schemeClr val="bg1">
                              <a:lumMod val="50000"/>
                            </a:schemeClr>
                          </a:solidFill>
                          <a:effectLst/>
                          <a:latin typeface="NTPreCursive" panose="03000400000000000000" pitchFamily="66" charset="0"/>
                          <a:ea typeface="Calibri" panose="020F0502020204030204" pitchFamily="34" charset="0"/>
                          <a:cs typeface="Amatic SC" panose="00000500000000000000" pitchFamily="2" charset="-79"/>
                        </a:rPr>
                        <a:t>How have I changed</a:t>
                      </a:r>
                      <a:endParaRPr lang="en-GB" sz="1200" b="0" dirty="0">
                        <a:solidFill>
                          <a:schemeClr val="bg1">
                            <a:lumMod val="50000"/>
                          </a:schemeClr>
                        </a:solidFill>
                        <a:effectLst/>
                        <a:latin typeface="NTPreCursive" panose="03000400000000000000" pitchFamily="66"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68746" y="0"/>
            <a:ext cx="628409" cy="628409"/>
          </a:xfrm>
          <a:prstGeom prst="rect">
            <a:avLst/>
          </a:prstGeom>
        </p:spPr>
      </p:pic>
      <p:pic>
        <p:nvPicPr>
          <p:cNvPr id="6" name="Picture 5">
            <a:extLst>
              <a:ext uri="{FF2B5EF4-FFF2-40B4-BE49-F238E27FC236}">
                <a16:creationId xmlns:a16="http://schemas.microsoft.com/office/drawing/2014/main" id="{A9C8C891-B455-48E1-A67E-6ACB6131BDF3}"/>
              </a:ext>
            </a:extLst>
          </p:cNvPr>
          <p:cNvPicPr>
            <a:picLocks noChangeAspect="1"/>
          </p:cNvPicPr>
          <p:nvPr/>
        </p:nvPicPr>
        <p:blipFill>
          <a:blip r:embed="rId3"/>
          <a:stretch>
            <a:fillRect/>
          </a:stretch>
        </p:blipFill>
        <p:spPr>
          <a:xfrm>
            <a:off x="511712" y="205665"/>
            <a:ext cx="869777" cy="780109"/>
          </a:xfrm>
          <a:prstGeom prst="rect">
            <a:avLst/>
          </a:prstGeom>
        </p:spPr>
      </p:pic>
      <p:grpSp>
        <p:nvGrpSpPr>
          <p:cNvPr id="8" name="Group 7">
            <a:extLst>
              <a:ext uri="{FF2B5EF4-FFF2-40B4-BE49-F238E27FC236}">
                <a16:creationId xmlns:a16="http://schemas.microsoft.com/office/drawing/2014/main" id="{4EB8A227-3208-4D37-A684-AB27E23F9650}"/>
              </a:ext>
            </a:extLst>
          </p:cNvPr>
          <p:cNvGrpSpPr/>
          <p:nvPr/>
        </p:nvGrpSpPr>
        <p:grpSpPr>
          <a:xfrm>
            <a:off x="598886" y="2237960"/>
            <a:ext cx="712241" cy="643840"/>
            <a:chOff x="1084525" y="2815726"/>
            <a:chExt cx="1117474" cy="1117474"/>
          </a:xfrm>
        </p:grpSpPr>
        <p:pic>
          <p:nvPicPr>
            <p:cNvPr id="9" name="Picture 8" descr="Icon&#10;&#10;Description automatically generated">
              <a:extLst>
                <a:ext uri="{FF2B5EF4-FFF2-40B4-BE49-F238E27FC236}">
                  <a16:creationId xmlns:a16="http://schemas.microsoft.com/office/drawing/2014/main" id="{C3210A17-839D-4B31-B16E-EA592692C7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4525" y="2815726"/>
              <a:ext cx="1117474" cy="1117474"/>
            </a:xfrm>
            <a:prstGeom prst="rect">
              <a:avLst/>
            </a:prstGeom>
          </p:spPr>
        </p:pic>
        <p:sp>
          <p:nvSpPr>
            <p:cNvPr id="10" name="Rectangle 9">
              <a:extLst>
                <a:ext uri="{FF2B5EF4-FFF2-40B4-BE49-F238E27FC236}">
                  <a16:creationId xmlns:a16="http://schemas.microsoft.com/office/drawing/2014/main" id="{54DD0839-F736-4F00-B07F-ED48FBA3FBA0}"/>
                </a:ext>
              </a:extLst>
            </p:cNvPr>
            <p:cNvSpPr/>
            <p:nvPr/>
          </p:nvSpPr>
          <p:spPr>
            <a:xfrm>
              <a:off x="1204304" y="2962244"/>
              <a:ext cx="897323" cy="419034"/>
            </a:xfrm>
            <a:prstGeom prst="rect">
              <a:avLst/>
            </a:prstGeom>
            <a:noFill/>
          </p:spPr>
          <p:txBody>
            <a:bodyPr wrap="none" lIns="91440" tIns="45720" rIns="91440" bIns="45720">
              <a:prstTxWarp prst="textArchUp">
                <a:avLst/>
              </a:prstTxWarp>
              <a:spAutoFit/>
            </a:bodyPr>
            <a:lstStyle/>
            <a:p>
              <a:pPr algn="ctr"/>
              <a:r>
                <a:rPr lang="en-US" sz="600" b="0" cap="none" spc="0" dirty="0">
                  <a:ln w="0"/>
                  <a:effectLst>
                    <a:outerShdw blurRad="38100" dist="19050" dir="2700000" algn="tl" rotWithShape="0">
                      <a:schemeClr val="dk1">
                        <a:alpha val="40000"/>
                      </a:schemeClr>
                    </a:outerShdw>
                  </a:effectLst>
                </a:rPr>
                <a:t>Observing and </a:t>
              </a:r>
            </a:p>
          </p:txBody>
        </p:sp>
        <p:sp>
          <p:nvSpPr>
            <p:cNvPr id="11" name="Rectangle 10">
              <a:extLst>
                <a:ext uri="{FF2B5EF4-FFF2-40B4-BE49-F238E27FC236}">
                  <a16:creationId xmlns:a16="http://schemas.microsoft.com/office/drawing/2014/main" id="{6DB60634-21D4-4D72-AB97-7908CDF8D492}"/>
                </a:ext>
              </a:extLst>
            </p:cNvPr>
            <p:cNvSpPr/>
            <p:nvPr/>
          </p:nvSpPr>
          <p:spPr>
            <a:xfrm>
              <a:off x="1304519" y="3450289"/>
              <a:ext cx="659198" cy="291879"/>
            </a:xfrm>
            <a:prstGeom prst="rect">
              <a:avLst/>
            </a:prstGeom>
            <a:noFill/>
          </p:spPr>
          <p:txBody>
            <a:bodyPr wrap="none" lIns="91440" tIns="45720" rIns="91440" bIns="45720">
              <a:prstTxWarp prst="textArchDown">
                <a:avLst/>
              </a:prstTxWarp>
              <a:spAutoFit/>
            </a:bodyPr>
            <a:lstStyle/>
            <a:p>
              <a:pPr algn="ctr"/>
              <a:r>
                <a:rPr lang="en-US" sz="600" dirty="0">
                  <a:ln w="0"/>
                  <a:effectLst>
                    <a:outerShdw blurRad="38100" dist="19050" dir="2700000" algn="tl" rotWithShape="0">
                      <a:schemeClr val="dk1">
                        <a:alpha val="40000"/>
                      </a:schemeClr>
                    </a:outerShdw>
                  </a:effectLst>
                </a:rPr>
                <a:t>m</a:t>
              </a:r>
              <a:r>
                <a:rPr lang="en-US" sz="600" b="0" cap="none" spc="0" dirty="0">
                  <a:ln w="0"/>
                  <a:effectLst>
                    <a:outerShdw blurRad="38100" dist="19050" dir="2700000" algn="tl" rotWithShape="0">
                      <a:schemeClr val="dk1">
                        <a:alpha val="40000"/>
                      </a:schemeClr>
                    </a:outerShdw>
                  </a:effectLst>
                </a:rPr>
                <a:t>easuring </a:t>
              </a:r>
            </a:p>
          </p:txBody>
        </p:sp>
      </p:grpSp>
      <p:grpSp>
        <p:nvGrpSpPr>
          <p:cNvPr id="12" name="Group 11">
            <a:extLst>
              <a:ext uri="{FF2B5EF4-FFF2-40B4-BE49-F238E27FC236}">
                <a16:creationId xmlns:a16="http://schemas.microsoft.com/office/drawing/2014/main" id="{883BF43C-F2D6-43FC-B08E-516F00BEE184}"/>
              </a:ext>
            </a:extLst>
          </p:cNvPr>
          <p:cNvGrpSpPr/>
          <p:nvPr/>
        </p:nvGrpSpPr>
        <p:grpSpPr>
          <a:xfrm>
            <a:off x="546647" y="2956506"/>
            <a:ext cx="812271" cy="690278"/>
            <a:chOff x="373636" y="1995888"/>
            <a:chExt cx="1285437" cy="1117474"/>
          </a:xfrm>
        </p:grpSpPr>
        <p:pic>
          <p:nvPicPr>
            <p:cNvPr id="13" name="Picture 12" descr="Icon&#10;&#10;Description automatically generated">
              <a:extLst>
                <a:ext uri="{FF2B5EF4-FFF2-40B4-BE49-F238E27FC236}">
                  <a16:creationId xmlns:a16="http://schemas.microsoft.com/office/drawing/2014/main" id="{EABBBC56-43E6-4F08-8E83-0E3DD53F99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8673" y="1995888"/>
              <a:ext cx="1117474" cy="1117474"/>
            </a:xfrm>
            <a:prstGeom prst="rect">
              <a:avLst/>
            </a:prstGeom>
          </p:spPr>
        </p:pic>
        <p:sp>
          <p:nvSpPr>
            <p:cNvPr id="14" name="Rectangle 13">
              <a:extLst>
                <a:ext uri="{FF2B5EF4-FFF2-40B4-BE49-F238E27FC236}">
                  <a16:creationId xmlns:a16="http://schemas.microsoft.com/office/drawing/2014/main" id="{313831F5-F2A5-467D-A6C2-75DA639E23D6}"/>
                </a:ext>
              </a:extLst>
            </p:cNvPr>
            <p:cNvSpPr/>
            <p:nvPr/>
          </p:nvSpPr>
          <p:spPr>
            <a:xfrm>
              <a:off x="373636" y="2190034"/>
              <a:ext cx="1285437" cy="462405"/>
            </a:xfrm>
            <a:prstGeom prst="rect">
              <a:avLst/>
            </a:prstGeom>
            <a:noFill/>
          </p:spPr>
          <p:txBody>
            <a:bodyPr wrap="none" lIns="91440" tIns="45720" rIns="91440" bIns="45720">
              <a:prstTxWarp prst="textArchUp">
                <a:avLst/>
              </a:prstTxWarp>
              <a:spAutoFit/>
            </a:bodyPr>
            <a:lstStyle/>
            <a:p>
              <a:pPr algn="ctr"/>
              <a:r>
                <a:rPr lang="en-US" sz="600" b="0" cap="none" spc="0" dirty="0">
                  <a:ln w="0"/>
                  <a:effectLst>
                    <a:outerShdw blurRad="38100" dist="19050" dir="2700000" algn="tl" rotWithShape="0">
                      <a:schemeClr val="dk1">
                        <a:alpha val="40000"/>
                      </a:schemeClr>
                    </a:outerShdw>
                  </a:effectLst>
                </a:rPr>
                <a:t>Making predictions</a:t>
              </a:r>
            </a:p>
          </p:txBody>
        </p:sp>
        <p:sp>
          <p:nvSpPr>
            <p:cNvPr id="15" name="Rectangle 14">
              <a:extLst>
                <a:ext uri="{FF2B5EF4-FFF2-40B4-BE49-F238E27FC236}">
                  <a16:creationId xmlns:a16="http://schemas.microsoft.com/office/drawing/2014/main" id="{9867C45D-36FC-4BA7-9D8C-03ACB2001DE3}"/>
                </a:ext>
              </a:extLst>
            </p:cNvPr>
            <p:cNvSpPr/>
            <p:nvPr/>
          </p:nvSpPr>
          <p:spPr>
            <a:xfrm>
              <a:off x="468673" y="2595288"/>
              <a:ext cx="1114770" cy="375663"/>
            </a:xfrm>
            <a:prstGeom prst="rect">
              <a:avLst/>
            </a:prstGeom>
            <a:noFill/>
          </p:spPr>
          <p:txBody>
            <a:bodyPr wrap="none" lIns="91440" tIns="45720" rIns="91440" bIns="45720">
              <a:prstTxWarp prst="textArchDown">
                <a:avLst/>
              </a:prstTxWarp>
              <a:spAutoFit/>
            </a:bodyPr>
            <a:lstStyle/>
            <a:p>
              <a:pPr algn="ctr"/>
              <a:r>
                <a:rPr lang="en-US" sz="600" b="0" cap="none" spc="0" dirty="0" err="1">
                  <a:ln w="0"/>
                  <a:effectLst>
                    <a:outerShdw blurRad="38100" dist="19050" dir="2700000" algn="tl" rotWithShape="0">
                      <a:schemeClr val="dk1">
                        <a:alpha val="40000"/>
                      </a:schemeClr>
                    </a:outerShdw>
                  </a:effectLst>
                </a:rPr>
                <a:t>Hypothesising</a:t>
              </a:r>
              <a:r>
                <a:rPr lang="en-US" sz="600" b="0" cap="none" spc="0" dirty="0">
                  <a:ln w="0"/>
                  <a:effectLst>
                    <a:outerShdw blurRad="38100" dist="19050" dir="2700000" algn="tl" rotWithShape="0">
                      <a:schemeClr val="dk1">
                        <a:alpha val="40000"/>
                      </a:schemeClr>
                    </a:outerShdw>
                  </a:effectLst>
                </a:rPr>
                <a:t> </a:t>
              </a:r>
            </a:p>
          </p:txBody>
        </p:sp>
      </p:grpSp>
      <p:grpSp>
        <p:nvGrpSpPr>
          <p:cNvPr id="16" name="Group 15">
            <a:extLst>
              <a:ext uri="{FF2B5EF4-FFF2-40B4-BE49-F238E27FC236}">
                <a16:creationId xmlns:a16="http://schemas.microsoft.com/office/drawing/2014/main" id="{99747991-2AF3-4D09-A287-813931647351}"/>
              </a:ext>
            </a:extLst>
          </p:cNvPr>
          <p:cNvGrpSpPr/>
          <p:nvPr/>
        </p:nvGrpSpPr>
        <p:grpSpPr>
          <a:xfrm>
            <a:off x="590717" y="3708227"/>
            <a:ext cx="724133" cy="678339"/>
            <a:chOff x="622111" y="252467"/>
            <a:chExt cx="1090100" cy="1090100"/>
          </a:xfrm>
        </p:grpSpPr>
        <p:pic>
          <p:nvPicPr>
            <p:cNvPr id="17" name="Picture 16" descr="Icon&#10;&#10;Description automatically generated">
              <a:extLst>
                <a:ext uri="{FF2B5EF4-FFF2-40B4-BE49-F238E27FC236}">
                  <a16:creationId xmlns:a16="http://schemas.microsoft.com/office/drawing/2014/main" id="{70F10FC6-8ED7-45A9-B70B-4CFA934770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2111" y="252467"/>
              <a:ext cx="1090100" cy="1090100"/>
            </a:xfrm>
            <a:prstGeom prst="rect">
              <a:avLst/>
            </a:prstGeom>
          </p:spPr>
        </p:pic>
        <p:sp>
          <p:nvSpPr>
            <p:cNvPr id="18" name="Rectangle 17">
              <a:extLst>
                <a:ext uri="{FF2B5EF4-FFF2-40B4-BE49-F238E27FC236}">
                  <a16:creationId xmlns:a16="http://schemas.microsoft.com/office/drawing/2014/main" id="{6C0A489F-6125-441E-9A0C-A0ACE4D64777}"/>
                </a:ext>
              </a:extLst>
            </p:cNvPr>
            <p:cNvSpPr/>
            <p:nvPr/>
          </p:nvSpPr>
          <p:spPr>
            <a:xfrm>
              <a:off x="719081" y="449946"/>
              <a:ext cx="896159" cy="296319"/>
            </a:xfrm>
            <a:prstGeom prst="rect">
              <a:avLst/>
            </a:prstGeom>
            <a:noFill/>
          </p:spPr>
          <p:txBody>
            <a:bodyPr wrap="none" lIns="91440" tIns="45720" rIns="91440" bIns="45720">
              <a:prstTxWarp prst="textArchUp">
                <a:avLst/>
              </a:prstTxWarp>
              <a:spAutoFit/>
            </a:bodyPr>
            <a:lstStyle/>
            <a:p>
              <a:pPr algn="ctr"/>
              <a:r>
                <a:rPr lang="en-US" sz="400" dirty="0">
                  <a:ln w="0"/>
                  <a:effectLst>
                    <a:outerShdw blurRad="38100" dist="19050" dir="2700000" algn="tl" rotWithShape="0">
                      <a:schemeClr val="dk1">
                        <a:alpha val="40000"/>
                      </a:schemeClr>
                    </a:outerShdw>
                  </a:effectLst>
                </a:rPr>
                <a:t>Ask questions</a:t>
              </a:r>
              <a:endParaRPr lang="en-US" sz="400" b="0" cap="none" spc="0" dirty="0">
                <a:ln w="0"/>
                <a:effectLst>
                  <a:outerShdw blurRad="38100" dist="19050" dir="2700000" algn="tl" rotWithShape="0">
                    <a:schemeClr val="dk1">
                      <a:alpha val="40000"/>
                    </a:schemeClr>
                  </a:outerShdw>
                </a:effectLst>
              </a:endParaRPr>
            </a:p>
          </p:txBody>
        </p:sp>
        <p:sp>
          <p:nvSpPr>
            <p:cNvPr id="19" name="Rectangle 18">
              <a:extLst>
                <a:ext uri="{FF2B5EF4-FFF2-40B4-BE49-F238E27FC236}">
                  <a16:creationId xmlns:a16="http://schemas.microsoft.com/office/drawing/2014/main" id="{49759B31-EF45-45DB-89AE-E5C9410F69E0}"/>
                </a:ext>
              </a:extLst>
            </p:cNvPr>
            <p:cNvSpPr/>
            <p:nvPr/>
          </p:nvSpPr>
          <p:spPr>
            <a:xfrm>
              <a:off x="622111" y="731731"/>
              <a:ext cx="1032619" cy="398410"/>
            </a:xfrm>
            <a:prstGeom prst="rect">
              <a:avLst/>
            </a:prstGeom>
            <a:noFill/>
          </p:spPr>
          <p:txBody>
            <a:bodyPr wrap="none" lIns="91440" tIns="45720" rIns="91440" bIns="45720">
              <a:prstTxWarp prst="textArchDown">
                <a:avLst/>
              </a:prstTxWarp>
              <a:spAutoFit/>
            </a:bodyPr>
            <a:lstStyle/>
            <a:p>
              <a:pPr algn="ctr"/>
              <a:r>
                <a:rPr lang="en-US" sz="400" dirty="0">
                  <a:ln w="0"/>
                  <a:effectLst>
                    <a:outerShdw blurRad="38100" dist="19050" dir="2700000" algn="tl" rotWithShape="0">
                      <a:schemeClr val="dk1">
                        <a:alpha val="40000"/>
                      </a:schemeClr>
                    </a:outerShdw>
                  </a:effectLst>
                </a:rPr>
                <a:t>Look at evidence that </a:t>
              </a:r>
              <a:br>
                <a:rPr lang="en-US" sz="400" dirty="0">
                  <a:ln w="0"/>
                  <a:effectLst>
                    <a:outerShdw blurRad="38100" dist="19050" dir="2700000" algn="tl" rotWithShape="0">
                      <a:schemeClr val="dk1">
                        <a:alpha val="40000"/>
                      </a:schemeClr>
                    </a:outerShdw>
                  </a:effectLst>
                </a:rPr>
              </a:br>
              <a:r>
                <a:rPr lang="en-US" sz="400" dirty="0">
                  <a:ln w="0"/>
                  <a:effectLst>
                    <a:outerShdw blurRad="38100" dist="19050" dir="2700000" algn="tl" rotWithShape="0">
                      <a:schemeClr val="dk1">
                        <a:alpha val="40000"/>
                      </a:schemeClr>
                    </a:outerShdw>
                  </a:effectLst>
                </a:rPr>
                <a:t>supports/refutes ideas</a:t>
              </a:r>
              <a:endParaRPr lang="en-US" sz="400" b="0" cap="none" spc="0" dirty="0">
                <a:ln w="0"/>
                <a:effectLst>
                  <a:outerShdw blurRad="38100" dist="19050" dir="2700000" algn="tl" rotWithShape="0">
                    <a:schemeClr val="dk1">
                      <a:alpha val="40000"/>
                    </a:schemeClr>
                  </a:outerShdw>
                </a:effectLst>
              </a:endParaRPr>
            </a:p>
          </p:txBody>
        </p:sp>
      </p:grpSp>
    </p:spTree>
    <p:extLst>
      <p:ext uri="{BB962C8B-B14F-4D97-AF65-F5344CB8AC3E}">
        <p14:creationId xmlns:p14="http://schemas.microsoft.com/office/powerpoint/2010/main" val="2315999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Foundation 1  Long Term Plan 2026-2027</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212919838"/>
              </p:ext>
            </p:extLst>
          </p:nvPr>
        </p:nvGraphicFramePr>
        <p:xfrm>
          <a:off x="366318" y="506944"/>
          <a:ext cx="11659232" cy="6237923"/>
        </p:xfrm>
        <a:graphic>
          <a:graphicData uri="http://schemas.openxmlformats.org/drawingml/2006/table">
            <a:tbl>
              <a:tblPr firstRow="1" bandRow="1">
                <a:tableStyleId>{5C22544A-7EE6-4342-B048-85BDC9FD1C3A}</a:tableStyleId>
              </a:tblPr>
              <a:tblGrid>
                <a:gridCol w="1506870">
                  <a:extLst>
                    <a:ext uri="{9D8B030D-6E8A-4147-A177-3AD203B41FA5}">
                      <a16:colId xmlns:a16="http://schemas.microsoft.com/office/drawing/2014/main" val="385991600"/>
                    </a:ext>
                  </a:extLst>
                </a:gridCol>
                <a:gridCol w="1824339">
                  <a:extLst>
                    <a:ext uri="{9D8B030D-6E8A-4147-A177-3AD203B41FA5}">
                      <a16:colId xmlns:a16="http://schemas.microsoft.com/office/drawing/2014/main" val="2865123548"/>
                    </a:ext>
                  </a:extLst>
                </a:gridCol>
                <a:gridCol w="1433766">
                  <a:extLst>
                    <a:ext uri="{9D8B030D-6E8A-4147-A177-3AD203B41FA5}">
                      <a16:colId xmlns:a16="http://schemas.microsoft.com/office/drawing/2014/main" val="872926247"/>
                    </a:ext>
                  </a:extLst>
                </a:gridCol>
                <a:gridCol w="1548422">
                  <a:extLst>
                    <a:ext uri="{9D8B030D-6E8A-4147-A177-3AD203B41FA5}">
                      <a16:colId xmlns:a16="http://schemas.microsoft.com/office/drawing/2014/main" val="1315738151"/>
                    </a:ext>
                  </a:extLst>
                </a:gridCol>
                <a:gridCol w="1759292">
                  <a:extLst>
                    <a:ext uri="{9D8B030D-6E8A-4147-A177-3AD203B41FA5}">
                      <a16:colId xmlns:a16="http://schemas.microsoft.com/office/drawing/2014/main" val="2709165749"/>
                    </a:ext>
                  </a:extLst>
                </a:gridCol>
                <a:gridCol w="1651986">
                  <a:extLst>
                    <a:ext uri="{9D8B030D-6E8A-4147-A177-3AD203B41FA5}">
                      <a16:colId xmlns:a16="http://schemas.microsoft.com/office/drawing/2014/main" val="2335150482"/>
                    </a:ext>
                  </a:extLst>
                </a:gridCol>
                <a:gridCol w="1934557">
                  <a:extLst>
                    <a:ext uri="{9D8B030D-6E8A-4147-A177-3AD203B41FA5}">
                      <a16:colId xmlns:a16="http://schemas.microsoft.com/office/drawing/2014/main" val="4046203905"/>
                    </a:ext>
                  </a:extLst>
                </a:gridCol>
              </a:tblGrid>
              <a:tr h="485867">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Observational Checkpoints– for the </a:t>
                      </a:r>
                      <a:r>
                        <a:rPr lang="en-US" sz="2800" dirty="0">
                          <a:solidFill>
                            <a:srgbClr val="FF0000"/>
                          </a:solidFill>
                          <a:latin typeface="Amatic SC" panose="00000500000000000000" pitchFamily="2" charset="-79"/>
                          <a:cs typeface="Amatic SC" panose="00000500000000000000" pitchFamily="2" charset="-79"/>
                        </a:rPr>
                        <a:t>end of the year  </a:t>
                      </a:r>
                      <a:r>
                        <a:rPr lang="en-US" sz="2400" dirty="0">
                          <a:solidFill>
                            <a:srgbClr val="FF0000"/>
                          </a:solidFill>
                          <a:latin typeface="Amatic SC" panose="00000500000000000000" pitchFamily="2" charset="-79"/>
                          <a:cs typeface="Amatic SC" panose="00000500000000000000" pitchFamily="2" charset="-79"/>
                        </a:rPr>
                        <a:t>- </a:t>
                      </a:r>
                      <a:r>
                        <a:rPr lang="en-US" sz="2400" dirty="0">
                          <a:solidFill>
                            <a:schemeClr val="bg1">
                              <a:lumMod val="50000"/>
                            </a:schemeClr>
                          </a:solidFill>
                          <a:latin typeface="Amatic SC" panose="00000500000000000000" pitchFamily="2" charset="-79"/>
                          <a:cs typeface="Amatic SC" panose="00000500000000000000" pitchFamily="2" charset="-79"/>
                        </a:rPr>
                        <a:t> best fit Judgement!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85867">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958699">
                <a:tc>
                  <a:txBody>
                    <a:bodyPr/>
                    <a:lstStyle/>
                    <a:p>
                      <a:pPr algn="ctr"/>
                      <a:r>
                        <a:rPr lang="en-US" sz="1200" b="1" dirty="0">
                          <a:latin typeface="NTPreCursive" panose="03000400000000000000" pitchFamily="66" charset="0"/>
                        </a:rPr>
                        <a:t>Observational Checkpoint: </a:t>
                      </a:r>
                    </a:p>
                    <a:p>
                      <a:pPr algn="ctr"/>
                      <a:r>
                        <a:rPr lang="en-GB" sz="1200" dirty="0">
                          <a:latin typeface="NTPreCursive" panose="03000400000000000000" pitchFamily="66" charset="0"/>
                        </a:rPr>
                        <a:t> </a:t>
                      </a:r>
                      <a:r>
                        <a:rPr lang="en-GB" sz="1200" b="1" dirty="0">
                          <a:latin typeface="NTPreCursive" panose="03000400000000000000" pitchFamily="66" charset="0"/>
                        </a:rPr>
                        <a:t>Around the age of 4  the child..</a:t>
                      </a:r>
                    </a:p>
                    <a:p>
                      <a:pPr marL="171450" indent="-171450" algn="ctr">
                        <a:buFont typeface="Arial" panose="020B0604020202020204" pitchFamily="34" charset="0"/>
                        <a:buChar char="•"/>
                      </a:pPr>
                      <a:r>
                        <a:rPr lang="en-GB" sz="1000" dirty="0">
                          <a:latin typeface="NTPreCursive" panose="03000400000000000000" pitchFamily="66" charset="0"/>
                        </a:rPr>
                        <a:t>Uses sentences of four to six words – “I want to play with cars” or “What’s that thing called?”?</a:t>
                      </a:r>
                    </a:p>
                    <a:p>
                      <a:pPr marL="171450" indent="-171450" algn="ctr">
                        <a:buFont typeface="Arial" panose="020B0604020202020204" pitchFamily="34" charset="0"/>
                        <a:buChar char="•"/>
                      </a:pPr>
                      <a:r>
                        <a:rPr lang="en-GB" sz="1000" dirty="0">
                          <a:latin typeface="NTPreCursive" panose="03000400000000000000" pitchFamily="66" charset="0"/>
                        </a:rPr>
                        <a:t> Uses sentences joined up with words like ‘because’, ‘or’, ‘and’? For example: “I like ice cream because it makes my tongue shiver”. </a:t>
                      </a:r>
                    </a:p>
                    <a:p>
                      <a:pPr marL="171450" indent="-171450" algn="ctr">
                        <a:buFont typeface="Arial" panose="020B0604020202020204" pitchFamily="34" charset="0"/>
                        <a:buChar char="•"/>
                      </a:pPr>
                      <a:r>
                        <a:rPr lang="en-GB" sz="1000" dirty="0">
                          <a:latin typeface="NTPreCursive" panose="03000400000000000000" pitchFamily="66" charset="0"/>
                        </a:rPr>
                        <a:t>Uses the future and past tense: “I am going to the park” and “I went to the shop”? </a:t>
                      </a:r>
                    </a:p>
                    <a:p>
                      <a:pPr marL="171450" indent="-171450" algn="ctr">
                        <a:buFont typeface="Arial" panose="020B0604020202020204" pitchFamily="34" charset="0"/>
                        <a:buChar char="•"/>
                      </a:pPr>
                      <a:r>
                        <a:rPr lang="en-GB" sz="1000" dirty="0">
                          <a:latin typeface="NTPreCursive" panose="03000400000000000000" pitchFamily="66" charset="0"/>
                        </a:rPr>
                        <a:t>Answers simple ‘why’ questions?</a:t>
                      </a:r>
                    </a:p>
                    <a:p>
                      <a:pPr marL="171450" indent="-171450" algn="ctr">
                        <a:buFont typeface="Arial" panose="020B0604020202020204" pitchFamily="34" charset="0"/>
                        <a:buChar char="•"/>
                      </a:pPr>
                      <a:endParaRPr lang="en-GB" sz="800" b="0" dirty="0">
                        <a:latin typeface="NTPreCursive" panose="03000400000000000000" pitchFamily="66" charset="0"/>
                        <a:cs typeface="Amatic SC" panose="00000500000000000000" pitchFamily="2" charset="-79"/>
                      </a:endParaRPr>
                    </a:p>
                    <a:p>
                      <a:pPr marL="171450" indent="-171450" algn="ctr">
                        <a:buFont typeface="Arial" panose="020B0604020202020204" pitchFamily="34" charset="0"/>
                        <a:buChar char="•"/>
                      </a:pPr>
                      <a:endParaRPr lang="en-US" sz="700" b="0" dirty="0">
                        <a:latin typeface="NTPreCursive" panose="03000400000000000000"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endParaRPr lang="en-US" sz="300" b="1" dirty="0">
                        <a:latin typeface="NTPreCursive" panose="03000400000000000000" pitchFamily="66" charset="0"/>
                      </a:endParaRPr>
                    </a:p>
                    <a:p>
                      <a:pPr algn="ctr"/>
                      <a:r>
                        <a:rPr lang="en-US" sz="1200" b="1" dirty="0">
                          <a:latin typeface="NTPreCursive" panose="03000400000000000000" pitchFamily="66" charset="0"/>
                        </a:rPr>
                        <a:t>Observational Checkpoint</a:t>
                      </a:r>
                    </a:p>
                    <a:p>
                      <a:pPr algn="ctr"/>
                      <a:r>
                        <a:rPr lang="en-US" sz="1200" b="1" dirty="0">
                          <a:latin typeface="NTPreCursive" panose="03000400000000000000" pitchFamily="66" charset="0"/>
                        </a:rPr>
                        <a:t>Around the age of 4 the child…</a:t>
                      </a:r>
                    </a:p>
                    <a:p>
                      <a:pPr algn="ctr"/>
                      <a:r>
                        <a:rPr lang="en-US" sz="900" b="1" dirty="0">
                          <a:latin typeface="NTPreCursive" panose="03000400000000000000" pitchFamily="66" charset="0"/>
                        </a:rPr>
                        <a:t>Self Regulation</a:t>
                      </a:r>
                    </a:p>
                    <a:p>
                      <a:pPr marL="171450" indent="-171450" algn="ctr">
                        <a:buFont typeface="Arial" panose="020B0604020202020204" pitchFamily="34" charset="0"/>
                        <a:buChar char="•"/>
                      </a:pPr>
                      <a:r>
                        <a:rPr lang="en-US" sz="900" dirty="0">
                          <a:latin typeface="NTPreCursive" panose="03000400000000000000" pitchFamily="66" charset="0"/>
                        </a:rPr>
                        <a:t>Talks about their feelings using happy, sad, angry or worried.</a:t>
                      </a:r>
                    </a:p>
                    <a:p>
                      <a:pPr marL="171450" indent="-171450" algn="ctr">
                        <a:buFont typeface="Arial" panose="020B0604020202020204" pitchFamily="34" charset="0"/>
                        <a:buChar char="•"/>
                      </a:pPr>
                      <a:r>
                        <a:rPr lang="en-US" sz="900" dirty="0">
                          <a:latin typeface="NTPreCursive" panose="03000400000000000000" pitchFamily="66" charset="0"/>
                        </a:rPr>
                        <a:t>Begins to understand how others may be feeling.</a:t>
                      </a:r>
                    </a:p>
                    <a:p>
                      <a:pPr algn="ctr"/>
                      <a:r>
                        <a:rPr lang="en-US" sz="900" b="1" dirty="0">
                          <a:latin typeface="NTPreCursive" panose="03000400000000000000" pitchFamily="66" charset="0"/>
                        </a:rPr>
                        <a:t>Managing Self:</a:t>
                      </a:r>
                    </a:p>
                    <a:p>
                      <a:pPr marL="171450" indent="-171450" algn="ctr">
                        <a:buFont typeface="Arial" panose="020B0604020202020204" pitchFamily="34" charset="0"/>
                        <a:buChar char="•"/>
                      </a:pPr>
                      <a:r>
                        <a:rPr lang="en-US" sz="900" dirty="0">
                          <a:latin typeface="NTPreCursive" panose="03000400000000000000" pitchFamily="66" charset="0"/>
                        </a:rPr>
                        <a:t>Finds solutions to conflicts/rivalries with support</a:t>
                      </a:r>
                    </a:p>
                    <a:p>
                      <a:pPr marL="171450" indent="-171450" algn="ctr">
                        <a:buFont typeface="Arial" panose="020B0604020202020204" pitchFamily="34" charset="0"/>
                        <a:buChar char="•"/>
                      </a:pPr>
                      <a:r>
                        <a:rPr lang="en-US" sz="900" dirty="0">
                          <a:latin typeface="NTPreCursive" panose="03000400000000000000" pitchFamily="66" charset="0"/>
                        </a:rPr>
                        <a:t>Remembers and follows rules, remembering why they are important</a:t>
                      </a:r>
                    </a:p>
                    <a:p>
                      <a:pPr marL="171450" indent="-171450" algn="ctr">
                        <a:buFont typeface="Arial" panose="020B0604020202020204" pitchFamily="34" charset="0"/>
                        <a:buChar char="•"/>
                      </a:pPr>
                      <a:r>
                        <a:rPr lang="en-US" sz="900" dirty="0">
                          <a:latin typeface="NTPreCursive" panose="03000400000000000000" pitchFamily="66" charset="0"/>
                        </a:rPr>
                        <a:t>Uses large and small motor skills to do things independently: </a:t>
                      </a:r>
                      <a:r>
                        <a:rPr lang="en-US" sz="900" dirty="0" err="1">
                          <a:latin typeface="NTPreCursive" panose="03000400000000000000" pitchFamily="66" charset="0"/>
                        </a:rPr>
                        <a:t>eg</a:t>
                      </a:r>
                      <a:r>
                        <a:rPr lang="en-US" sz="900" dirty="0">
                          <a:latin typeface="NTPreCursive" panose="03000400000000000000" pitchFamily="66" charset="0"/>
                        </a:rPr>
                        <a:t>: Putting on coat.</a:t>
                      </a:r>
                    </a:p>
                    <a:p>
                      <a:pPr marL="171450" indent="-171450" algn="ctr">
                        <a:buFont typeface="Arial" panose="020B0604020202020204" pitchFamily="34" charset="0"/>
                        <a:buChar char="•"/>
                      </a:pPr>
                      <a:r>
                        <a:rPr lang="en-US" sz="900" dirty="0">
                          <a:latin typeface="NTPreCursive" panose="03000400000000000000" pitchFamily="66" charset="0"/>
                        </a:rPr>
                        <a:t>Starts to eat independently using a knife and fork.</a:t>
                      </a:r>
                    </a:p>
                    <a:p>
                      <a:pPr marL="171450" indent="-171450" algn="ctr">
                        <a:buFont typeface="Arial" panose="020B0604020202020204" pitchFamily="34" charset="0"/>
                        <a:buChar char="•"/>
                      </a:pPr>
                      <a:r>
                        <a:rPr lang="en-US" sz="900" dirty="0">
                          <a:latin typeface="NTPreCursive" panose="03000400000000000000" pitchFamily="66" charset="0"/>
                        </a:rPr>
                        <a:t>Is increasing independent in meeting own care needs </a:t>
                      </a:r>
                      <a:r>
                        <a:rPr lang="en-US" sz="900" dirty="0" err="1">
                          <a:latin typeface="NTPreCursive" panose="03000400000000000000" pitchFamily="66" charset="0"/>
                        </a:rPr>
                        <a:t>eg</a:t>
                      </a:r>
                      <a:r>
                        <a:rPr lang="en-US" sz="900" dirty="0">
                          <a:latin typeface="NTPreCursive" panose="03000400000000000000" pitchFamily="66" charset="0"/>
                        </a:rPr>
                        <a:t>: washing/drying hands.</a:t>
                      </a:r>
                    </a:p>
                    <a:p>
                      <a:pPr marL="171450" indent="-171450" algn="ctr">
                        <a:buFont typeface="Arial" panose="020B0604020202020204" pitchFamily="34" charset="0"/>
                        <a:buChar char="•"/>
                      </a:pPr>
                      <a:r>
                        <a:rPr lang="en-US" sz="900" dirty="0">
                          <a:latin typeface="NTPreCursive" panose="03000400000000000000" pitchFamily="66" charset="0"/>
                        </a:rPr>
                        <a:t>Begins to make healthy choices</a:t>
                      </a:r>
                    </a:p>
                    <a:p>
                      <a:pPr algn="ctr"/>
                      <a:r>
                        <a:rPr lang="en-US" sz="900" b="1" dirty="0">
                          <a:latin typeface="NTPreCursive" panose="03000400000000000000" pitchFamily="66" charset="0"/>
                        </a:rPr>
                        <a:t>Building Relationships:</a:t>
                      </a:r>
                    </a:p>
                    <a:p>
                      <a:pPr marL="171450" indent="-171450" algn="ctr">
                        <a:buFont typeface="Arial" panose="020B0604020202020204" pitchFamily="34" charset="0"/>
                        <a:buChar char="•"/>
                      </a:pPr>
                      <a:r>
                        <a:rPr lang="en-GB" sz="900" dirty="0">
                          <a:latin typeface="NTPreCursive" panose="03000400000000000000" pitchFamily="66" charset="0"/>
                        </a:rPr>
                        <a:t>The child starts to enjoy the company of other children and want to play with them? </a:t>
                      </a:r>
                      <a:endParaRPr lang="en-US" sz="900" b="1" dirty="0">
                        <a:latin typeface="NTPreCursive" panose="03000400000000000000" pitchFamily="66" charset="0"/>
                      </a:endParaRPr>
                    </a:p>
                    <a:p>
                      <a:pPr marL="171450" indent="-171450" algn="ctr">
                        <a:buFont typeface="Arial" panose="020B0604020202020204" pitchFamily="34" charset="0"/>
                        <a:buChar char="•"/>
                      </a:pPr>
                      <a:r>
                        <a:rPr lang="en-US" sz="900" b="1" dirty="0">
                          <a:latin typeface="NTPreCursive" panose="03000400000000000000" pitchFamily="66" charset="0"/>
                        </a:rPr>
                        <a:t> </a:t>
                      </a:r>
                      <a:r>
                        <a:rPr lang="en-US" sz="900" dirty="0">
                          <a:latin typeface="NTPreCursive" panose="03000400000000000000" pitchFamily="66" charset="0"/>
                        </a:rPr>
                        <a:t>Becomes More confident in new social situations</a:t>
                      </a:r>
                    </a:p>
                    <a:p>
                      <a:pPr marL="171450" indent="-171450" algn="ctr">
                        <a:buFont typeface="Arial" panose="020B0604020202020204" pitchFamily="34" charset="0"/>
                        <a:buChar char="•"/>
                      </a:pPr>
                      <a:r>
                        <a:rPr lang="en-US" sz="900" dirty="0">
                          <a:latin typeface="NTPreCursive" panose="03000400000000000000" pitchFamily="66" charset="0"/>
                        </a:rPr>
                        <a:t>Becomes more outgoing with unfamiliar people</a:t>
                      </a:r>
                    </a:p>
                    <a:p>
                      <a:pPr marL="171450" indent="-171450" algn="ctr">
                        <a:buFont typeface="Arial" panose="020B0604020202020204" pitchFamily="34" charset="0"/>
                        <a:buChar char="•"/>
                      </a:pPr>
                      <a:r>
                        <a:rPr lang="en-US" sz="900" dirty="0">
                          <a:latin typeface="NTPreCursive" panose="03000400000000000000" pitchFamily="66" charset="0"/>
                        </a:rPr>
                        <a:t>Develops a sense of responsibility and membership of a community (school)</a:t>
                      </a:r>
                    </a:p>
                    <a:p>
                      <a:pPr marL="171450" indent="-171450" algn="ctr">
                        <a:buFont typeface="Arial" panose="020B0604020202020204" pitchFamily="34" charset="0"/>
                        <a:buChar char="•"/>
                      </a:pPr>
                      <a:r>
                        <a:rPr lang="en-US" sz="900" dirty="0">
                          <a:latin typeface="NTPreCursive" panose="03000400000000000000" pitchFamily="66" charset="0"/>
                        </a:rPr>
                        <a:t>Plays with one or more other children </a:t>
                      </a:r>
                    </a:p>
                    <a:p>
                      <a:pPr algn="ctr"/>
                      <a:endParaRPr lang="en-US" sz="700" dirty="0">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a:latin typeface="NTPreCursive" panose="03000400000000000000" pitchFamily="66" charset="0"/>
                        </a:rPr>
                        <a:t>Observational Checkpoint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a:latin typeface="NTPreCursive" panose="03000400000000000000" pitchFamily="66" charset="0"/>
                        </a:rPr>
                        <a:t>Around the age of 4 the child…</a:t>
                      </a:r>
                      <a:endParaRPr lang="en-US" sz="1200" dirty="0">
                        <a:latin typeface="NTPreCursive"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b="1" dirty="0">
                          <a:latin typeface="NTPreCursive" panose="03000400000000000000" pitchFamily="66" charset="0"/>
                        </a:rPr>
                        <a:t>Gross Motor Skills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 Begins to balance, ride (scooters, trikes, bikes) and use ball skills.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Climbs stairs or apparatus using alternate feet</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Begins to skip, hop, balance on one leg for short periods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Begins to take part in self made and team games.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Begins to remember sequences of patterns and movements  related to rhythm and music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b="1" dirty="0">
                          <a:latin typeface="NTPreCursive" panose="03000400000000000000" pitchFamily="66" charset="0"/>
                        </a:rPr>
                        <a:t>ELG: Fine Motor Skills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Uses one handed tools and equipment </a:t>
                      </a:r>
                      <a:r>
                        <a:rPr lang="en-US" sz="900" dirty="0" err="1">
                          <a:latin typeface="NTPreCursive" panose="03000400000000000000" pitchFamily="66" charset="0"/>
                        </a:rPr>
                        <a:t>eg</a:t>
                      </a:r>
                      <a:r>
                        <a:rPr lang="en-US" sz="900" dirty="0">
                          <a:latin typeface="NTPreCursive" panose="03000400000000000000" pitchFamily="66" charset="0"/>
                        </a:rPr>
                        <a:t>: using scissors to snip. </a:t>
                      </a:r>
                      <a:endParaRPr lang="en-US" sz="900" dirty="0">
                        <a:solidFill>
                          <a:schemeClr val="tx1"/>
                        </a:solidFill>
                        <a:latin typeface="NTPreCursive" panose="03000400000000000000" pitchFamily="66" charset="0"/>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solidFill>
                            <a:schemeClr val="tx1"/>
                          </a:solidFill>
                          <a:latin typeface="NTPreCursive" panose="03000400000000000000" pitchFamily="66" charset="0"/>
                        </a:rPr>
                        <a:t>Uses a comfortable grip with good control when using mark making tools.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solidFill>
                            <a:schemeClr val="tx1"/>
                          </a:solidFill>
                          <a:latin typeface="NTPreCursive" panose="03000400000000000000" pitchFamily="66" charset="0"/>
                        </a:rPr>
                        <a:t>Shows a preference for a dominant hand</a:t>
                      </a:r>
                      <a:endParaRPr lang="en-GB" sz="9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a:latin typeface="NTPreCursive" panose="03000400000000000000" pitchFamily="66" charset="0"/>
                        </a:rPr>
                        <a:t>Observational Checkpoint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a:latin typeface="NTPreCursive" panose="03000400000000000000" pitchFamily="66" charset="0"/>
                        </a:rPr>
                        <a:t>Around the age of 4 the child…</a:t>
                      </a:r>
                      <a:endParaRPr lang="en-US" sz="1200" dirty="0">
                        <a:latin typeface="NTPreCursive" panose="03000400000000000000"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b="1" dirty="0">
                          <a:latin typeface="NTPreCursive" panose="03000400000000000000" pitchFamily="66" charset="0"/>
                        </a:rPr>
                        <a:t> Comprehension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Begins to Understand key concepts about print </a:t>
                      </a:r>
                      <a:r>
                        <a:rPr lang="en-US" sz="900" dirty="0" err="1">
                          <a:latin typeface="NTPreCursive" panose="03000400000000000000" pitchFamily="66" charset="0"/>
                        </a:rPr>
                        <a:t>eg</a:t>
                      </a:r>
                      <a:r>
                        <a:rPr lang="en-US" sz="900" dirty="0">
                          <a:latin typeface="NTPreCursive" panose="03000400000000000000" pitchFamily="66" charset="0"/>
                        </a:rPr>
                        <a:t>:  Print has meaning / In English text is read from left to right and top to bottom/Names the different parts to a book/Page sequencing</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Learns new vocabulary related to stories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b="1" dirty="0">
                          <a:latin typeface="NTPreCursive" panose="03000400000000000000" pitchFamily="66" charset="0"/>
                        </a:rPr>
                        <a:t>Word Reading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Develops their phonological awareness so that they can spot and suggest rhymes/Counts or clap syllables/</a:t>
                      </a:r>
                      <a:r>
                        <a:rPr lang="en-US" sz="900" dirty="0" err="1">
                          <a:latin typeface="NTPreCursive" panose="03000400000000000000" pitchFamily="66" charset="0"/>
                        </a:rPr>
                        <a:t>Recognises</a:t>
                      </a:r>
                      <a:r>
                        <a:rPr lang="en-US" sz="900" dirty="0">
                          <a:latin typeface="NTPreCursive" panose="03000400000000000000" pitchFamily="66" charset="0"/>
                        </a:rPr>
                        <a:t> words with the same initial sounds.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b="1" dirty="0">
                          <a:latin typeface="NTPreCursive" panose="03000400000000000000" pitchFamily="66" charset="0"/>
                        </a:rPr>
                        <a:t>Writing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Uses their print and letter knowledge in early writing.</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Writes some or all of their name.</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Writes some letters accurately</a:t>
                      </a:r>
                      <a:endParaRPr lang="en-GB" sz="900" dirty="0">
                        <a:solidFill>
                          <a:schemeClr val="tx1"/>
                        </a:solidFill>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a:latin typeface="NTPreCursive" panose="03000400000000000000" pitchFamily="66" charset="0"/>
                        </a:rPr>
                        <a:t>Observational Checkpoint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a:latin typeface="NTPreCursive" panose="03000400000000000000" pitchFamily="66" charset="0"/>
                        </a:rPr>
                        <a:t>Around the age of 4 the child…</a:t>
                      </a:r>
                      <a:endParaRPr lang="en-US" sz="1200" dirty="0">
                        <a:latin typeface="NTPreCursive" panose="03000400000000000000" pitchFamily="66" charset="0"/>
                      </a:endParaRPr>
                    </a:p>
                    <a:p>
                      <a:pPr algn="ctr">
                        <a:lnSpc>
                          <a:spcPct val="107000"/>
                        </a:lnSpc>
                        <a:spcAft>
                          <a:spcPts val="0"/>
                        </a:spcAft>
                      </a:pPr>
                      <a:r>
                        <a:rPr lang="en-US" sz="900" b="1" dirty="0">
                          <a:latin typeface="NTPreCursive" panose="03000400000000000000" pitchFamily="66" charset="0"/>
                        </a:rPr>
                        <a:t>Number </a:t>
                      </a:r>
                    </a:p>
                    <a:p>
                      <a:pPr marL="171450" indent="-171450" algn="ctr">
                        <a:lnSpc>
                          <a:spcPct val="107000"/>
                        </a:lnSpc>
                        <a:spcAft>
                          <a:spcPts val="0"/>
                        </a:spcAft>
                        <a:buFont typeface="Arial" panose="020B0604020202020204" pitchFamily="34" charset="0"/>
                        <a:buChar char="•"/>
                      </a:pPr>
                      <a:r>
                        <a:rPr lang="en-US" sz="900" dirty="0" err="1">
                          <a:latin typeface="NTPreCursive" panose="03000400000000000000" pitchFamily="66" charset="0"/>
                        </a:rPr>
                        <a:t>Subitises</a:t>
                      </a:r>
                      <a:r>
                        <a:rPr lang="en-US" sz="900" dirty="0">
                          <a:latin typeface="NTPreCursive" panose="03000400000000000000" pitchFamily="66" charset="0"/>
                        </a:rPr>
                        <a:t> up to 3 objects</a:t>
                      </a:r>
                    </a:p>
                    <a:p>
                      <a:pPr marL="171450" indent="-171450" algn="ctr">
                        <a:lnSpc>
                          <a:spcPct val="107000"/>
                        </a:lnSpc>
                        <a:spcAft>
                          <a:spcPts val="0"/>
                        </a:spcAft>
                        <a:buFont typeface="Arial" panose="020B0604020202020204" pitchFamily="34" charset="0"/>
                        <a:buChar char="•"/>
                      </a:pPr>
                      <a:r>
                        <a:rPr lang="en-US" sz="900" dirty="0">
                          <a:latin typeface="NTPreCursive" panose="03000400000000000000" pitchFamily="66" charset="0"/>
                        </a:rPr>
                        <a:t>Says one number name for each item in order up to 5.</a:t>
                      </a:r>
                    </a:p>
                    <a:p>
                      <a:pPr marL="171450" indent="-171450" algn="ctr">
                        <a:lnSpc>
                          <a:spcPct val="107000"/>
                        </a:lnSpc>
                        <a:spcAft>
                          <a:spcPts val="0"/>
                        </a:spcAft>
                        <a:buFont typeface="Arial" panose="020B0604020202020204" pitchFamily="34" charset="0"/>
                        <a:buChar char="•"/>
                      </a:pPr>
                      <a:r>
                        <a:rPr lang="en-US" sz="900" dirty="0">
                          <a:latin typeface="NTPreCursive" panose="03000400000000000000" pitchFamily="66" charset="0"/>
                        </a:rPr>
                        <a:t>Knows that the last number counted is how many are in the set.</a:t>
                      </a:r>
                    </a:p>
                    <a:p>
                      <a:pPr marL="171450" indent="-171450" algn="ctr">
                        <a:lnSpc>
                          <a:spcPct val="107000"/>
                        </a:lnSpc>
                        <a:spcAft>
                          <a:spcPts val="0"/>
                        </a:spcAft>
                        <a:buFont typeface="Arial" panose="020B0604020202020204" pitchFamily="34" charset="0"/>
                        <a:buChar char="•"/>
                      </a:pPr>
                      <a:r>
                        <a:rPr lang="en-US" sz="900" dirty="0">
                          <a:latin typeface="NTPreCursive" panose="03000400000000000000" pitchFamily="66" charset="0"/>
                        </a:rPr>
                        <a:t>Shows finger numbers up to 5.</a:t>
                      </a:r>
                    </a:p>
                    <a:p>
                      <a:pPr marL="171450" indent="-171450" algn="ctr">
                        <a:lnSpc>
                          <a:spcPct val="107000"/>
                        </a:lnSpc>
                        <a:spcAft>
                          <a:spcPts val="0"/>
                        </a:spcAft>
                        <a:buFont typeface="Arial" panose="020B0604020202020204" pitchFamily="34" charset="0"/>
                        <a:buChar char="•"/>
                      </a:pPr>
                      <a:r>
                        <a:rPr lang="en-US" sz="900" dirty="0">
                          <a:latin typeface="NTPreCursive" panose="03000400000000000000" pitchFamily="66" charset="0"/>
                        </a:rPr>
                        <a:t>Links numerals an amounts up to 5.</a:t>
                      </a:r>
                    </a:p>
                    <a:p>
                      <a:pPr algn="ctr">
                        <a:lnSpc>
                          <a:spcPct val="107000"/>
                        </a:lnSpc>
                        <a:spcAft>
                          <a:spcPts val="0"/>
                        </a:spcAft>
                      </a:pPr>
                      <a:r>
                        <a:rPr lang="en-US" sz="900" b="1" dirty="0">
                          <a:latin typeface="NTPreCursive" panose="03000400000000000000" pitchFamily="66" charset="0"/>
                        </a:rPr>
                        <a:t>Numerical Patterns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dirty="0">
                          <a:latin typeface="NTPreCursive" panose="03000400000000000000" pitchFamily="66" charset="0"/>
                        </a:rPr>
                        <a:t>Recites numbers beyond 5</a:t>
                      </a:r>
                    </a:p>
                    <a:p>
                      <a:pPr marL="171450" indent="-171450" algn="ctr">
                        <a:lnSpc>
                          <a:spcPct val="107000"/>
                        </a:lnSpc>
                        <a:spcAft>
                          <a:spcPts val="0"/>
                        </a:spcAft>
                        <a:buFont typeface="Arial" panose="020B0604020202020204" pitchFamily="34" charset="0"/>
                        <a:buChar char="•"/>
                      </a:pPr>
                      <a:r>
                        <a:rPr lang="en-US" sz="900" b="0" dirty="0">
                          <a:latin typeface="NTPreCursive" panose="03000400000000000000" pitchFamily="66" charset="0"/>
                        </a:rPr>
                        <a:t>Experiments with own symbols and marks as well as numerals</a:t>
                      </a:r>
                    </a:p>
                    <a:p>
                      <a:pPr marL="171450" indent="-171450" algn="ctr">
                        <a:lnSpc>
                          <a:spcPct val="107000"/>
                        </a:lnSpc>
                        <a:spcAft>
                          <a:spcPts val="0"/>
                        </a:spcAft>
                        <a:buFont typeface="Arial" panose="020B0604020202020204" pitchFamily="34" charset="0"/>
                        <a:buChar char="•"/>
                      </a:pPr>
                      <a:r>
                        <a:rPr lang="en-US" sz="900" b="0" dirty="0">
                          <a:latin typeface="NTPreCursive" panose="03000400000000000000" pitchFamily="66" charset="0"/>
                        </a:rPr>
                        <a:t>Solves real world mathematical problems up to 5</a:t>
                      </a:r>
                    </a:p>
                    <a:p>
                      <a:pPr marL="171450" indent="-171450" algn="ctr">
                        <a:lnSpc>
                          <a:spcPct val="107000"/>
                        </a:lnSpc>
                        <a:spcAft>
                          <a:spcPts val="0"/>
                        </a:spcAft>
                        <a:buFont typeface="Arial" panose="020B0604020202020204" pitchFamily="34" charset="0"/>
                        <a:buChar char="•"/>
                      </a:pPr>
                      <a:r>
                        <a:rPr lang="en-US" sz="900" b="0" dirty="0">
                          <a:latin typeface="NTPreCursive" panose="03000400000000000000" pitchFamily="66" charset="0"/>
                        </a:rPr>
                        <a:t>Compares quantities using language such as more than/fewer than. </a:t>
                      </a:r>
                    </a:p>
                    <a:p>
                      <a:pPr marL="171450" indent="-171450" algn="ctr">
                        <a:lnSpc>
                          <a:spcPct val="107000"/>
                        </a:lnSpc>
                        <a:spcAft>
                          <a:spcPts val="0"/>
                        </a:spcAft>
                        <a:buFont typeface="Arial" panose="020B0604020202020204" pitchFamily="34" charset="0"/>
                        <a:buChar char="•"/>
                      </a:pPr>
                      <a:r>
                        <a:rPr lang="en-US" sz="900" b="0" dirty="0">
                          <a:latin typeface="NTPreCursive" panose="03000400000000000000" pitchFamily="66" charset="0"/>
                        </a:rPr>
                        <a:t>Talk about, explore, compare and use 2D and 3D shapes using informal and some mathematical language.</a:t>
                      </a:r>
                    </a:p>
                    <a:p>
                      <a:pPr marL="171450" indent="-171450" algn="ctr">
                        <a:lnSpc>
                          <a:spcPct val="107000"/>
                        </a:lnSpc>
                        <a:spcAft>
                          <a:spcPts val="0"/>
                        </a:spcAft>
                        <a:buFont typeface="Arial" panose="020B0604020202020204" pitchFamily="34" charset="0"/>
                        <a:buChar char="•"/>
                      </a:pPr>
                      <a:r>
                        <a:rPr lang="en-US" sz="900" b="0" dirty="0">
                          <a:latin typeface="NTPreCursive" panose="03000400000000000000" pitchFamily="66" charset="0"/>
                        </a:rPr>
                        <a:t>Understands positional and directional  language.</a:t>
                      </a:r>
                    </a:p>
                    <a:p>
                      <a:pPr marL="171450" indent="-171450" algn="ctr">
                        <a:lnSpc>
                          <a:spcPct val="107000"/>
                        </a:lnSpc>
                        <a:spcAft>
                          <a:spcPts val="0"/>
                        </a:spcAft>
                        <a:buFont typeface="Arial" panose="020B0604020202020204" pitchFamily="34" charset="0"/>
                        <a:buChar char="•"/>
                      </a:pPr>
                      <a:r>
                        <a:rPr lang="en-US" sz="900" b="0" dirty="0">
                          <a:latin typeface="NTPreCursive" panose="03000400000000000000" pitchFamily="66" charset="0"/>
                        </a:rPr>
                        <a:t>Makes comparisons between objects (size/weight/length/capacity)</a:t>
                      </a:r>
                    </a:p>
                    <a:p>
                      <a:pPr marL="171450" indent="-171450" algn="ctr">
                        <a:lnSpc>
                          <a:spcPct val="107000"/>
                        </a:lnSpc>
                        <a:spcAft>
                          <a:spcPts val="0"/>
                        </a:spcAft>
                        <a:buFont typeface="Arial" panose="020B0604020202020204" pitchFamily="34" charset="0"/>
                        <a:buChar char="•"/>
                      </a:pPr>
                      <a:r>
                        <a:rPr lang="en-US" sz="900" b="0" dirty="0">
                          <a:latin typeface="NTPreCursive" panose="03000400000000000000" pitchFamily="66" charset="0"/>
                        </a:rPr>
                        <a:t>Talk about, identify, extend and create patterns noticing errors in a repeating pattern.</a:t>
                      </a:r>
                    </a:p>
                    <a:p>
                      <a:pPr marL="171450" indent="-171450" algn="ctr">
                        <a:lnSpc>
                          <a:spcPct val="107000"/>
                        </a:lnSpc>
                        <a:spcAft>
                          <a:spcPts val="0"/>
                        </a:spcAft>
                        <a:buFont typeface="Arial" panose="020B0604020202020204" pitchFamily="34" charset="0"/>
                        <a:buChar char="•"/>
                      </a:pPr>
                      <a:r>
                        <a:rPr lang="en-US" sz="900" b="0" dirty="0">
                          <a:latin typeface="NTPreCursive" panose="03000400000000000000" pitchFamily="66" charset="0"/>
                        </a:rPr>
                        <a:t>Begins to sequence real life events.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a:latin typeface="NTPreCursive" panose="03000400000000000000" pitchFamily="66" charset="0"/>
                        </a:rPr>
                        <a:t>Observational Checkpoint        Around the age of 4 the child…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b="1" dirty="0">
                          <a:latin typeface="NTPreCursive" panose="03000400000000000000" pitchFamily="66" charset="0"/>
                        </a:rPr>
                        <a:t>Past and Present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latin typeface="NTPreCursive" panose="03000400000000000000" pitchFamily="66" charset="0"/>
                        </a:rPr>
                        <a:t>Begins to make sense of their own life story and history.</a:t>
                      </a:r>
                      <a:endParaRPr lang="en-US" sz="900" dirty="0">
                        <a:latin typeface="NTPreCursive" panose="03000400000000000000" pitchFamily="66" charset="0"/>
                      </a:endParaRPr>
                    </a:p>
                    <a:p>
                      <a:pPr algn="ctr"/>
                      <a:r>
                        <a:rPr lang="en-US" sz="900" b="1" dirty="0">
                          <a:latin typeface="NTPreCursive" panose="03000400000000000000" pitchFamily="66" charset="0"/>
                        </a:rPr>
                        <a:t>People, Culture and Communities </a:t>
                      </a:r>
                    </a:p>
                    <a:p>
                      <a:pPr marL="171450" indent="-171450" algn="ctr">
                        <a:buFont typeface="Arial" panose="020B0604020202020204" pitchFamily="34" charset="0"/>
                        <a:buChar char="•"/>
                      </a:pPr>
                      <a:r>
                        <a:rPr lang="en-US" sz="900" b="0" dirty="0">
                          <a:latin typeface="NTPreCursive" panose="03000400000000000000" pitchFamily="66" charset="0"/>
                        </a:rPr>
                        <a:t>Knows that there are different countries in the world and talks about the differences they see.</a:t>
                      </a:r>
                    </a:p>
                    <a:p>
                      <a:pPr marL="171450" indent="-171450" algn="ctr">
                        <a:buFont typeface="Arial" panose="020B0604020202020204" pitchFamily="34" charset="0"/>
                        <a:buChar char="•"/>
                      </a:pPr>
                      <a:r>
                        <a:rPr lang="en-US" sz="900" b="0" dirty="0">
                          <a:latin typeface="NTPreCursive" panose="03000400000000000000" pitchFamily="66" charset="0"/>
                        </a:rPr>
                        <a:t>Continues to develop positive attitudes about the differences between people</a:t>
                      </a:r>
                    </a:p>
                    <a:p>
                      <a:pPr marL="171450" indent="-171450" algn="ctr">
                        <a:buFont typeface="Arial" panose="020B0604020202020204" pitchFamily="34" charset="0"/>
                        <a:buChar char="•"/>
                      </a:pPr>
                      <a:r>
                        <a:rPr lang="en-US" sz="900" b="0" dirty="0">
                          <a:latin typeface="NTPreCursive" panose="03000400000000000000" pitchFamily="66" charset="0"/>
                        </a:rPr>
                        <a:t>Shows interest in different occupations</a:t>
                      </a:r>
                      <a:endParaRPr lang="en-US" sz="900" dirty="0">
                        <a:solidFill>
                          <a:schemeClr val="tx1"/>
                        </a:solidFill>
                        <a:latin typeface="NTPreCursive" panose="03000400000000000000" pitchFamily="66" charset="0"/>
                      </a:endParaRPr>
                    </a:p>
                    <a:p>
                      <a:pPr algn="ctr"/>
                      <a:r>
                        <a:rPr lang="en-US" sz="900" b="1" dirty="0">
                          <a:latin typeface="NTPreCursive" panose="03000400000000000000" pitchFamily="66" charset="0"/>
                        </a:rPr>
                        <a:t> The Natural World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b="0" dirty="0">
                          <a:latin typeface="NTPreCursive" panose="03000400000000000000" pitchFamily="66" charset="0"/>
                        </a:rPr>
                        <a:t>Uses their senses to explore natural materials talking about what they see, comparing different and similar properties.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b="0" dirty="0">
                          <a:latin typeface="NTPreCursive" panose="03000400000000000000" pitchFamily="66" charset="0"/>
                        </a:rPr>
                        <a:t>Begins to understand the need to respect and care for the natural environment and all living things including; planting seeds and caring for growing plants and the life cycles of animals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b="0" dirty="0">
                          <a:latin typeface="NTPreCursive" panose="03000400000000000000" pitchFamily="66" charset="0"/>
                        </a:rPr>
                        <a:t>Explores and talk about forces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900" b="0" dirty="0">
                          <a:latin typeface="NTPreCursive" panose="03000400000000000000" pitchFamily="66" charset="0"/>
                        </a:rPr>
                        <a:t>Talks about and compare materials and how they change</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b="0" dirty="0">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200" b="1" dirty="0">
                          <a:latin typeface="NTPreCursive" panose="03000400000000000000" pitchFamily="66" charset="0"/>
                        </a:rPr>
                        <a:t>Observational Checkpoint                             Around the age of 4 the child…                    </a:t>
                      </a:r>
                      <a:r>
                        <a:rPr lang="en-US" sz="900" b="1" dirty="0">
                          <a:latin typeface="NTPreCursive" panose="03000400000000000000" pitchFamily="66" charset="0"/>
                        </a:rPr>
                        <a:t>Creating with Materials </a:t>
                      </a:r>
                    </a:p>
                    <a:p>
                      <a:pPr marL="171450" indent="-171450" algn="ctr">
                        <a:spcBef>
                          <a:spcPts val="0"/>
                        </a:spcBef>
                        <a:spcAft>
                          <a:spcPts val="0"/>
                        </a:spcAft>
                        <a:buFont typeface="Arial" panose="020B0604020202020204" pitchFamily="34" charset="0"/>
                        <a:buChar char="•"/>
                      </a:pPr>
                      <a:r>
                        <a:rPr lang="en-GB" sz="900" dirty="0">
                          <a:latin typeface="NTPreCursive" panose="03000400000000000000" pitchFamily="66" charset="0"/>
                        </a:rPr>
                        <a:t>Explores different materials freely and develops their ideas about how to use them and what to make. </a:t>
                      </a:r>
                    </a:p>
                    <a:p>
                      <a:pPr marL="171450" indent="-171450" algn="ctr">
                        <a:buFont typeface="Arial" panose="020B0604020202020204" pitchFamily="34" charset="0"/>
                        <a:buChar char="•"/>
                      </a:pPr>
                      <a:r>
                        <a:rPr lang="en-GB" sz="900" dirty="0">
                          <a:latin typeface="NTPreCursive" panose="03000400000000000000" pitchFamily="66" charset="0"/>
                        </a:rPr>
                        <a:t>Develops their own ideas and then decides which materials to use to express them. </a:t>
                      </a:r>
                    </a:p>
                    <a:p>
                      <a:pPr marL="171450" indent="-171450" algn="ctr">
                        <a:buFont typeface="Arial" panose="020B0604020202020204" pitchFamily="34" charset="0"/>
                        <a:buChar char="•"/>
                      </a:pPr>
                      <a:r>
                        <a:rPr lang="en-GB" sz="900" dirty="0">
                          <a:latin typeface="NTPreCursive" panose="03000400000000000000" pitchFamily="66" charset="0"/>
                        </a:rPr>
                        <a:t>Joins different materials and explore different textures.</a:t>
                      </a:r>
                    </a:p>
                    <a:p>
                      <a:pPr marL="171450" indent="-171450" algn="ctr">
                        <a:buFont typeface="Arial" panose="020B0604020202020204" pitchFamily="34" charset="0"/>
                        <a:buChar char="•"/>
                      </a:pPr>
                      <a:r>
                        <a:rPr lang="en-GB" sz="900" dirty="0">
                          <a:latin typeface="NTPreCursive" panose="03000400000000000000" pitchFamily="66" charset="0"/>
                        </a:rPr>
                        <a:t>Creates closed shapes with continuous lines and begin to use these shapes to represent objects. </a:t>
                      </a:r>
                    </a:p>
                    <a:p>
                      <a:pPr marL="171450" indent="-171450" algn="ctr">
                        <a:buFont typeface="Arial" panose="020B0604020202020204" pitchFamily="34" charset="0"/>
                        <a:buChar char="•"/>
                      </a:pPr>
                      <a:r>
                        <a:rPr lang="en-GB" sz="900" dirty="0">
                          <a:latin typeface="NTPreCursive" panose="03000400000000000000" pitchFamily="66" charset="0"/>
                        </a:rPr>
                        <a:t>Draws with increasing complexity and detail, such as representing a face with a circle and including details/showing emotion in their faces</a:t>
                      </a:r>
                    </a:p>
                    <a:p>
                      <a:pPr marL="171450" indent="-171450" algn="ctr">
                        <a:buFont typeface="Arial" panose="020B0604020202020204" pitchFamily="34" charset="0"/>
                        <a:buChar char="•"/>
                      </a:pPr>
                      <a:r>
                        <a:rPr lang="en-GB" sz="900" dirty="0">
                          <a:latin typeface="NTPreCursive" panose="03000400000000000000" pitchFamily="66" charset="0"/>
                        </a:rPr>
                        <a:t>Explores colour and colour mixing. </a:t>
                      </a:r>
                    </a:p>
                    <a:p>
                      <a:pPr marL="171450" indent="-171450" algn="ctr">
                        <a:buFont typeface="Arial" panose="020B0604020202020204" pitchFamily="34" charset="0"/>
                        <a:buChar char="•"/>
                      </a:pPr>
                      <a:r>
                        <a:rPr lang="en-GB" sz="900" dirty="0">
                          <a:latin typeface="NTPreCursive" panose="03000400000000000000" pitchFamily="66" charset="0"/>
                        </a:rPr>
                        <a:t>Listen with increased attention to sounds, responding to what they have heard, expressing their thoughts and feelings.</a:t>
                      </a:r>
                    </a:p>
                    <a:p>
                      <a:pPr marL="171450" indent="-171450" algn="ctr">
                        <a:buFont typeface="Arial" panose="020B0604020202020204" pitchFamily="34" charset="0"/>
                        <a:buChar char="•"/>
                      </a:pPr>
                      <a:r>
                        <a:rPr lang="en-GB" sz="900" dirty="0">
                          <a:latin typeface="NTPreCursive" panose="03000400000000000000" pitchFamily="66" charset="0"/>
                        </a:rPr>
                        <a:t>Remembers and sings entire songs and creates their  own songs (or improvise a song around one they know.)</a:t>
                      </a:r>
                    </a:p>
                    <a:p>
                      <a:pPr marL="171450" indent="-171450" algn="ctr">
                        <a:buFont typeface="Arial" panose="020B0604020202020204" pitchFamily="34" charset="0"/>
                        <a:buChar char="•"/>
                      </a:pPr>
                      <a:r>
                        <a:rPr lang="en-GB" sz="900" dirty="0">
                          <a:latin typeface="NTPreCursive" panose="03000400000000000000" pitchFamily="66" charset="0"/>
                        </a:rPr>
                        <a:t>Plays instruments with increasing control to express their feelings and ideas.</a:t>
                      </a:r>
                    </a:p>
                    <a:p>
                      <a:pPr marL="0" indent="0" algn="ctr">
                        <a:buFont typeface="Arial" panose="020B0604020202020204" pitchFamily="34" charset="0"/>
                        <a:buNone/>
                      </a:pPr>
                      <a:r>
                        <a:rPr lang="en-US" sz="900" b="1" dirty="0">
                          <a:latin typeface="NTPreCursive" panose="03000400000000000000" pitchFamily="66" charset="0"/>
                        </a:rPr>
                        <a:t>ELG: Being Imaginative and Expressive </a:t>
                      </a:r>
                    </a:p>
                    <a:p>
                      <a:pPr marL="171450" indent="-171450" algn="ctr">
                        <a:buFont typeface="Arial" panose="020B0604020202020204" pitchFamily="34" charset="0"/>
                        <a:buChar char="•"/>
                      </a:pPr>
                      <a:r>
                        <a:rPr lang="en-GB" sz="900" dirty="0">
                          <a:latin typeface="NTPreCursive" panose="03000400000000000000" pitchFamily="66" charset="0"/>
                        </a:rPr>
                        <a:t>Takes part in simple pretend play, using objects to represent something else even though they are not similar. </a:t>
                      </a:r>
                    </a:p>
                    <a:p>
                      <a:pPr marL="171450" indent="-171450" algn="ctr">
                        <a:buFont typeface="Arial" panose="020B0604020202020204" pitchFamily="34" charset="0"/>
                        <a:buChar char="•"/>
                      </a:pPr>
                      <a:r>
                        <a:rPr lang="en-GB" sz="900" dirty="0">
                          <a:latin typeface="NTPreCursive" panose="03000400000000000000" pitchFamily="66" charset="0"/>
                        </a:rPr>
                        <a:t>Begins to develop complex stories using small world equipment like animal sets, dolls and dolls houses, etc. </a:t>
                      </a:r>
                    </a:p>
                    <a:p>
                      <a:pPr marL="171450" indent="-171450" algn="ctr">
                        <a:buFont typeface="Arial" panose="020B0604020202020204" pitchFamily="34" charset="0"/>
                        <a:buChar char="•"/>
                      </a:pPr>
                      <a:r>
                        <a:rPr lang="en-GB" sz="900" dirty="0">
                          <a:latin typeface="NTPreCursive" panose="03000400000000000000" pitchFamily="66" charset="0"/>
                        </a:rPr>
                        <a:t>Makes imaginative and complex ‘small worlds’ with blocks and construction kits, such as a city with different buildings and a park.</a:t>
                      </a:r>
                      <a:endParaRPr lang="en-US" sz="900" dirty="0">
                        <a:latin typeface="NTPreCursive" panose="03000400000000000000"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5" name="Picture 4">
            <a:extLst>
              <a:ext uri="{FF2B5EF4-FFF2-40B4-BE49-F238E27FC236}">
                <a16:creationId xmlns:a16="http://schemas.microsoft.com/office/drawing/2014/main" id="{20E47392-370A-4989-B303-86ED92B4CA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2197730">
            <a:off x="2957781" y="222045"/>
            <a:ext cx="668437" cy="204833"/>
          </a:xfrm>
          <a:prstGeom prst="rect">
            <a:avLst/>
          </a:prstGeom>
        </p:spPr>
      </p:pic>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184487" y="1125677"/>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862018" y="1090401"/>
            <a:ext cx="333072" cy="333072"/>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479765" y="1265650"/>
            <a:ext cx="268032" cy="268032"/>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296847" y="113219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7" cstate="hqprint">
            <a:extLst>
              <a:ext uri="{BEBA8EAE-BF5A-486C-A8C5-ECC9F3942E4B}">
                <a14:imgProps xmlns:a14="http://schemas.microsoft.com/office/drawing/2010/main">
                  <a14:imgLayer r:embed="rId8">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684660" y="106201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446796" y="1250405"/>
            <a:ext cx="278893" cy="278893"/>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1905738" y="1209978"/>
            <a:ext cx="278893" cy="278893"/>
          </a:xfrm>
          <a:prstGeom prst="rect">
            <a:avLst/>
          </a:prstGeom>
        </p:spPr>
      </p:pic>
      <p:pic>
        <p:nvPicPr>
          <p:cNvPr id="15" name="Picture 14">
            <a:extLst>
              <a:ext uri="{FF2B5EF4-FFF2-40B4-BE49-F238E27FC236}">
                <a16:creationId xmlns:a16="http://schemas.microsoft.com/office/drawing/2014/main" id="{985AA346-7793-438A-9F82-4403421FA9D8}"/>
              </a:ext>
            </a:extLst>
          </p:cNvPr>
          <p:cNvPicPr>
            <a:picLocks noChangeAspect="1"/>
          </p:cNvPicPr>
          <p:nvPr/>
        </p:nvPicPr>
        <p:blipFill>
          <a:blip r:embed="rId11"/>
          <a:stretch>
            <a:fillRect/>
          </a:stretch>
        </p:blipFill>
        <p:spPr>
          <a:xfrm>
            <a:off x="2451709" y="34007"/>
            <a:ext cx="510969" cy="458291"/>
          </a:xfrm>
          <a:prstGeom prst="rect">
            <a:avLst/>
          </a:prstGeom>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29235</TotalTime>
  <Words>8321</Words>
  <Application>Microsoft Office PowerPoint</Application>
  <PresentationFormat>Widescreen</PresentationFormat>
  <Paragraphs>916</Paragraphs>
  <Slides>12</Slides>
  <Notes>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12</vt:i4>
      </vt:variant>
    </vt:vector>
  </HeadingPairs>
  <TitlesOfParts>
    <vt:vector size="25" baseType="lpstr">
      <vt:lpstr>Adler</vt:lpstr>
      <vt:lpstr>Courier New</vt:lpstr>
      <vt:lpstr>Calibri</vt:lpstr>
      <vt:lpstr>NTPrintfk</vt:lpstr>
      <vt:lpstr>NTPreCursivefk</vt:lpstr>
      <vt:lpstr>Wingdings</vt:lpstr>
      <vt:lpstr>Amatic SC</vt:lpstr>
      <vt:lpstr>NTPreCursivef</vt:lpstr>
      <vt:lpstr>Arial</vt:lpstr>
      <vt:lpstr>Acumin Pro</vt:lpstr>
      <vt:lpstr>NTPreCursive</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Tracy CROFT</cp:lastModifiedBy>
  <cp:revision>192</cp:revision>
  <cp:lastPrinted>2025-08-18T10:51:18Z</cp:lastPrinted>
  <dcterms:created xsi:type="dcterms:W3CDTF">2021-06-03T07:59:39Z</dcterms:created>
  <dcterms:modified xsi:type="dcterms:W3CDTF">2026-07-26T07:48:44Z</dcterms:modified>
</cp:coreProperties>
</file>